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8"/>
  </p:notesMasterIdLst>
  <p:handoutMasterIdLst>
    <p:handoutMasterId r:id="rId89"/>
  </p:handoutMasterIdLst>
  <p:sldIdLst>
    <p:sldId id="264" r:id="rId2"/>
    <p:sldId id="1306" r:id="rId3"/>
    <p:sldId id="1357" r:id="rId4"/>
    <p:sldId id="1348" r:id="rId5"/>
    <p:sldId id="1334" r:id="rId6"/>
    <p:sldId id="1335" r:id="rId7"/>
    <p:sldId id="1292" r:id="rId8"/>
    <p:sldId id="1349" r:id="rId9"/>
    <p:sldId id="1296" r:id="rId10"/>
    <p:sldId id="1305" r:id="rId11"/>
    <p:sldId id="1293" r:id="rId12"/>
    <p:sldId id="1333" r:id="rId13"/>
    <p:sldId id="1336" r:id="rId14"/>
    <p:sldId id="1337" r:id="rId15"/>
    <p:sldId id="1338" r:id="rId16"/>
    <p:sldId id="1339" r:id="rId17"/>
    <p:sldId id="1340" r:id="rId18"/>
    <p:sldId id="1313" r:id="rId19"/>
    <p:sldId id="1297" r:id="rId20"/>
    <p:sldId id="1342" r:id="rId21"/>
    <p:sldId id="1299" r:id="rId22"/>
    <p:sldId id="1322" r:id="rId23"/>
    <p:sldId id="1350" r:id="rId24"/>
    <p:sldId id="1351" r:id="rId25"/>
    <p:sldId id="1352" r:id="rId26"/>
    <p:sldId id="1316" r:id="rId27"/>
    <p:sldId id="1307" r:id="rId28"/>
    <p:sldId id="1300" r:id="rId29"/>
    <p:sldId id="1321" r:id="rId30"/>
    <p:sldId id="544" r:id="rId31"/>
    <p:sldId id="1237" r:id="rId32"/>
    <p:sldId id="914" r:id="rId33"/>
    <p:sldId id="1353" r:id="rId34"/>
    <p:sldId id="1354" r:id="rId35"/>
    <p:sldId id="1343" r:id="rId36"/>
    <p:sldId id="1220" r:id="rId37"/>
    <p:sldId id="1224" r:id="rId38"/>
    <p:sldId id="1201" r:id="rId39"/>
    <p:sldId id="493" r:id="rId40"/>
    <p:sldId id="1202" r:id="rId41"/>
    <p:sldId id="926" r:id="rId42"/>
    <p:sldId id="351" r:id="rId43"/>
    <p:sldId id="316" r:id="rId44"/>
    <p:sldId id="1308" r:id="rId45"/>
    <p:sldId id="848" r:id="rId46"/>
    <p:sldId id="1346" r:id="rId47"/>
    <p:sldId id="1324" r:id="rId48"/>
    <p:sldId id="1325" r:id="rId49"/>
    <p:sldId id="1326" r:id="rId50"/>
    <p:sldId id="1347" r:id="rId51"/>
    <p:sldId id="1323" r:id="rId52"/>
    <p:sldId id="1205" r:id="rId53"/>
    <p:sldId id="1206" r:id="rId54"/>
    <p:sldId id="1309" r:id="rId55"/>
    <p:sldId id="1327" r:id="rId56"/>
    <p:sldId id="1208" r:id="rId57"/>
    <p:sldId id="1328" r:id="rId58"/>
    <p:sldId id="1311" r:id="rId59"/>
    <p:sldId id="1255" r:id="rId60"/>
    <p:sldId id="1217" r:id="rId61"/>
    <p:sldId id="1252" r:id="rId62"/>
    <p:sldId id="1258" r:id="rId63"/>
    <p:sldId id="1356" r:id="rId64"/>
    <p:sldId id="1262" r:id="rId65"/>
    <p:sldId id="927" r:id="rId66"/>
    <p:sldId id="1261" r:id="rId67"/>
    <p:sldId id="1260" r:id="rId68"/>
    <p:sldId id="1068" r:id="rId69"/>
    <p:sldId id="1332" r:id="rId70"/>
    <p:sldId id="1066" r:id="rId71"/>
    <p:sldId id="1317" r:id="rId72"/>
    <p:sldId id="1318" r:id="rId73"/>
    <p:sldId id="1319" r:id="rId74"/>
    <p:sldId id="1245" r:id="rId75"/>
    <p:sldId id="1246" r:id="rId76"/>
    <p:sldId id="1271" r:id="rId77"/>
    <p:sldId id="1272" r:id="rId78"/>
    <p:sldId id="1247" r:id="rId79"/>
    <p:sldId id="1248" r:id="rId80"/>
    <p:sldId id="1250" r:id="rId81"/>
    <p:sldId id="1358" r:id="rId82"/>
    <p:sldId id="1344" r:id="rId83"/>
    <p:sldId id="1355" r:id="rId84"/>
    <p:sldId id="1331" r:id="rId85"/>
    <p:sldId id="1329" r:id="rId86"/>
    <p:sldId id="1056" r:id="rId87"/>
  </p:sldIdLst>
  <p:sldSz cx="9144000" cy="6858000" type="screen4x3"/>
  <p:notesSz cx="7315200" cy="96012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5613" indent="1588"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2813" indent="1588"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0013" indent="1588"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7213" indent="1588"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023">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99"/>
    <a:srgbClr val="FFFFCC"/>
    <a:srgbClr val="00FFFF"/>
    <a:srgbClr val="333399"/>
    <a:srgbClr val="663300"/>
    <a:srgbClr val="FFFF00"/>
    <a:srgbClr val="CC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horzBarState="maximized">
    <p:restoredLeft sz="15620" autoAdjust="0"/>
    <p:restoredTop sz="94660"/>
  </p:normalViewPr>
  <p:slideViewPr>
    <p:cSldViewPr snapToGrid="0" snapToObjects="1">
      <p:cViewPr varScale="1">
        <p:scale>
          <a:sx n="80" d="100"/>
          <a:sy n="80" d="100"/>
        </p:scale>
        <p:origin x="163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57" d="100"/>
          <a:sy n="57" d="100"/>
        </p:scale>
        <p:origin x="-1794" y="-96"/>
      </p:cViewPr>
      <p:guideLst>
        <p:guide orient="horz" pos="3023"/>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763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58" tIns="48328" rIns="96658" bIns="48328" numCol="1" anchor="t" anchorCtr="0" compatLnSpc="1">
            <a:prstTxWarp prst="textNoShape">
              <a:avLst/>
            </a:prstTxWarp>
          </a:bodyPr>
          <a:lstStyle>
            <a:lvl1pPr defTabSz="967393" eaLnBrk="1" hangingPunct="1">
              <a:defRPr sz="1200">
                <a:latin typeface="Lucida Bright" pitchFamily="18" charset="0"/>
              </a:defRPr>
            </a:lvl1pPr>
          </a:lstStyle>
          <a:p>
            <a:pPr>
              <a:defRPr/>
            </a:pPr>
            <a:endParaRPr lang="en-US"/>
          </a:p>
        </p:txBody>
      </p:sp>
      <p:sp>
        <p:nvSpPr>
          <p:cNvPr id="197635" name="Rectangle 3"/>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96658" tIns="48328" rIns="96658" bIns="48328" numCol="1" anchor="t" anchorCtr="0" compatLnSpc="1">
            <a:prstTxWarp prst="textNoShape">
              <a:avLst/>
            </a:prstTxWarp>
          </a:bodyPr>
          <a:lstStyle>
            <a:lvl1pPr algn="r" defTabSz="967393" eaLnBrk="1" hangingPunct="1">
              <a:defRPr sz="1200">
                <a:latin typeface="Lucida Bright" pitchFamily="18" charset="0"/>
              </a:defRPr>
            </a:lvl1pPr>
          </a:lstStyle>
          <a:p>
            <a:pPr>
              <a:defRPr/>
            </a:pPr>
            <a:endParaRPr lang="en-US"/>
          </a:p>
        </p:txBody>
      </p:sp>
      <p:sp>
        <p:nvSpPr>
          <p:cNvPr id="197636" name="Rectangle 4"/>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96658" tIns="48328" rIns="96658" bIns="48328" numCol="1" anchor="b" anchorCtr="0" compatLnSpc="1">
            <a:prstTxWarp prst="textNoShape">
              <a:avLst/>
            </a:prstTxWarp>
          </a:bodyPr>
          <a:lstStyle>
            <a:lvl1pPr defTabSz="967393" eaLnBrk="1" hangingPunct="1">
              <a:defRPr sz="1200">
                <a:latin typeface="Lucida Bright" pitchFamily="18" charset="0"/>
              </a:defRPr>
            </a:lvl1pPr>
          </a:lstStyle>
          <a:p>
            <a:pPr>
              <a:defRPr/>
            </a:pPr>
            <a:endParaRPr lang="en-US"/>
          </a:p>
        </p:txBody>
      </p:sp>
      <p:sp>
        <p:nvSpPr>
          <p:cNvPr id="197637" name="Rectangle 5"/>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96658" tIns="48328" rIns="96658" bIns="48328" numCol="1" anchor="b" anchorCtr="0" compatLnSpc="1">
            <a:prstTxWarp prst="textNoShape">
              <a:avLst/>
            </a:prstTxWarp>
          </a:bodyPr>
          <a:lstStyle>
            <a:lvl1pPr algn="r" defTabSz="966788" eaLnBrk="1" hangingPunct="1">
              <a:defRPr sz="1200">
                <a:latin typeface="Lucida Bright" panose="02040602050505020304" pitchFamily="18" charset="0"/>
              </a:defRPr>
            </a:lvl1pPr>
          </a:lstStyle>
          <a:p>
            <a:pPr>
              <a:defRPr/>
            </a:pPr>
            <a:fld id="{EB47F447-3342-4A07-B10A-A7C967F8F329}" type="slidenum">
              <a:rPr lang="en-US"/>
              <a:pPr>
                <a:defRPr/>
              </a:pPr>
              <a:t>‹#›</a:t>
            </a:fld>
            <a:endParaRPr lang="en-US"/>
          </a:p>
        </p:txBody>
      </p:sp>
    </p:spTree>
    <p:extLst>
      <p:ext uri="{BB962C8B-B14F-4D97-AF65-F5344CB8AC3E}">
        <p14:creationId xmlns:p14="http://schemas.microsoft.com/office/powerpoint/2010/main" xmlns="" val="32988572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438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58" tIns="48328" rIns="96658" bIns="48328" numCol="1" anchor="t" anchorCtr="0" compatLnSpc="1">
            <a:prstTxWarp prst="textNoShape">
              <a:avLst/>
            </a:prstTxWarp>
          </a:bodyPr>
          <a:lstStyle>
            <a:lvl1pPr defTabSz="967393" eaLnBrk="1" hangingPunct="1">
              <a:defRPr sz="1200">
                <a:latin typeface="Lucida Bright" pitchFamily="18" charset="0"/>
              </a:defRPr>
            </a:lvl1pPr>
          </a:lstStyle>
          <a:p>
            <a:pPr>
              <a:defRPr/>
            </a:pPr>
            <a:endParaRPr lang="en-US"/>
          </a:p>
        </p:txBody>
      </p:sp>
      <p:sp>
        <p:nvSpPr>
          <p:cNvPr id="144387" name="Rectangle 3"/>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96658" tIns="48328" rIns="96658" bIns="48328" numCol="1" anchor="t" anchorCtr="0" compatLnSpc="1">
            <a:prstTxWarp prst="textNoShape">
              <a:avLst/>
            </a:prstTxWarp>
          </a:bodyPr>
          <a:lstStyle>
            <a:lvl1pPr algn="r" defTabSz="967393" eaLnBrk="1" hangingPunct="1">
              <a:defRPr sz="1200">
                <a:latin typeface="Lucida Bright" pitchFamily="18" charset="0"/>
              </a:defRPr>
            </a:lvl1pPr>
          </a:lstStyle>
          <a:p>
            <a:pPr>
              <a:defRPr/>
            </a:pPr>
            <a:endParaRPr lang="en-US"/>
          </a:p>
        </p:txBody>
      </p:sp>
      <p:sp>
        <p:nvSpPr>
          <p:cNvPr id="25604" name="Rectangle 4"/>
          <p:cNvSpPr>
            <a:spLocks noGrp="1" noRot="1" noChangeAspect="1" noChangeArrowheads="1" noTextEdit="1"/>
          </p:cNvSpPr>
          <p:nvPr>
            <p:ph type="sldImg" idx="2"/>
          </p:nvPr>
        </p:nvSpPr>
        <p:spPr bwMode="auto">
          <a:xfrm>
            <a:off x="1258888" y="720725"/>
            <a:ext cx="4797425" cy="3598863"/>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4389" name="Rectangle 5"/>
          <p:cNvSpPr>
            <a:spLocks noGrp="1" noChangeArrowheads="1"/>
          </p:cNvSpPr>
          <p:nvPr>
            <p:ph type="body" sz="quarter" idx="3"/>
          </p:nvPr>
        </p:nvSpPr>
        <p:spPr bwMode="auto">
          <a:xfrm>
            <a:off x="976313" y="4559300"/>
            <a:ext cx="5362575" cy="4321175"/>
          </a:xfrm>
          <a:prstGeom prst="rect">
            <a:avLst/>
          </a:prstGeom>
          <a:noFill/>
          <a:ln w="9525">
            <a:noFill/>
            <a:miter lim="800000"/>
            <a:headEnd/>
            <a:tailEnd/>
          </a:ln>
          <a:effectLst/>
        </p:spPr>
        <p:txBody>
          <a:bodyPr vert="horz" wrap="square" lIns="96658" tIns="48328" rIns="96658" bIns="4832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4390" name="Rectangle 6"/>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96658" tIns="48328" rIns="96658" bIns="48328" numCol="1" anchor="b" anchorCtr="0" compatLnSpc="1">
            <a:prstTxWarp prst="textNoShape">
              <a:avLst/>
            </a:prstTxWarp>
          </a:bodyPr>
          <a:lstStyle>
            <a:lvl1pPr defTabSz="967393" eaLnBrk="1" hangingPunct="1">
              <a:defRPr sz="1200">
                <a:latin typeface="Lucida Bright" pitchFamily="18" charset="0"/>
              </a:defRPr>
            </a:lvl1pPr>
          </a:lstStyle>
          <a:p>
            <a:pPr>
              <a:defRPr/>
            </a:pPr>
            <a:endParaRPr lang="en-US"/>
          </a:p>
        </p:txBody>
      </p:sp>
      <p:sp>
        <p:nvSpPr>
          <p:cNvPr id="144391" name="Rectangle 7"/>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96658" tIns="48328" rIns="96658" bIns="48328" numCol="1" anchor="b" anchorCtr="0" compatLnSpc="1">
            <a:prstTxWarp prst="textNoShape">
              <a:avLst/>
            </a:prstTxWarp>
          </a:bodyPr>
          <a:lstStyle>
            <a:lvl1pPr algn="r" defTabSz="966788" eaLnBrk="1" hangingPunct="1">
              <a:defRPr sz="1200">
                <a:latin typeface="Lucida Bright" panose="02040602050505020304" pitchFamily="18" charset="0"/>
              </a:defRPr>
            </a:lvl1pPr>
          </a:lstStyle>
          <a:p>
            <a:pPr>
              <a:defRPr/>
            </a:pPr>
            <a:fld id="{E335EAD4-8F69-4D34-8109-C56511C2FE91}" type="slidenum">
              <a:rPr lang="en-US"/>
              <a:pPr>
                <a:defRPr/>
              </a:pPr>
              <a:t>‹#›</a:t>
            </a:fld>
            <a:endParaRPr lang="en-US"/>
          </a:p>
        </p:txBody>
      </p:sp>
    </p:spTree>
    <p:extLst>
      <p:ext uri="{BB962C8B-B14F-4D97-AF65-F5344CB8AC3E}">
        <p14:creationId xmlns:p14="http://schemas.microsoft.com/office/powerpoint/2010/main" xmlns="" val="3833518536"/>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5613" algn="l" defTabSz="912813"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2813" algn="l" defTabSz="912813"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0013" algn="l" defTabSz="912813"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7213" algn="l" defTabSz="912813"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E357F51-CA74-42DB-92CA-7AE83EA4FD19}" type="slidenum">
              <a:rPr lang="en-US" smtClean="0">
                <a:latin typeface="Lucida Bright" panose="02040602050505020304" pitchFamily="18" charset="0"/>
              </a:rPr>
              <a:pPr>
                <a:spcBef>
                  <a:spcPct val="0"/>
                </a:spcBef>
              </a:pPr>
              <a:t>1</a:t>
            </a:fld>
            <a:endParaRPr lang="en-US" smtClean="0">
              <a:latin typeface="Lucida Bright" panose="02040602050505020304" pitchFamily="18"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14301639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535A3F7-662F-4274-8B3C-FEB5F4949876}" type="slidenum">
              <a:rPr lang="en-US" altLang="en-US" smtClean="0">
                <a:latin typeface="Lucida Bright" panose="02040602050505020304" pitchFamily="18" charset="0"/>
              </a:rPr>
              <a:pPr>
                <a:spcBef>
                  <a:spcPct val="0"/>
                </a:spcBef>
              </a:pPr>
              <a:t>17</a:t>
            </a:fld>
            <a:endParaRPr lang="en-US" altLang="en-US" smtClean="0">
              <a:latin typeface="Lucida Bright" panose="02040602050505020304" pitchFamily="18" charset="0"/>
            </a:endParaRPr>
          </a:p>
        </p:txBody>
      </p:sp>
      <p:sp>
        <p:nvSpPr>
          <p:cNvPr id="28675" name="Rectangle 2"/>
          <p:cNvSpPr>
            <a:spLocks noGrp="1" noRot="1" noChangeAspect="1" noChangeArrowheads="1" noTextEdit="1"/>
          </p:cNvSpPr>
          <p:nvPr>
            <p:ph type="sldImg"/>
          </p:nvPr>
        </p:nvSpPr>
        <p:spPr>
          <a:xfrm>
            <a:off x="1173163" y="696913"/>
            <a:ext cx="4638675" cy="3479800"/>
          </a:xfrm>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12047725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3613">
              <a:spcBef>
                <a:spcPct val="30000"/>
              </a:spcBef>
              <a:defRPr sz="1200">
                <a:solidFill>
                  <a:schemeClr val="tx1"/>
                </a:solidFill>
                <a:latin typeface="Times New Roman" panose="02020603050405020304" pitchFamily="18" charset="0"/>
              </a:defRPr>
            </a:lvl1pPr>
            <a:lvl2pPr marL="742950" indent="-285750" defTabSz="963613">
              <a:spcBef>
                <a:spcPct val="30000"/>
              </a:spcBef>
              <a:defRPr sz="1200">
                <a:solidFill>
                  <a:schemeClr val="tx1"/>
                </a:solidFill>
                <a:latin typeface="Times New Roman" panose="02020603050405020304" pitchFamily="18" charset="0"/>
              </a:defRPr>
            </a:lvl2pPr>
            <a:lvl3pPr marL="1143000" indent="-228600" defTabSz="963613">
              <a:spcBef>
                <a:spcPct val="30000"/>
              </a:spcBef>
              <a:defRPr sz="1200">
                <a:solidFill>
                  <a:schemeClr val="tx1"/>
                </a:solidFill>
                <a:latin typeface="Times New Roman" panose="02020603050405020304" pitchFamily="18" charset="0"/>
              </a:defRPr>
            </a:lvl3pPr>
            <a:lvl4pPr marL="1600200" indent="-228600" defTabSz="963613">
              <a:spcBef>
                <a:spcPct val="30000"/>
              </a:spcBef>
              <a:defRPr sz="1200">
                <a:solidFill>
                  <a:schemeClr val="tx1"/>
                </a:solidFill>
                <a:latin typeface="Times New Roman" panose="02020603050405020304" pitchFamily="18" charset="0"/>
              </a:defRPr>
            </a:lvl4pPr>
            <a:lvl5pPr marL="2057400" indent="-228600" defTabSz="963613">
              <a:spcBef>
                <a:spcPct val="30000"/>
              </a:spcBef>
              <a:defRPr sz="1200">
                <a:solidFill>
                  <a:schemeClr val="tx1"/>
                </a:solidFill>
                <a:latin typeface="Times New Roman" panose="02020603050405020304" pitchFamily="18" charset="0"/>
              </a:defRPr>
            </a:lvl5pPr>
            <a:lvl6pPr marL="2514600" indent="-228600" defTabSz="9636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36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36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36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9B585A08-B7C5-4A8E-AEE5-B9AEC3E58AF1}" type="slidenum">
              <a:rPr lang="en-US" smtClean="0">
                <a:latin typeface="Lucida Bright" panose="02040602050505020304" pitchFamily="18" charset="0"/>
              </a:rPr>
              <a:pPr>
                <a:spcBef>
                  <a:spcPct val="0"/>
                </a:spcBef>
              </a:pPr>
              <a:t>18</a:t>
            </a:fld>
            <a:endParaRPr lang="en-US" smtClean="0">
              <a:latin typeface="Lucida Bright" panose="02040602050505020304" pitchFamily="18" charset="0"/>
            </a:endParaRPr>
          </a:p>
        </p:txBody>
      </p:sp>
      <p:sp>
        <p:nvSpPr>
          <p:cNvPr id="44035" name="Rectangle 2"/>
          <p:cNvSpPr>
            <a:spLocks noGrp="1" noRot="1" noChangeAspect="1" noChangeArrowheads="1" noTextEdit="1"/>
          </p:cNvSpPr>
          <p:nvPr>
            <p:ph type="sldImg"/>
          </p:nvPr>
        </p:nvSpPr>
        <p:spPr>
          <a:xfrm>
            <a:off x="1173163" y="696913"/>
            <a:ext cx="4638675" cy="3479800"/>
          </a:xfrm>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32743629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5200">
              <a:spcBef>
                <a:spcPct val="30000"/>
              </a:spcBef>
              <a:defRPr sz="1200">
                <a:solidFill>
                  <a:schemeClr val="tx1"/>
                </a:solidFill>
                <a:latin typeface="Times New Roman" panose="02020603050405020304" pitchFamily="18" charset="0"/>
              </a:defRPr>
            </a:lvl1pPr>
            <a:lvl2pPr marL="742950" indent="-285750" defTabSz="965200">
              <a:spcBef>
                <a:spcPct val="30000"/>
              </a:spcBef>
              <a:defRPr sz="1200">
                <a:solidFill>
                  <a:schemeClr val="tx1"/>
                </a:solidFill>
                <a:latin typeface="Times New Roman" panose="02020603050405020304" pitchFamily="18" charset="0"/>
              </a:defRPr>
            </a:lvl2pPr>
            <a:lvl3pPr marL="1143000" indent="-228600" defTabSz="965200">
              <a:spcBef>
                <a:spcPct val="30000"/>
              </a:spcBef>
              <a:defRPr sz="1200">
                <a:solidFill>
                  <a:schemeClr val="tx1"/>
                </a:solidFill>
                <a:latin typeface="Times New Roman" panose="02020603050405020304" pitchFamily="18" charset="0"/>
              </a:defRPr>
            </a:lvl3pPr>
            <a:lvl4pPr marL="1600200" indent="-228600" defTabSz="965200">
              <a:spcBef>
                <a:spcPct val="30000"/>
              </a:spcBef>
              <a:defRPr sz="1200">
                <a:solidFill>
                  <a:schemeClr val="tx1"/>
                </a:solidFill>
                <a:latin typeface="Times New Roman" panose="02020603050405020304" pitchFamily="18" charset="0"/>
              </a:defRPr>
            </a:lvl4pPr>
            <a:lvl5pPr marL="2057400" indent="-228600" defTabSz="965200">
              <a:spcBef>
                <a:spcPct val="30000"/>
              </a:spcBef>
              <a:defRPr sz="1200">
                <a:solidFill>
                  <a:schemeClr val="tx1"/>
                </a:solidFill>
                <a:latin typeface="Times New Roman" panose="02020603050405020304" pitchFamily="18" charset="0"/>
              </a:defRPr>
            </a:lvl5pPr>
            <a:lvl6pPr marL="2514600" indent="-228600" defTabSz="9652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52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52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52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BEC559E-663F-4839-8B0D-E91281E6110A}" type="slidenum">
              <a:rPr lang="en-US" smtClean="0">
                <a:latin typeface="Lucida Bright" panose="02040602050505020304" pitchFamily="18" charset="0"/>
              </a:rPr>
              <a:pPr>
                <a:spcBef>
                  <a:spcPct val="0"/>
                </a:spcBef>
              </a:pPr>
              <a:t>21</a:t>
            </a:fld>
            <a:endParaRPr lang="en-US" smtClean="0">
              <a:latin typeface="Lucida Bright" panose="02040602050505020304" pitchFamily="18"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37934018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5200">
              <a:spcBef>
                <a:spcPct val="30000"/>
              </a:spcBef>
              <a:defRPr sz="1200">
                <a:solidFill>
                  <a:schemeClr val="tx1"/>
                </a:solidFill>
                <a:latin typeface="Times New Roman" panose="02020603050405020304" pitchFamily="18" charset="0"/>
              </a:defRPr>
            </a:lvl1pPr>
            <a:lvl2pPr marL="742950" indent="-285750" defTabSz="965200">
              <a:spcBef>
                <a:spcPct val="30000"/>
              </a:spcBef>
              <a:defRPr sz="1200">
                <a:solidFill>
                  <a:schemeClr val="tx1"/>
                </a:solidFill>
                <a:latin typeface="Times New Roman" panose="02020603050405020304" pitchFamily="18" charset="0"/>
              </a:defRPr>
            </a:lvl2pPr>
            <a:lvl3pPr marL="1143000" indent="-228600" defTabSz="965200">
              <a:spcBef>
                <a:spcPct val="30000"/>
              </a:spcBef>
              <a:defRPr sz="1200">
                <a:solidFill>
                  <a:schemeClr val="tx1"/>
                </a:solidFill>
                <a:latin typeface="Times New Roman" panose="02020603050405020304" pitchFamily="18" charset="0"/>
              </a:defRPr>
            </a:lvl3pPr>
            <a:lvl4pPr marL="1600200" indent="-228600" defTabSz="965200">
              <a:spcBef>
                <a:spcPct val="30000"/>
              </a:spcBef>
              <a:defRPr sz="1200">
                <a:solidFill>
                  <a:schemeClr val="tx1"/>
                </a:solidFill>
                <a:latin typeface="Times New Roman" panose="02020603050405020304" pitchFamily="18" charset="0"/>
              </a:defRPr>
            </a:lvl4pPr>
            <a:lvl5pPr marL="2057400" indent="-228600" defTabSz="965200">
              <a:spcBef>
                <a:spcPct val="30000"/>
              </a:spcBef>
              <a:defRPr sz="1200">
                <a:solidFill>
                  <a:schemeClr val="tx1"/>
                </a:solidFill>
                <a:latin typeface="Times New Roman" panose="02020603050405020304" pitchFamily="18" charset="0"/>
              </a:defRPr>
            </a:lvl5pPr>
            <a:lvl6pPr marL="2514600" indent="-228600" defTabSz="9652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52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52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52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3FBB97B-6ABA-42E4-B6D0-BF2CDD23B769}" type="slidenum">
              <a:rPr lang="en-US" smtClean="0">
                <a:latin typeface="Lucida Bright" panose="02040602050505020304" pitchFamily="18" charset="0"/>
              </a:rPr>
              <a:pPr>
                <a:spcBef>
                  <a:spcPct val="0"/>
                </a:spcBef>
              </a:pPr>
              <a:t>22</a:t>
            </a:fld>
            <a:endParaRPr lang="en-US" smtClean="0">
              <a:latin typeface="Lucida Bright" panose="02040602050505020304" pitchFamily="18" charset="0"/>
            </a:endParaRPr>
          </a:p>
        </p:txBody>
      </p:sp>
      <p:sp>
        <p:nvSpPr>
          <p:cNvPr id="67587" name="Rectangle 2"/>
          <p:cNvSpPr>
            <a:spLocks noGrp="1" noRot="1" noChangeAspect="1" noChangeArrowheads="1" noTextEdit="1"/>
          </p:cNvSpPr>
          <p:nvPr>
            <p:ph type="sldImg"/>
          </p:nvPr>
        </p:nvSpPr>
        <p:spPr>
          <a:xfrm>
            <a:off x="1173163" y="696913"/>
            <a:ext cx="4638675" cy="3479800"/>
          </a:xfrm>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33068517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5C9DBF8-6E05-4187-BDA8-71792F702401}" type="slidenum">
              <a:rPr lang="en-US" altLang="en-US" smtClean="0">
                <a:latin typeface="Lucida Bright" panose="02040602050505020304" pitchFamily="18" charset="0"/>
              </a:rPr>
              <a:pPr>
                <a:spcBef>
                  <a:spcPct val="0"/>
                </a:spcBef>
              </a:pPr>
              <a:t>23</a:t>
            </a:fld>
            <a:endParaRPr lang="en-US" altLang="en-US" smtClean="0">
              <a:latin typeface="Lucida Bright" panose="02040602050505020304" pitchFamily="18" charset="0"/>
            </a:endParaRPr>
          </a:p>
        </p:txBody>
      </p:sp>
      <p:sp>
        <p:nvSpPr>
          <p:cNvPr id="62467" name="Rectangle 2"/>
          <p:cNvSpPr>
            <a:spLocks noGrp="1" noRot="1" noChangeAspect="1" noChangeArrowheads="1" noTextEdit="1"/>
          </p:cNvSpPr>
          <p:nvPr>
            <p:ph type="sldImg"/>
          </p:nvPr>
        </p:nvSpPr>
        <p:spPr>
          <a:xfrm>
            <a:off x="1173163" y="696913"/>
            <a:ext cx="4638675" cy="3479800"/>
          </a:xfrm>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39950099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5C9DBF8-6E05-4187-BDA8-71792F702401}" type="slidenum">
              <a:rPr lang="en-US" altLang="en-US" smtClean="0">
                <a:latin typeface="Lucida Bright" panose="02040602050505020304" pitchFamily="18" charset="0"/>
              </a:rPr>
              <a:pPr>
                <a:spcBef>
                  <a:spcPct val="0"/>
                </a:spcBef>
              </a:pPr>
              <a:t>24</a:t>
            </a:fld>
            <a:endParaRPr lang="en-US" altLang="en-US" smtClean="0">
              <a:latin typeface="Lucida Bright" panose="02040602050505020304" pitchFamily="18" charset="0"/>
            </a:endParaRPr>
          </a:p>
        </p:txBody>
      </p:sp>
      <p:sp>
        <p:nvSpPr>
          <p:cNvPr id="62467" name="Rectangle 2"/>
          <p:cNvSpPr>
            <a:spLocks noGrp="1" noRot="1" noChangeAspect="1" noChangeArrowheads="1" noTextEdit="1"/>
          </p:cNvSpPr>
          <p:nvPr>
            <p:ph type="sldImg"/>
          </p:nvPr>
        </p:nvSpPr>
        <p:spPr>
          <a:xfrm>
            <a:off x="1173163" y="696913"/>
            <a:ext cx="4638675" cy="3479800"/>
          </a:xfrm>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13312807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5C9DBF8-6E05-4187-BDA8-71792F702401}" type="slidenum">
              <a:rPr lang="en-US" altLang="en-US" smtClean="0">
                <a:latin typeface="Lucida Bright" panose="02040602050505020304" pitchFamily="18" charset="0"/>
              </a:rPr>
              <a:pPr>
                <a:spcBef>
                  <a:spcPct val="0"/>
                </a:spcBef>
              </a:pPr>
              <a:t>25</a:t>
            </a:fld>
            <a:endParaRPr lang="en-US" altLang="en-US" smtClean="0">
              <a:latin typeface="Lucida Bright" panose="02040602050505020304" pitchFamily="18" charset="0"/>
            </a:endParaRPr>
          </a:p>
        </p:txBody>
      </p:sp>
      <p:sp>
        <p:nvSpPr>
          <p:cNvPr id="62467" name="Rectangle 2"/>
          <p:cNvSpPr>
            <a:spLocks noGrp="1" noRot="1" noChangeAspect="1" noChangeArrowheads="1" noTextEdit="1"/>
          </p:cNvSpPr>
          <p:nvPr>
            <p:ph type="sldImg"/>
          </p:nvPr>
        </p:nvSpPr>
        <p:spPr>
          <a:xfrm>
            <a:off x="1173163" y="696913"/>
            <a:ext cx="4638675" cy="3479800"/>
          </a:xfrm>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8629044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950B050-74E4-4339-B763-17AE05B1EFBC}" type="slidenum">
              <a:rPr lang="en-US" smtClean="0">
                <a:latin typeface="Lucida Bright" panose="02040602050505020304" pitchFamily="18" charset="0"/>
              </a:rPr>
              <a:pPr>
                <a:spcBef>
                  <a:spcPct val="0"/>
                </a:spcBef>
              </a:pPr>
              <a:t>30</a:t>
            </a:fld>
            <a:endParaRPr lang="en-US" smtClean="0">
              <a:latin typeface="Lucida Bright" panose="02040602050505020304" pitchFamily="18" charset="0"/>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13597353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4823F7E-54D4-4EC7-A851-57578B15C0ED}" type="slidenum">
              <a:rPr lang="en-US" altLang="en-US" smtClean="0">
                <a:latin typeface="Lucida Bright" panose="02040602050505020304" pitchFamily="18" charset="0"/>
              </a:rPr>
              <a:pPr>
                <a:spcBef>
                  <a:spcPct val="0"/>
                </a:spcBef>
              </a:pPr>
              <a:t>34</a:t>
            </a:fld>
            <a:endParaRPr lang="en-US" altLang="en-US" smtClean="0">
              <a:latin typeface="Lucida Bright" panose="02040602050505020304" pitchFamily="18" charset="0"/>
            </a:endParaRPr>
          </a:p>
        </p:txBody>
      </p:sp>
      <p:sp>
        <p:nvSpPr>
          <p:cNvPr id="49155" name="Rectangle 2"/>
          <p:cNvSpPr>
            <a:spLocks noGrp="1" noRot="1" noChangeAspect="1" noChangeArrowheads="1" noTextEdit="1"/>
          </p:cNvSpPr>
          <p:nvPr>
            <p:ph type="sldImg"/>
          </p:nvPr>
        </p:nvSpPr>
        <p:spPr>
          <a:xfrm>
            <a:off x="1173163" y="696913"/>
            <a:ext cx="4638675" cy="3479800"/>
          </a:xfrm>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153494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A670B99-CBCC-46DA-8DD1-18B87B9C366D}" type="slidenum">
              <a:rPr lang="en-US" smtClean="0">
                <a:latin typeface="Lucida Bright" panose="02040602050505020304" pitchFamily="18" charset="0"/>
              </a:rPr>
              <a:pPr>
                <a:spcBef>
                  <a:spcPct val="0"/>
                </a:spcBef>
              </a:pPr>
              <a:t>36</a:t>
            </a:fld>
            <a:endParaRPr lang="en-US" smtClean="0">
              <a:latin typeface="Lucida Bright" panose="02040602050505020304" pitchFamily="18" charset="0"/>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1322549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ED4E684-49FE-40BA-985C-4515A5F9ACD8}" type="slidenum">
              <a:rPr lang="en-US" smtClean="0">
                <a:latin typeface="Lucida Bright" panose="02040602050505020304" pitchFamily="18" charset="0"/>
              </a:rPr>
              <a:pPr>
                <a:spcBef>
                  <a:spcPct val="0"/>
                </a:spcBef>
              </a:pPr>
              <a:t>2</a:t>
            </a:fld>
            <a:endParaRPr lang="en-US" smtClean="0">
              <a:latin typeface="Lucida Bright" panose="02040602050505020304" pitchFamily="18" charset="0"/>
            </a:endParaRPr>
          </a:p>
        </p:txBody>
      </p:sp>
      <p:sp>
        <p:nvSpPr>
          <p:cNvPr id="32771" name="Rectangle 2"/>
          <p:cNvSpPr>
            <a:spLocks noGrp="1" noRot="1" noChangeAspect="1" noChangeArrowheads="1" noTextEdit="1"/>
          </p:cNvSpPr>
          <p:nvPr>
            <p:ph type="sldImg"/>
          </p:nvPr>
        </p:nvSpPr>
        <p:spPr>
          <a:xfrm>
            <a:off x="1174750" y="696913"/>
            <a:ext cx="4637088" cy="3479800"/>
          </a:xfrm>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smtClean="0"/>
          </a:p>
        </p:txBody>
      </p:sp>
    </p:spTree>
    <p:extLst>
      <p:ext uri="{BB962C8B-B14F-4D97-AF65-F5344CB8AC3E}">
        <p14:creationId xmlns:p14="http://schemas.microsoft.com/office/powerpoint/2010/main" xmlns="" val="4514536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8375232-A50F-48CC-A908-D1A9C20032F8}" type="slidenum">
              <a:rPr lang="en-US" smtClean="0">
                <a:latin typeface="Lucida Bright" panose="02040602050505020304" pitchFamily="18" charset="0"/>
              </a:rPr>
              <a:pPr>
                <a:spcBef>
                  <a:spcPct val="0"/>
                </a:spcBef>
              </a:pPr>
              <a:t>37</a:t>
            </a:fld>
            <a:endParaRPr lang="en-US" smtClean="0">
              <a:latin typeface="Lucida Bright" panose="02040602050505020304" pitchFamily="18"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3096067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65FD982-B717-491A-93C3-2AABCAB15B00}" type="slidenum">
              <a:rPr lang="en-US" smtClean="0">
                <a:latin typeface="Lucida Bright" panose="02040602050505020304" pitchFamily="18" charset="0"/>
              </a:rPr>
              <a:pPr>
                <a:spcBef>
                  <a:spcPct val="0"/>
                </a:spcBef>
              </a:pPr>
              <a:t>38</a:t>
            </a:fld>
            <a:endParaRPr lang="en-US" smtClean="0">
              <a:latin typeface="Lucida Bright" panose="02040602050505020304" pitchFamily="18"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42697297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8BDD107-61C2-46E7-AA65-DA10CD836B9F}" type="slidenum">
              <a:rPr lang="en-US" smtClean="0">
                <a:latin typeface="Lucida Bright" panose="02040602050505020304" pitchFamily="18" charset="0"/>
              </a:rPr>
              <a:pPr>
                <a:spcBef>
                  <a:spcPct val="0"/>
                </a:spcBef>
              </a:pPr>
              <a:t>39</a:t>
            </a:fld>
            <a:endParaRPr lang="en-US" smtClean="0">
              <a:latin typeface="Lucida Bright" panose="02040602050505020304" pitchFamily="18" charset="0"/>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14180278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9762C3D7-AB97-459D-817D-583181703A1D}" type="slidenum">
              <a:rPr lang="en-US" smtClean="0">
                <a:latin typeface="Lucida Bright" panose="02040602050505020304" pitchFamily="18" charset="0"/>
              </a:rPr>
              <a:pPr>
                <a:spcBef>
                  <a:spcPct val="0"/>
                </a:spcBef>
              </a:pPr>
              <a:t>40</a:t>
            </a:fld>
            <a:endParaRPr lang="en-US" smtClean="0">
              <a:latin typeface="Lucida Bright" panose="02040602050505020304" pitchFamily="18" charset="0"/>
            </a:endParaRPr>
          </a:p>
        </p:txBody>
      </p:sp>
      <p:sp>
        <p:nvSpPr>
          <p:cNvPr id="74755" name="Rectangle 2"/>
          <p:cNvSpPr>
            <a:spLocks noGrp="1" noRot="1" noChangeAspect="1" noChangeArrowheads="1" noTextEdit="1"/>
          </p:cNvSpPr>
          <p:nvPr>
            <p:ph type="sldImg"/>
          </p:nvPr>
        </p:nvSpPr>
        <p:spPr>
          <a:solidFill>
            <a:srgbClr val="FFFFFF"/>
          </a:solidFill>
          <a:ln/>
        </p:spPr>
      </p:sp>
      <p:sp>
        <p:nvSpPr>
          <p:cNvPr id="747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extLst>
      <p:ext uri="{BB962C8B-B14F-4D97-AF65-F5344CB8AC3E}">
        <p14:creationId xmlns:p14="http://schemas.microsoft.com/office/powerpoint/2010/main" xmlns="" val="41101370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CC2083A-3845-434A-BFC5-67660816A054}" type="slidenum">
              <a:rPr lang="en-US" smtClean="0">
                <a:latin typeface="Lucida Bright" panose="02040602050505020304" pitchFamily="18" charset="0"/>
              </a:rPr>
              <a:pPr>
                <a:spcBef>
                  <a:spcPct val="0"/>
                </a:spcBef>
              </a:pPr>
              <a:t>41</a:t>
            </a:fld>
            <a:endParaRPr lang="en-US" smtClean="0">
              <a:latin typeface="Lucida Bright" panose="02040602050505020304" pitchFamily="18" charset="0"/>
            </a:endParaRPr>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7290755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FD4E708-00B3-4C75-A733-6745B53E5840}" type="slidenum">
              <a:rPr lang="en-US" smtClean="0">
                <a:latin typeface="Lucida Bright" panose="02040602050505020304" pitchFamily="18" charset="0"/>
              </a:rPr>
              <a:pPr>
                <a:spcBef>
                  <a:spcPct val="0"/>
                </a:spcBef>
              </a:pPr>
              <a:t>42</a:t>
            </a:fld>
            <a:endParaRPr lang="en-US" smtClean="0">
              <a:latin typeface="Lucida Bright" panose="02040602050505020304" pitchFamily="18"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5764706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FE8FAB2-3386-4FE5-97CD-2A3F94CD9BAD}" type="slidenum">
              <a:rPr lang="en-US" smtClean="0">
                <a:latin typeface="Lucida Bright" panose="02040602050505020304" pitchFamily="18" charset="0"/>
              </a:rPr>
              <a:pPr>
                <a:spcBef>
                  <a:spcPct val="0"/>
                </a:spcBef>
              </a:pPr>
              <a:t>43</a:t>
            </a:fld>
            <a:endParaRPr lang="en-US" smtClean="0">
              <a:latin typeface="Lucida Bright" panose="02040602050505020304" pitchFamily="18"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31004172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95E9F27-00C8-48B3-953B-46D88EEBC6F6}" type="slidenum">
              <a:rPr lang="en-US" smtClean="0">
                <a:latin typeface="Lucida Bright" panose="02040602050505020304" pitchFamily="18" charset="0"/>
              </a:rPr>
              <a:pPr>
                <a:spcBef>
                  <a:spcPct val="0"/>
                </a:spcBef>
              </a:pPr>
              <a:t>44</a:t>
            </a:fld>
            <a:endParaRPr lang="en-US" smtClean="0">
              <a:latin typeface="Lucida Bright" panose="02040602050505020304" pitchFamily="18" charset="0"/>
            </a:endParaRPr>
          </a:p>
        </p:txBody>
      </p:sp>
      <p:sp>
        <p:nvSpPr>
          <p:cNvPr id="82947" name="Rectangle 2"/>
          <p:cNvSpPr>
            <a:spLocks noGrp="1" noRot="1" noChangeAspect="1" noChangeArrowheads="1" noTextEdit="1"/>
          </p:cNvSpPr>
          <p:nvPr>
            <p:ph type="sldImg"/>
          </p:nvPr>
        </p:nvSpPr>
        <p:spPr>
          <a:xfrm>
            <a:off x="1173163" y="696913"/>
            <a:ext cx="4638675" cy="3479800"/>
          </a:xfrm>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33862569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96727F72-3BC2-4858-BD9C-171DA6E249AB}" type="slidenum">
              <a:rPr lang="en-US" smtClean="0">
                <a:latin typeface="Lucida Bright" panose="02040602050505020304" pitchFamily="18" charset="0"/>
              </a:rPr>
              <a:pPr>
                <a:spcBef>
                  <a:spcPct val="0"/>
                </a:spcBef>
              </a:pPr>
              <a:t>45</a:t>
            </a:fld>
            <a:endParaRPr lang="en-US" smtClean="0">
              <a:latin typeface="Lucida Bright" panose="02040602050505020304" pitchFamily="18" charset="0"/>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18596225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8BDD107-61C2-46E7-AA65-DA10CD836B9F}" type="slidenum">
              <a:rPr lang="en-US" smtClean="0">
                <a:latin typeface="Lucida Bright" panose="02040602050505020304" pitchFamily="18" charset="0"/>
              </a:rPr>
              <a:pPr>
                <a:spcBef>
                  <a:spcPct val="0"/>
                </a:spcBef>
              </a:pPr>
              <a:t>46</a:t>
            </a:fld>
            <a:endParaRPr lang="en-US" smtClean="0">
              <a:latin typeface="Lucida Bright" panose="02040602050505020304" pitchFamily="18" charset="0"/>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1338274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991503EB-CDCA-4F8A-9D9F-F1CA4D304161}" type="slidenum">
              <a:rPr lang="en-US" altLang="en-US" smtClean="0">
                <a:latin typeface="Lucida Bright" panose="02040602050505020304" pitchFamily="18" charset="0"/>
              </a:rPr>
              <a:pPr>
                <a:spcBef>
                  <a:spcPct val="0"/>
                </a:spcBef>
              </a:pPr>
              <a:t>3</a:t>
            </a:fld>
            <a:endParaRPr lang="en-US" altLang="en-US" smtClean="0">
              <a:latin typeface="Lucida Bright" panose="02040602050505020304" pitchFamily="18" charset="0"/>
            </a:endParaRPr>
          </a:p>
        </p:txBody>
      </p:sp>
      <p:sp>
        <p:nvSpPr>
          <p:cNvPr id="7171" name="Rectangle 2"/>
          <p:cNvSpPr>
            <a:spLocks noGrp="1" noRot="1" noChangeAspect="1" noChangeArrowheads="1" noTextEdit="1"/>
          </p:cNvSpPr>
          <p:nvPr>
            <p:ph type="sldImg"/>
          </p:nvPr>
        </p:nvSpPr>
        <p:spPr>
          <a:xfrm>
            <a:off x="1173163" y="696913"/>
            <a:ext cx="4638675" cy="3479800"/>
          </a:xfrm>
          <a:ln/>
        </p:spPr>
      </p:sp>
      <p:sp>
        <p:nvSpPr>
          <p:cNvPr id="717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15645088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8BDD107-61C2-46E7-AA65-DA10CD836B9F}" type="slidenum">
              <a:rPr lang="en-US" smtClean="0">
                <a:latin typeface="Lucida Bright" panose="02040602050505020304" pitchFamily="18" charset="0"/>
              </a:rPr>
              <a:pPr>
                <a:spcBef>
                  <a:spcPct val="0"/>
                </a:spcBef>
              </a:pPr>
              <a:t>50</a:t>
            </a:fld>
            <a:endParaRPr lang="en-US" smtClean="0">
              <a:latin typeface="Lucida Bright" panose="02040602050505020304" pitchFamily="18" charset="0"/>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39331789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A9B9920-0C3D-4B01-A4AA-DF0B09F5BBA2}" type="slidenum">
              <a:rPr lang="en-US" smtClean="0">
                <a:latin typeface="Lucida Bright" panose="02040602050505020304" pitchFamily="18" charset="0"/>
              </a:rPr>
              <a:pPr>
                <a:spcBef>
                  <a:spcPct val="0"/>
                </a:spcBef>
              </a:pPr>
              <a:t>57</a:t>
            </a:fld>
            <a:endParaRPr lang="en-US" smtClean="0">
              <a:latin typeface="Lucida Bright" panose="02040602050505020304" pitchFamily="18" charset="0"/>
            </a:endParaRPr>
          </a:p>
        </p:txBody>
      </p:sp>
      <p:sp>
        <p:nvSpPr>
          <p:cNvPr id="67587" name="Rectangle 2"/>
          <p:cNvSpPr>
            <a:spLocks noGrp="1" noRot="1" noChangeAspect="1" noChangeArrowheads="1" noTextEdit="1"/>
          </p:cNvSpPr>
          <p:nvPr>
            <p:ph type="sldImg"/>
          </p:nvPr>
        </p:nvSpPr>
        <p:spPr>
          <a:xfrm>
            <a:off x="1173163" y="696913"/>
            <a:ext cx="4638675" cy="3479800"/>
          </a:xfrm>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xmlns="" val="24672826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B0B3EA7-B9E3-4CB7-853F-4830C03F1DFB}" type="slidenum">
              <a:rPr lang="en-US" smtClean="0">
                <a:latin typeface="Lucida Bright" panose="02040602050505020304" pitchFamily="18" charset="0"/>
              </a:rPr>
              <a:pPr>
                <a:spcBef>
                  <a:spcPct val="0"/>
                </a:spcBef>
              </a:pPr>
              <a:t>58</a:t>
            </a:fld>
            <a:endParaRPr lang="en-US" smtClean="0">
              <a:latin typeface="Lucida Bright" panose="02040602050505020304" pitchFamily="18" charset="0"/>
            </a:endParaRPr>
          </a:p>
        </p:txBody>
      </p:sp>
      <p:sp>
        <p:nvSpPr>
          <p:cNvPr id="97283" name="Rectangle 2"/>
          <p:cNvSpPr>
            <a:spLocks noGrp="1" noRot="1" noChangeAspect="1" noChangeArrowheads="1" noTextEdit="1"/>
          </p:cNvSpPr>
          <p:nvPr>
            <p:ph type="sldImg"/>
          </p:nvPr>
        </p:nvSpPr>
        <p:spPr>
          <a:xfrm>
            <a:off x="1173163" y="696913"/>
            <a:ext cx="4638675" cy="3479800"/>
          </a:xfrm>
          <a:ln/>
        </p:spPr>
      </p:sp>
      <p:sp>
        <p:nvSpPr>
          <p:cNvPr id="9728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30606188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3613">
              <a:spcBef>
                <a:spcPct val="30000"/>
              </a:spcBef>
              <a:defRPr sz="1200">
                <a:solidFill>
                  <a:schemeClr val="tx1"/>
                </a:solidFill>
                <a:latin typeface="Times New Roman" panose="02020603050405020304" pitchFamily="18" charset="0"/>
              </a:defRPr>
            </a:lvl1pPr>
            <a:lvl2pPr marL="742950" indent="-285750" defTabSz="963613">
              <a:spcBef>
                <a:spcPct val="30000"/>
              </a:spcBef>
              <a:defRPr sz="1200">
                <a:solidFill>
                  <a:schemeClr val="tx1"/>
                </a:solidFill>
                <a:latin typeface="Times New Roman" panose="02020603050405020304" pitchFamily="18" charset="0"/>
              </a:defRPr>
            </a:lvl2pPr>
            <a:lvl3pPr marL="1143000" indent="-228600" defTabSz="963613">
              <a:spcBef>
                <a:spcPct val="30000"/>
              </a:spcBef>
              <a:defRPr sz="1200">
                <a:solidFill>
                  <a:schemeClr val="tx1"/>
                </a:solidFill>
                <a:latin typeface="Times New Roman" panose="02020603050405020304" pitchFamily="18" charset="0"/>
              </a:defRPr>
            </a:lvl3pPr>
            <a:lvl4pPr marL="1600200" indent="-228600" defTabSz="963613">
              <a:spcBef>
                <a:spcPct val="30000"/>
              </a:spcBef>
              <a:defRPr sz="1200">
                <a:solidFill>
                  <a:schemeClr val="tx1"/>
                </a:solidFill>
                <a:latin typeface="Times New Roman" panose="02020603050405020304" pitchFamily="18" charset="0"/>
              </a:defRPr>
            </a:lvl4pPr>
            <a:lvl5pPr marL="2057400" indent="-228600" defTabSz="963613">
              <a:spcBef>
                <a:spcPct val="30000"/>
              </a:spcBef>
              <a:defRPr sz="1200">
                <a:solidFill>
                  <a:schemeClr val="tx1"/>
                </a:solidFill>
                <a:latin typeface="Times New Roman" panose="02020603050405020304" pitchFamily="18" charset="0"/>
              </a:defRPr>
            </a:lvl5pPr>
            <a:lvl6pPr marL="2514600" indent="-228600" defTabSz="9636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36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36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36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9EDCC767-4B65-46E0-A526-6B2DF2E22014}" type="slidenum">
              <a:rPr lang="en-US" smtClean="0">
                <a:latin typeface="Lucida Bright" panose="02040602050505020304" pitchFamily="18" charset="0"/>
              </a:rPr>
              <a:pPr>
                <a:spcBef>
                  <a:spcPct val="0"/>
                </a:spcBef>
              </a:pPr>
              <a:t>59</a:t>
            </a:fld>
            <a:endParaRPr lang="en-US" smtClean="0">
              <a:latin typeface="Lucida Bright" panose="02040602050505020304" pitchFamily="18" charset="0"/>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18149754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D90502F-05C1-4E7E-9692-E4BEECE2523B}" type="slidenum">
              <a:rPr lang="en-US" smtClean="0">
                <a:latin typeface="Lucida Bright" panose="02040602050505020304" pitchFamily="18" charset="0"/>
              </a:rPr>
              <a:pPr>
                <a:spcBef>
                  <a:spcPct val="0"/>
                </a:spcBef>
              </a:pPr>
              <a:t>61</a:t>
            </a:fld>
            <a:endParaRPr lang="en-US" smtClean="0">
              <a:latin typeface="Lucida Bright" panose="02040602050505020304" pitchFamily="18" charset="0"/>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18971886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0438">
              <a:spcBef>
                <a:spcPct val="30000"/>
              </a:spcBef>
              <a:defRPr sz="1200">
                <a:solidFill>
                  <a:schemeClr val="tx1"/>
                </a:solidFill>
                <a:latin typeface="Times New Roman" panose="02020603050405020304" pitchFamily="18" charset="0"/>
              </a:defRPr>
            </a:lvl1pPr>
            <a:lvl2pPr marL="742950" indent="-285750" defTabSz="960438">
              <a:spcBef>
                <a:spcPct val="30000"/>
              </a:spcBef>
              <a:defRPr sz="1200">
                <a:solidFill>
                  <a:schemeClr val="tx1"/>
                </a:solidFill>
                <a:latin typeface="Times New Roman" panose="02020603050405020304" pitchFamily="18" charset="0"/>
              </a:defRPr>
            </a:lvl2pPr>
            <a:lvl3pPr marL="1143000" indent="-228600" defTabSz="960438">
              <a:spcBef>
                <a:spcPct val="30000"/>
              </a:spcBef>
              <a:defRPr sz="1200">
                <a:solidFill>
                  <a:schemeClr val="tx1"/>
                </a:solidFill>
                <a:latin typeface="Times New Roman" panose="02020603050405020304" pitchFamily="18" charset="0"/>
              </a:defRPr>
            </a:lvl3pPr>
            <a:lvl4pPr marL="1600200" indent="-228600" defTabSz="960438">
              <a:spcBef>
                <a:spcPct val="30000"/>
              </a:spcBef>
              <a:defRPr sz="1200">
                <a:solidFill>
                  <a:schemeClr val="tx1"/>
                </a:solidFill>
                <a:latin typeface="Times New Roman" panose="02020603050405020304" pitchFamily="18" charset="0"/>
              </a:defRPr>
            </a:lvl4pPr>
            <a:lvl5pPr marL="2057400" indent="-228600" defTabSz="960438">
              <a:spcBef>
                <a:spcPct val="30000"/>
              </a:spcBef>
              <a:defRPr sz="1200">
                <a:solidFill>
                  <a:schemeClr val="tx1"/>
                </a:solidFill>
                <a:latin typeface="Times New Roman" panose="02020603050405020304" pitchFamily="18" charset="0"/>
              </a:defRPr>
            </a:lvl5pPr>
            <a:lvl6pPr marL="2514600" indent="-228600" defTabSz="9604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04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04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04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8E26212-A384-4794-AB06-71111AC6FDAA}" type="slidenum">
              <a:rPr lang="en-US" smtClean="0">
                <a:latin typeface="Lucida Bright" panose="02040602050505020304" pitchFamily="18" charset="0"/>
              </a:rPr>
              <a:pPr>
                <a:spcBef>
                  <a:spcPct val="0"/>
                </a:spcBef>
              </a:pPr>
              <a:t>62</a:t>
            </a:fld>
            <a:endParaRPr lang="en-US" smtClean="0">
              <a:latin typeface="Lucida Bright" panose="02040602050505020304" pitchFamily="18" charset="0"/>
            </a:endParaRPr>
          </a:p>
        </p:txBody>
      </p:sp>
      <p:sp>
        <p:nvSpPr>
          <p:cNvPr id="114691" name="Rectangle 2"/>
          <p:cNvSpPr>
            <a:spLocks noGrp="1" noRot="1" noChangeAspect="1" noChangeArrowheads="1" noTextEdit="1"/>
          </p:cNvSpPr>
          <p:nvPr>
            <p:ph type="sldImg"/>
          </p:nvPr>
        </p:nvSpPr>
        <p:spPr>
          <a:xfrm>
            <a:off x="1258888" y="720725"/>
            <a:ext cx="4799012" cy="3598863"/>
          </a:xfrm>
          <a:ln/>
        </p:spPr>
      </p:sp>
      <p:sp>
        <p:nvSpPr>
          <p:cNvPr id="11469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67" tIns="47535" rIns="95067" bIns="47535"/>
          <a:lstStyle/>
          <a:p>
            <a:pPr eaLnBrk="1" hangingPunct="1"/>
            <a:endParaRPr lang="en-US" smtClean="0"/>
          </a:p>
        </p:txBody>
      </p:sp>
    </p:spTree>
    <p:extLst>
      <p:ext uri="{BB962C8B-B14F-4D97-AF65-F5344CB8AC3E}">
        <p14:creationId xmlns:p14="http://schemas.microsoft.com/office/powerpoint/2010/main" xmlns="" val="37763866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a:spcBef>
                <a:spcPct val="30000"/>
              </a:spcBef>
              <a:defRPr sz="1200">
                <a:solidFill>
                  <a:schemeClr val="tx1"/>
                </a:solidFill>
                <a:latin typeface="Times New Roman" panose="02020603050405020304" pitchFamily="18" charset="0"/>
              </a:defRPr>
            </a:lvl1pPr>
            <a:lvl2pPr marL="742950" indent="-285750" defTabSz="925513">
              <a:spcBef>
                <a:spcPct val="30000"/>
              </a:spcBef>
              <a:defRPr sz="1200">
                <a:solidFill>
                  <a:schemeClr val="tx1"/>
                </a:solidFill>
                <a:latin typeface="Times New Roman" panose="02020603050405020304" pitchFamily="18" charset="0"/>
              </a:defRPr>
            </a:lvl2pPr>
            <a:lvl3pPr marL="1143000" indent="-228600" defTabSz="925513">
              <a:spcBef>
                <a:spcPct val="30000"/>
              </a:spcBef>
              <a:defRPr sz="1200">
                <a:solidFill>
                  <a:schemeClr val="tx1"/>
                </a:solidFill>
                <a:latin typeface="Times New Roman" panose="02020603050405020304" pitchFamily="18" charset="0"/>
              </a:defRPr>
            </a:lvl3pPr>
            <a:lvl4pPr marL="1600200" indent="-228600" defTabSz="925513">
              <a:spcBef>
                <a:spcPct val="30000"/>
              </a:spcBef>
              <a:defRPr sz="1200">
                <a:solidFill>
                  <a:schemeClr val="tx1"/>
                </a:solidFill>
                <a:latin typeface="Times New Roman" panose="02020603050405020304" pitchFamily="18" charset="0"/>
              </a:defRPr>
            </a:lvl4pPr>
            <a:lvl5pPr marL="2057400" indent="-228600" defTabSz="925513">
              <a:spcBef>
                <a:spcPct val="30000"/>
              </a:spcBef>
              <a:defRPr sz="1200">
                <a:solidFill>
                  <a:schemeClr val="tx1"/>
                </a:solidFill>
                <a:latin typeface="Times New Roman" panose="02020603050405020304" pitchFamily="18" charset="0"/>
              </a:defRPr>
            </a:lvl5pPr>
            <a:lvl6pPr marL="2514600" indent="-228600" defTabSz="9255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55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55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55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38CBC2B-E28C-4540-98C2-F886B08CFFFF}" type="slidenum">
              <a:rPr lang="en-US" smtClean="0">
                <a:latin typeface="Lucida Bright" panose="02040602050505020304" pitchFamily="18" charset="0"/>
              </a:rPr>
              <a:pPr>
                <a:spcBef>
                  <a:spcPct val="0"/>
                </a:spcBef>
              </a:pPr>
              <a:t>63</a:t>
            </a:fld>
            <a:endParaRPr lang="en-US" smtClean="0">
              <a:latin typeface="Lucida Bright" panose="02040602050505020304" pitchFamily="18" charset="0"/>
            </a:endParaRPr>
          </a:p>
        </p:txBody>
      </p:sp>
      <p:sp>
        <p:nvSpPr>
          <p:cNvPr id="73731" name="Rectangle 2"/>
          <p:cNvSpPr>
            <a:spLocks noGrp="1" noRot="1" noChangeAspect="1" noChangeArrowheads="1" noTextEdit="1"/>
          </p:cNvSpPr>
          <p:nvPr>
            <p:ph type="sldImg"/>
          </p:nvPr>
        </p:nvSpPr>
        <p:spPr>
          <a:xfrm>
            <a:off x="1174750" y="696913"/>
            <a:ext cx="4637088" cy="3479800"/>
          </a:xfrm>
          <a:ln/>
        </p:spPr>
      </p:sp>
      <p:sp>
        <p:nvSpPr>
          <p:cNvPr id="7373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9" tIns="45711" rIns="91419" bIns="45711"/>
          <a:lstStyle/>
          <a:p>
            <a:pPr eaLnBrk="1" hangingPunct="1"/>
            <a:endParaRPr lang="en-US" smtClean="0"/>
          </a:p>
        </p:txBody>
      </p:sp>
    </p:spTree>
    <p:extLst>
      <p:ext uri="{BB962C8B-B14F-4D97-AF65-F5344CB8AC3E}">
        <p14:creationId xmlns:p14="http://schemas.microsoft.com/office/powerpoint/2010/main" xmlns="" val="17575631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3613">
              <a:spcBef>
                <a:spcPct val="30000"/>
              </a:spcBef>
              <a:defRPr sz="1200">
                <a:solidFill>
                  <a:schemeClr val="tx1"/>
                </a:solidFill>
                <a:latin typeface="Times New Roman" panose="02020603050405020304" pitchFamily="18" charset="0"/>
              </a:defRPr>
            </a:lvl1pPr>
            <a:lvl2pPr marL="742950" indent="-285750" defTabSz="963613">
              <a:spcBef>
                <a:spcPct val="30000"/>
              </a:spcBef>
              <a:defRPr sz="1200">
                <a:solidFill>
                  <a:schemeClr val="tx1"/>
                </a:solidFill>
                <a:latin typeface="Times New Roman" panose="02020603050405020304" pitchFamily="18" charset="0"/>
              </a:defRPr>
            </a:lvl2pPr>
            <a:lvl3pPr marL="1143000" indent="-228600" defTabSz="963613">
              <a:spcBef>
                <a:spcPct val="30000"/>
              </a:spcBef>
              <a:defRPr sz="1200">
                <a:solidFill>
                  <a:schemeClr val="tx1"/>
                </a:solidFill>
                <a:latin typeface="Times New Roman" panose="02020603050405020304" pitchFamily="18" charset="0"/>
              </a:defRPr>
            </a:lvl3pPr>
            <a:lvl4pPr marL="1600200" indent="-228600" defTabSz="963613">
              <a:spcBef>
                <a:spcPct val="30000"/>
              </a:spcBef>
              <a:defRPr sz="1200">
                <a:solidFill>
                  <a:schemeClr val="tx1"/>
                </a:solidFill>
                <a:latin typeface="Times New Roman" panose="02020603050405020304" pitchFamily="18" charset="0"/>
              </a:defRPr>
            </a:lvl4pPr>
            <a:lvl5pPr marL="2057400" indent="-228600" defTabSz="963613">
              <a:spcBef>
                <a:spcPct val="30000"/>
              </a:spcBef>
              <a:defRPr sz="1200">
                <a:solidFill>
                  <a:schemeClr val="tx1"/>
                </a:solidFill>
                <a:latin typeface="Times New Roman" panose="02020603050405020304" pitchFamily="18" charset="0"/>
              </a:defRPr>
            </a:lvl5pPr>
            <a:lvl6pPr marL="2514600" indent="-228600" defTabSz="9636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36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36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36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56FAA2B-1982-49D2-B6AA-1F5948EB66CD}" type="slidenum">
              <a:rPr lang="en-US" smtClean="0">
                <a:latin typeface="Lucida Bright" panose="02040602050505020304" pitchFamily="18" charset="0"/>
              </a:rPr>
              <a:pPr>
                <a:spcBef>
                  <a:spcPct val="0"/>
                </a:spcBef>
              </a:pPr>
              <a:t>64</a:t>
            </a:fld>
            <a:endParaRPr lang="en-US" smtClean="0">
              <a:latin typeface="Lucida Bright" panose="02040602050505020304" pitchFamily="18" charset="0"/>
            </a:endParaRPr>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26903058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972DFD0-53C2-4CCF-A3E7-A782522561B9}" type="slidenum">
              <a:rPr lang="en-US" smtClean="0">
                <a:latin typeface="Lucida Bright" panose="02040602050505020304" pitchFamily="18" charset="0"/>
              </a:rPr>
              <a:pPr>
                <a:spcBef>
                  <a:spcPct val="0"/>
                </a:spcBef>
              </a:pPr>
              <a:t>65</a:t>
            </a:fld>
            <a:endParaRPr lang="en-US" smtClean="0">
              <a:latin typeface="Lucida Bright" panose="02040602050505020304" pitchFamily="18" charset="0"/>
            </a:endParaRP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41548795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3613">
              <a:spcBef>
                <a:spcPct val="30000"/>
              </a:spcBef>
              <a:defRPr sz="1200">
                <a:solidFill>
                  <a:schemeClr val="tx1"/>
                </a:solidFill>
                <a:latin typeface="Times New Roman" panose="02020603050405020304" pitchFamily="18" charset="0"/>
              </a:defRPr>
            </a:lvl1pPr>
            <a:lvl2pPr marL="742950" indent="-285750" defTabSz="963613">
              <a:spcBef>
                <a:spcPct val="30000"/>
              </a:spcBef>
              <a:defRPr sz="1200">
                <a:solidFill>
                  <a:schemeClr val="tx1"/>
                </a:solidFill>
                <a:latin typeface="Times New Roman" panose="02020603050405020304" pitchFamily="18" charset="0"/>
              </a:defRPr>
            </a:lvl2pPr>
            <a:lvl3pPr marL="1143000" indent="-228600" defTabSz="963613">
              <a:spcBef>
                <a:spcPct val="30000"/>
              </a:spcBef>
              <a:defRPr sz="1200">
                <a:solidFill>
                  <a:schemeClr val="tx1"/>
                </a:solidFill>
                <a:latin typeface="Times New Roman" panose="02020603050405020304" pitchFamily="18" charset="0"/>
              </a:defRPr>
            </a:lvl3pPr>
            <a:lvl4pPr marL="1600200" indent="-228600" defTabSz="963613">
              <a:spcBef>
                <a:spcPct val="30000"/>
              </a:spcBef>
              <a:defRPr sz="1200">
                <a:solidFill>
                  <a:schemeClr val="tx1"/>
                </a:solidFill>
                <a:latin typeface="Times New Roman" panose="02020603050405020304" pitchFamily="18" charset="0"/>
              </a:defRPr>
            </a:lvl4pPr>
            <a:lvl5pPr marL="2057400" indent="-228600" defTabSz="963613">
              <a:spcBef>
                <a:spcPct val="30000"/>
              </a:spcBef>
              <a:defRPr sz="1200">
                <a:solidFill>
                  <a:schemeClr val="tx1"/>
                </a:solidFill>
                <a:latin typeface="Times New Roman" panose="02020603050405020304" pitchFamily="18" charset="0"/>
              </a:defRPr>
            </a:lvl5pPr>
            <a:lvl6pPr marL="2514600" indent="-228600" defTabSz="9636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36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36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36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8E58F31-3195-41B0-9ED0-1976C7E04CF8}" type="slidenum">
              <a:rPr lang="en-US" smtClean="0">
                <a:latin typeface="Lucida Bright" panose="02040602050505020304" pitchFamily="18" charset="0"/>
              </a:rPr>
              <a:pPr>
                <a:spcBef>
                  <a:spcPct val="0"/>
                </a:spcBef>
              </a:pPr>
              <a:t>66</a:t>
            </a:fld>
            <a:endParaRPr lang="en-US" smtClean="0">
              <a:latin typeface="Lucida Bright" panose="02040602050505020304" pitchFamily="18" charset="0"/>
            </a:endParaRPr>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4186648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797A18F-FBD5-44FA-9DB1-9A4166235087}" type="slidenum">
              <a:rPr lang="en-US" altLang="en-US" smtClean="0">
                <a:latin typeface="Lucida Bright" panose="02040602050505020304" pitchFamily="18" charset="0"/>
              </a:rPr>
              <a:pPr>
                <a:spcBef>
                  <a:spcPct val="0"/>
                </a:spcBef>
              </a:pPr>
              <a:t>4</a:t>
            </a:fld>
            <a:endParaRPr lang="en-US" altLang="en-US" smtClean="0">
              <a:latin typeface="Lucida Bright" panose="02040602050505020304" pitchFamily="18" charset="0"/>
            </a:endParaRPr>
          </a:p>
        </p:txBody>
      </p:sp>
      <p:sp>
        <p:nvSpPr>
          <p:cNvPr id="11267" name="Rectangle 2"/>
          <p:cNvSpPr>
            <a:spLocks noGrp="1" noRot="1" noChangeAspect="1" noChangeArrowheads="1" noTextEdit="1"/>
          </p:cNvSpPr>
          <p:nvPr>
            <p:ph type="sldImg"/>
          </p:nvPr>
        </p:nvSpPr>
        <p:spPr>
          <a:xfrm>
            <a:off x="1173163" y="696913"/>
            <a:ext cx="4638675" cy="3479800"/>
          </a:xfrm>
          <a:ln/>
        </p:spPr>
      </p:sp>
      <p:sp>
        <p:nvSpPr>
          <p:cNvPr id="112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3699027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3613">
              <a:spcBef>
                <a:spcPct val="30000"/>
              </a:spcBef>
              <a:defRPr sz="1200">
                <a:solidFill>
                  <a:schemeClr val="tx1"/>
                </a:solidFill>
                <a:latin typeface="Times New Roman" panose="02020603050405020304" pitchFamily="18" charset="0"/>
              </a:defRPr>
            </a:lvl1pPr>
            <a:lvl2pPr marL="742950" indent="-285750" defTabSz="963613">
              <a:spcBef>
                <a:spcPct val="30000"/>
              </a:spcBef>
              <a:defRPr sz="1200">
                <a:solidFill>
                  <a:schemeClr val="tx1"/>
                </a:solidFill>
                <a:latin typeface="Times New Roman" panose="02020603050405020304" pitchFamily="18" charset="0"/>
              </a:defRPr>
            </a:lvl2pPr>
            <a:lvl3pPr marL="1143000" indent="-228600" defTabSz="963613">
              <a:spcBef>
                <a:spcPct val="30000"/>
              </a:spcBef>
              <a:defRPr sz="1200">
                <a:solidFill>
                  <a:schemeClr val="tx1"/>
                </a:solidFill>
                <a:latin typeface="Times New Roman" panose="02020603050405020304" pitchFamily="18" charset="0"/>
              </a:defRPr>
            </a:lvl3pPr>
            <a:lvl4pPr marL="1600200" indent="-228600" defTabSz="963613">
              <a:spcBef>
                <a:spcPct val="30000"/>
              </a:spcBef>
              <a:defRPr sz="1200">
                <a:solidFill>
                  <a:schemeClr val="tx1"/>
                </a:solidFill>
                <a:latin typeface="Times New Roman" panose="02020603050405020304" pitchFamily="18" charset="0"/>
              </a:defRPr>
            </a:lvl4pPr>
            <a:lvl5pPr marL="2057400" indent="-228600" defTabSz="963613">
              <a:spcBef>
                <a:spcPct val="30000"/>
              </a:spcBef>
              <a:defRPr sz="1200">
                <a:solidFill>
                  <a:schemeClr val="tx1"/>
                </a:solidFill>
                <a:latin typeface="Times New Roman" panose="02020603050405020304" pitchFamily="18" charset="0"/>
              </a:defRPr>
            </a:lvl5pPr>
            <a:lvl6pPr marL="2514600" indent="-228600" defTabSz="9636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36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36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36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8C5C9F2-41A6-41A4-AED4-A55B40C99E38}" type="slidenum">
              <a:rPr lang="en-US" smtClean="0">
                <a:latin typeface="Lucida Bright" panose="02040602050505020304" pitchFamily="18" charset="0"/>
              </a:rPr>
              <a:pPr>
                <a:spcBef>
                  <a:spcPct val="0"/>
                </a:spcBef>
              </a:pPr>
              <a:t>67</a:t>
            </a:fld>
            <a:endParaRPr lang="en-US" smtClean="0">
              <a:latin typeface="Lucida Bright" panose="02040602050505020304" pitchFamily="18" charset="0"/>
            </a:endParaRPr>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29061313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5B889F5-1EF9-4679-874D-48F802BB0218}" type="slidenum">
              <a:rPr lang="en-US" smtClean="0">
                <a:latin typeface="Lucida Bright" panose="02040602050505020304" pitchFamily="18" charset="0"/>
              </a:rPr>
              <a:pPr>
                <a:spcBef>
                  <a:spcPct val="0"/>
                </a:spcBef>
              </a:pPr>
              <a:t>68</a:t>
            </a:fld>
            <a:endParaRPr lang="en-US" smtClean="0">
              <a:latin typeface="Lucida Bright" panose="02040602050505020304" pitchFamily="18" charset="0"/>
            </a:endParaRPr>
          </a:p>
        </p:txBody>
      </p:sp>
      <p:sp>
        <p:nvSpPr>
          <p:cNvPr id="133123" name="Rectangle 2"/>
          <p:cNvSpPr>
            <a:spLocks noGrp="1" noRot="1" noChangeAspect="1" noChangeArrowheads="1" noTextEdit="1"/>
          </p:cNvSpPr>
          <p:nvPr>
            <p:ph type="sldImg"/>
          </p:nvPr>
        </p:nvSpPr>
        <p:spPr>
          <a:xfrm>
            <a:off x="1258888" y="720725"/>
            <a:ext cx="4799012" cy="3598863"/>
          </a:xfrm>
          <a:ln/>
        </p:spPr>
      </p:sp>
      <p:sp>
        <p:nvSpPr>
          <p:cNvPr id="13312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10429912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D90502F-05C1-4E7E-9692-E4BEECE2523B}" type="slidenum">
              <a:rPr lang="en-US" smtClean="0">
                <a:latin typeface="Lucida Bright" panose="02040602050505020304" pitchFamily="18" charset="0"/>
              </a:rPr>
              <a:pPr>
                <a:spcBef>
                  <a:spcPct val="0"/>
                </a:spcBef>
              </a:pPr>
              <a:t>69</a:t>
            </a:fld>
            <a:endParaRPr lang="en-US" smtClean="0">
              <a:latin typeface="Lucida Bright" panose="02040602050505020304" pitchFamily="18" charset="0"/>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10053560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5FC0E26-8558-4FF3-8F15-F7FF503B9474}" type="slidenum">
              <a:rPr lang="en-US" smtClean="0">
                <a:latin typeface="Lucida Bright" panose="02040602050505020304" pitchFamily="18" charset="0"/>
              </a:rPr>
              <a:pPr>
                <a:spcBef>
                  <a:spcPct val="0"/>
                </a:spcBef>
              </a:pPr>
              <a:t>70</a:t>
            </a:fld>
            <a:endParaRPr lang="en-US" smtClean="0">
              <a:latin typeface="Lucida Bright" panose="02040602050505020304" pitchFamily="18" charset="0"/>
            </a:endParaRPr>
          </a:p>
        </p:txBody>
      </p:sp>
      <p:sp>
        <p:nvSpPr>
          <p:cNvPr id="135171" name="Rectangle 2"/>
          <p:cNvSpPr>
            <a:spLocks noGrp="1" noRot="1" noChangeAspect="1" noChangeArrowheads="1" noTextEdit="1"/>
          </p:cNvSpPr>
          <p:nvPr>
            <p:ph type="sldImg"/>
          </p:nvPr>
        </p:nvSpPr>
        <p:spPr>
          <a:solidFill>
            <a:srgbClr val="FFFFFF"/>
          </a:solidFill>
          <a:ln/>
        </p:spPr>
      </p:sp>
      <p:sp>
        <p:nvSpPr>
          <p:cNvPr id="135172" name="Rectangle 3"/>
          <p:cNvSpPr>
            <a:spLocks noGrp="1" noChangeArrowheads="1"/>
          </p:cNvSpPr>
          <p:nvPr>
            <p:ph type="body" idx="1"/>
          </p:nvPr>
        </p:nvSpPr>
        <p:spPr>
          <a:solidFill>
            <a:srgbClr val="FFFFFF"/>
          </a:solidFill>
          <a:ln>
            <a:solidFill>
              <a:srgbClr val="000000"/>
            </a:solidFill>
          </a:ln>
        </p:spPr>
        <p:txBody>
          <a:bodyPr/>
          <a:lstStyle/>
          <a:p>
            <a:endParaRPr lang="en-US" smtClean="0"/>
          </a:p>
        </p:txBody>
      </p:sp>
    </p:spTree>
    <p:extLst>
      <p:ext uri="{BB962C8B-B14F-4D97-AF65-F5344CB8AC3E}">
        <p14:creationId xmlns:p14="http://schemas.microsoft.com/office/powerpoint/2010/main" xmlns="" val="16282706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9E8345F6-603B-4CC2-BD3D-04137FA7B8B3}" type="slidenum">
              <a:rPr lang="en-US" smtClean="0">
                <a:latin typeface="Lucida Bright" panose="02040602050505020304" pitchFamily="18" charset="0"/>
              </a:rPr>
              <a:pPr>
                <a:spcBef>
                  <a:spcPct val="0"/>
                </a:spcBef>
              </a:pPr>
              <a:t>71</a:t>
            </a:fld>
            <a:endParaRPr lang="en-US" smtClean="0">
              <a:latin typeface="Lucida Bright" panose="02040602050505020304" pitchFamily="18" charset="0"/>
            </a:endParaRPr>
          </a:p>
        </p:txBody>
      </p:sp>
      <p:sp>
        <p:nvSpPr>
          <p:cNvPr id="137219" name="Rectangle 2"/>
          <p:cNvSpPr>
            <a:spLocks noGrp="1" noRot="1" noChangeAspect="1" noChangeArrowheads="1" noTextEdit="1"/>
          </p:cNvSpPr>
          <p:nvPr>
            <p:ph type="sldImg"/>
          </p:nvPr>
        </p:nvSpPr>
        <p:spPr>
          <a:xfrm>
            <a:off x="1173163" y="696913"/>
            <a:ext cx="4638675" cy="3479800"/>
          </a:xfrm>
          <a:ln/>
        </p:spPr>
      </p:sp>
      <p:sp>
        <p:nvSpPr>
          <p:cNvPr id="13722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xmlns="" val="16899803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72D83D07-71B6-48A0-98FF-74644AF4952E}" type="slidenum">
              <a:rPr lang="en-US" smtClean="0"/>
              <a:pPr>
                <a:spcBef>
                  <a:spcPct val="0"/>
                </a:spcBef>
              </a:pPr>
              <a:t>72</a:t>
            </a:fld>
            <a:endParaRPr lang="en-US" smtClean="0"/>
          </a:p>
        </p:txBody>
      </p:sp>
      <p:sp>
        <p:nvSpPr>
          <p:cNvPr id="139267" name="Rectangle 2"/>
          <p:cNvSpPr>
            <a:spLocks noGrp="1" noRot="1" noChangeAspect="1" noChangeArrowheads="1" noTextEdit="1"/>
          </p:cNvSpPr>
          <p:nvPr>
            <p:ph type="sldImg"/>
          </p:nvPr>
        </p:nvSpPr>
        <p:spPr>
          <a:xfrm>
            <a:off x="1173163" y="696913"/>
            <a:ext cx="4638675" cy="3479800"/>
          </a:xfrm>
          <a:ln/>
        </p:spPr>
      </p:sp>
      <p:sp>
        <p:nvSpPr>
          <p:cNvPr id="1392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xmlns="" val="29249713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227B838-E4FE-4B86-BC71-79BE198E3E00}" type="slidenum">
              <a:rPr lang="en-US" smtClean="0"/>
              <a:pPr>
                <a:spcBef>
                  <a:spcPct val="0"/>
                </a:spcBef>
              </a:pPr>
              <a:t>73</a:t>
            </a:fld>
            <a:endParaRPr lang="en-US" smtClean="0"/>
          </a:p>
        </p:txBody>
      </p:sp>
      <p:sp>
        <p:nvSpPr>
          <p:cNvPr id="141315" name="Rectangle 2"/>
          <p:cNvSpPr>
            <a:spLocks noGrp="1" noRot="1" noChangeAspect="1" noChangeArrowheads="1" noTextEdit="1"/>
          </p:cNvSpPr>
          <p:nvPr>
            <p:ph type="sldImg"/>
          </p:nvPr>
        </p:nvSpPr>
        <p:spPr>
          <a:xfrm>
            <a:off x="1173163" y="696913"/>
            <a:ext cx="4638675" cy="3479800"/>
          </a:xfrm>
          <a:ln/>
        </p:spPr>
      </p:sp>
      <p:sp>
        <p:nvSpPr>
          <p:cNvPr id="14131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xmlns="" val="4835375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3613">
              <a:spcBef>
                <a:spcPct val="30000"/>
              </a:spcBef>
              <a:defRPr sz="1200">
                <a:solidFill>
                  <a:schemeClr val="tx1"/>
                </a:solidFill>
                <a:latin typeface="Times New Roman" panose="02020603050405020304" pitchFamily="18" charset="0"/>
              </a:defRPr>
            </a:lvl1pPr>
            <a:lvl2pPr marL="742950" indent="-285750" defTabSz="963613">
              <a:spcBef>
                <a:spcPct val="30000"/>
              </a:spcBef>
              <a:defRPr sz="1200">
                <a:solidFill>
                  <a:schemeClr val="tx1"/>
                </a:solidFill>
                <a:latin typeface="Times New Roman" panose="02020603050405020304" pitchFamily="18" charset="0"/>
              </a:defRPr>
            </a:lvl2pPr>
            <a:lvl3pPr marL="1143000" indent="-228600" defTabSz="963613">
              <a:spcBef>
                <a:spcPct val="30000"/>
              </a:spcBef>
              <a:defRPr sz="1200">
                <a:solidFill>
                  <a:schemeClr val="tx1"/>
                </a:solidFill>
                <a:latin typeface="Times New Roman" panose="02020603050405020304" pitchFamily="18" charset="0"/>
              </a:defRPr>
            </a:lvl3pPr>
            <a:lvl4pPr marL="1600200" indent="-228600" defTabSz="963613">
              <a:spcBef>
                <a:spcPct val="30000"/>
              </a:spcBef>
              <a:defRPr sz="1200">
                <a:solidFill>
                  <a:schemeClr val="tx1"/>
                </a:solidFill>
                <a:latin typeface="Times New Roman" panose="02020603050405020304" pitchFamily="18" charset="0"/>
              </a:defRPr>
            </a:lvl4pPr>
            <a:lvl5pPr marL="2057400" indent="-228600" defTabSz="963613">
              <a:spcBef>
                <a:spcPct val="30000"/>
              </a:spcBef>
              <a:defRPr sz="1200">
                <a:solidFill>
                  <a:schemeClr val="tx1"/>
                </a:solidFill>
                <a:latin typeface="Times New Roman" panose="02020603050405020304" pitchFamily="18" charset="0"/>
              </a:defRPr>
            </a:lvl5pPr>
            <a:lvl6pPr marL="2514600" indent="-228600" defTabSz="9636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36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36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36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D37979C-9E99-428C-AB65-7B7A9125ED4D}" type="slidenum">
              <a:rPr lang="en-US" smtClean="0">
                <a:latin typeface="Lucida Bright" panose="02040602050505020304" pitchFamily="18" charset="0"/>
              </a:rPr>
              <a:pPr>
                <a:spcBef>
                  <a:spcPct val="0"/>
                </a:spcBef>
              </a:pPr>
              <a:t>74</a:t>
            </a:fld>
            <a:endParaRPr lang="en-US" smtClean="0">
              <a:latin typeface="Lucida Bright" panose="02040602050505020304" pitchFamily="18" charset="0"/>
            </a:endParaRPr>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31659026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3613">
              <a:spcBef>
                <a:spcPct val="30000"/>
              </a:spcBef>
              <a:defRPr sz="1200">
                <a:solidFill>
                  <a:schemeClr val="tx1"/>
                </a:solidFill>
                <a:latin typeface="Times New Roman" panose="02020603050405020304" pitchFamily="18" charset="0"/>
              </a:defRPr>
            </a:lvl1pPr>
            <a:lvl2pPr marL="742950" indent="-285750" defTabSz="963613">
              <a:spcBef>
                <a:spcPct val="30000"/>
              </a:spcBef>
              <a:defRPr sz="1200">
                <a:solidFill>
                  <a:schemeClr val="tx1"/>
                </a:solidFill>
                <a:latin typeface="Times New Roman" panose="02020603050405020304" pitchFamily="18" charset="0"/>
              </a:defRPr>
            </a:lvl2pPr>
            <a:lvl3pPr marL="1143000" indent="-228600" defTabSz="963613">
              <a:spcBef>
                <a:spcPct val="30000"/>
              </a:spcBef>
              <a:defRPr sz="1200">
                <a:solidFill>
                  <a:schemeClr val="tx1"/>
                </a:solidFill>
                <a:latin typeface="Times New Roman" panose="02020603050405020304" pitchFamily="18" charset="0"/>
              </a:defRPr>
            </a:lvl3pPr>
            <a:lvl4pPr marL="1600200" indent="-228600" defTabSz="963613">
              <a:spcBef>
                <a:spcPct val="30000"/>
              </a:spcBef>
              <a:defRPr sz="1200">
                <a:solidFill>
                  <a:schemeClr val="tx1"/>
                </a:solidFill>
                <a:latin typeface="Times New Roman" panose="02020603050405020304" pitchFamily="18" charset="0"/>
              </a:defRPr>
            </a:lvl4pPr>
            <a:lvl5pPr marL="2057400" indent="-228600" defTabSz="963613">
              <a:spcBef>
                <a:spcPct val="30000"/>
              </a:spcBef>
              <a:defRPr sz="1200">
                <a:solidFill>
                  <a:schemeClr val="tx1"/>
                </a:solidFill>
                <a:latin typeface="Times New Roman" panose="02020603050405020304" pitchFamily="18" charset="0"/>
              </a:defRPr>
            </a:lvl5pPr>
            <a:lvl6pPr marL="2514600" indent="-228600" defTabSz="9636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36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36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36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13CD2B8-07B1-47B6-A99C-5D93D0790231}" type="slidenum">
              <a:rPr lang="en-US" smtClean="0">
                <a:latin typeface="Lucida Bright" panose="02040602050505020304" pitchFamily="18" charset="0"/>
              </a:rPr>
              <a:pPr>
                <a:spcBef>
                  <a:spcPct val="0"/>
                </a:spcBef>
              </a:pPr>
              <a:t>75</a:t>
            </a:fld>
            <a:endParaRPr lang="en-US" smtClean="0">
              <a:latin typeface="Lucida Bright" panose="02040602050505020304" pitchFamily="18" charset="0"/>
            </a:endParaRPr>
          </a:p>
        </p:txBody>
      </p:sp>
      <p:sp>
        <p:nvSpPr>
          <p:cNvPr id="145411" name="Rectangle 2"/>
          <p:cNvSpPr>
            <a:spLocks noGrp="1" noRot="1" noChangeAspect="1" noChangeArrowheads="1" noTextEdit="1"/>
          </p:cNvSpPr>
          <p:nvPr>
            <p:ph type="sldImg"/>
          </p:nvPr>
        </p:nvSpPr>
        <p:spPr>
          <a:xfrm>
            <a:off x="1258888" y="720725"/>
            <a:ext cx="4799012" cy="3598863"/>
          </a:xfrm>
          <a:ln/>
        </p:spPr>
      </p:sp>
      <p:sp>
        <p:nvSpPr>
          <p:cNvPr id="14541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357882947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0438">
              <a:spcBef>
                <a:spcPct val="30000"/>
              </a:spcBef>
              <a:defRPr sz="1200">
                <a:solidFill>
                  <a:schemeClr val="tx1"/>
                </a:solidFill>
                <a:latin typeface="Times New Roman" panose="02020603050405020304" pitchFamily="18" charset="0"/>
              </a:defRPr>
            </a:lvl1pPr>
            <a:lvl2pPr marL="742950" indent="-285750" defTabSz="960438">
              <a:spcBef>
                <a:spcPct val="30000"/>
              </a:spcBef>
              <a:defRPr sz="1200">
                <a:solidFill>
                  <a:schemeClr val="tx1"/>
                </a:solidFill>
                <a:latin typeface="Times New Roman" panose="02020603050405020304" pitchFamily="18" charset="0"/>
              </a:defRPr>
            </a:lvl2pPr>
            <a:lvl3pPr marL="1143000" indent="-228600" defTabSz="960438">
              <a:spcBef>
                <a:spcPct val="30000"/>
              </a:spcBef>
              <a:defRPr sz="1200">
                <a:solidFill>
                  <a:schemeClr val="tx1"/>
                </a:solidFill>
                <a:latin typeface="Times New Roman" panose="02020603050405020304" pitchFamily="18" charset="0"/>
              </a:defRPr>
            </a:lvl3pPr>
            <a:lvl4pPr marL="1600200" indent="-228600" defTabSz="960438">
              <a:spcBef>
                <a:spcPct val="30000"/>
              </a:spcBef>
              <a:defRPr sz="1200">
                <a:solidFill>
                  <a:schemeClr val="tx1"/>
                </a:solidFill>
                <a:latin typeface="Times New Roman" panose="02020603050405020304" pitchFamily="18" charset="0"/>
              </a:defRPr>
            </a:lvl4pPr>
            <a:lvl5pPr marL="2057400" indent="-228600" defTabSz="960438">
              <a:spcBef>
                <a:spcPct val="30000"/>
              </a:spcBef>
              <a:defRPr sz="1200">
                <a:solidFill>
                  <a:schemeClr val="tx1"/>
                </a:solidFill>
                <a:latin typeface="Times New Roman" panose="02020603050405020304" pitchFamily="18" charset="0"/>
              </a:defRPr>
            </a:lvl5pPr>
            <a:lvl6pPr marL="2514600" indent="-228600" defTabSz="9604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04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04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04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D9CAAEE-AE14-43BA-B6F7-9CBC83E54CA6}" type="slidenum">
              <a:rPr lang="en-US" smtClean="0">
                <a:latin typeface="Lucida Bright" panose="02040602050505020304" pitchFamily="18" charset="0"/>
              </a:rPr>
              <a:pPr>
                <a:spcBef>
                  <a:spcPct val="0"/>
                </a:spcBef>
              </a:pPr>
              <a:t>76</a:t>
            </a:fld>
            <a:endParaRPr lang="en-US" smtClean="0">
              <a:latin typeface="Lucida Bright" panose="02040602050505020304" pitchFamily="18" charset="0"/>
            </a:endParaRPr>
          </a:p>
        </p:txBody>
      </p:sp>
      <p:sp>
        <p:nvSpPr>
          <p:cNvPr id="147459" name="Rectangle 2"/>
          <p:cNvSpPr>
            <a:spLocks noGrp="1" noRot="1" noChangeAspect="1" noChangeArrowheads="1" noTextEdit="1"/>
          </p:cNvSpPr>
          <p:nvPr>
            <p:ph type="sldImg"/>
          </p:nvPr>
        </p:nvSpPr>
        <p:spPr>
          <a:xfrm>
            <a:off x="1257300" y="720725"/>
            <a:ext cx="4800600" cy="3600450"/>
          </a:xfrm>
          <a:solidFill>
            <a:srgbClr val="FFFFFF"/>
          </a:solidFill>
          <a:ln/>
        </p:spPr>
      </p:sp>
      <p:sp>
        <p:nvSpPr>
          <p:cNvPr id="147460" name="Rectangle 3"/>
          <p:cNvSpPr>
            <a:spLocks noGrp="1" noChangeArrowheads="1"/>
          </p:cNvSpPr>
          <p:nvPr>
            <p:ph type="body" idx="1"/>
          </p:nvPr>
        </p:nvSpPr>
        <p:spPr>
          <a:xfrm>
            <a:off x="974725" y="4560888"/>
            <a:ext cx="5365750" cy="4319587"/>
          </a:xfrm>
          <a:solidFill>
            <a:srgbClr val="FFFFFF"/>
          </a:solidFill>
          <a:ln>
            <a:solidFill>
              <a:srgbClr val="000000"/>
            </a:solidFill>
          </a:ln>
        </p:spPr>
        <p:txBody>
          <a:bodyPr/>
          <a:lstStyle/>
          <a:p>
            <a:endParaRPr lang="en-US" smtClean="0"/>
          </a:p>
        </p:txBody>
      </p:sp>
    </p:spTree>
    <p:extLst>
      <p:ext uri="{BB962C8B-B14F-4D97-AF65-F5344CB8AC3E}">
        <p14:creationId xmlns:p14="http://schemas.microsoft.com/office/powerpoint/2010/main" xmlns="" val="450438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5200">
              <a:spcBef>
                <a:spcPct val="30000"/>
              </a:spcBef>
              <a:defRPr sz="1200">
                <a:solidFill>
                  <a:schemeClr val="tx1"/>
                </a:solidFill>
                <a:latin typeface="Times New Roman" panose="02020603050405020304" pitchFamily="18" charset="0"/>
              </a:defRPr>
            </a:lvl1pPr>
            <a:lvl2pPr marL="742950" indent="-285750" defTabSz="965200">
              <a:spcBef>
                <a:spcPct val="30000"/>
              </a:spcBef>
              <a:defRPr sz="1200">
                <a:solidFill>
                  <a:schemeClr val="tx1"/>
                </a:solidFill>
                <a:latin typeface="Times New Roman" panose="02020603050405020304" pitchFamily="18" charset="0"/>
              </a:defRPr>
            </a:lvl2pPr>
            <a:lvl3pPr marL="1143000" indent="-228600" defTabSz="965200">
              <a:spcBef>
                <a:spcPct val="30000"/>
              </a:spcBef>
              <a:defRPr sz="1200">
                <a:solidFill>
                  <a:schemeClr val="tx1"/>
                </a:solidFill>
                <a:latin typeface="Times New Roman" panose="02020603050405020304" pitchFamily="18" charset="0"/>
              </a:defRPr>
            </a:lvl3pPr>
            <a:lvl4pPr marL="1600200" indent="-228600" defTabSz="965200">
              <a:spcBef>
                <a:spcPct val="30000"/>
              </a:spcBef>
              <a:defRPr sz="1200">
                <a:solidFill>
                  <a:schemeClr val="tx1"/>
                </a:solidFill>
                <a:latin typeface="Times New Roman" panose="02020603050405020304" pitchFamily="18" charset="0"/>
              </a:defRPr>
            </a:lvl4pPr>
            <a:lvl5pPr marL="2057400" indent="-228600" defTabSz="965200">
              <a:spcBef>
                <a:spcPct val="30000"/>
              </a:spcBef>
              <a:defRPr sz="1200">
                <a:solidFill>
                  <a:schemeClr val="tx1"/>
                </a:solidFill>
                <a:latin typeface="Times New Roman" panose="02020603050405020304" pitchFamily="18" charset="0"/>
              </a:defRPr>
            </a:lvl5pPr>
            <a:lvl6pPr marL="2514600" indent="-228600" defTabSz="9652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52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52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52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E35B77E-C9A2-479A-B29B-B049027A2130}" type="slidenum">
              <a:rPr lang="en-US" smtClean="0">
                <a:latin typeface="Lucida Bright" panose="02040602050505020304" pitchFamily="18" charset="0"/>
              </a:rPr>
              <a:pPr>
                <a:spcBef>
                  <a:spcPct val="0"/>
                </a:spcBef>
              </a:pPr>
              <a:t>7</a:t>
            </a:fld>
            <a:endParaRPr lang="en-US" smtClean="0">
              <a:latin typeface="Lucida Bright" panose="02040602050505020304" pitchFamily="18" charset="0"/>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en-US" smtClean="0"/>
          </a:p>
        </p:txBody>
      </p:sp>
    </p:spTree>
    <p:extLst>
      <p:ext uri="{BB962C8B-B14F-4D97-AF65-F5344CB8AC3E}">
        <p14:creationId xmlns:p14="http://schemas.microsoft.com/office/powerpoint/2010/main" xmlns="" val="18265305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0438">
              <a:spcBef>
                <a:spcPct val="30000"/>
              </a:spcBef>
              <a:defRPr sz="1200">
                <a:solidFill>
                  <a:schemeClr val="tx1"/>
                </a:solidFill>
                <a:latin typeface="Times New Roman" panose="02020603050405020304" pitchFamily="18" charset="0"/>
              </a:defRPr>
            </a:lvl1pPr>
            <a:lvl2pPr marL="742950" indent="-285750" defTabSz="960438">
              <a:spcBef>
                <a:spcPct val="30000"/>
              </a:spcBef>
              <a:defRPr sz="1200">
                <a:solidFill>
                  <a:schemeClr val="tx1"/>
                </a:solidFill>
                <a:latin typeface="Times New Roman" panose="02020603050405020304" pitchFamily="18" charset="0"/>
              </a:defRPr>
            </a:lvl2pPr>
            <a:lvl3pPr marL="1143000" indent="-228600" defTabSz="960438">
              <a:spcBef>
                <a:spcPct val="30000"/>
              </a:spcBef>
              <a:defRPr sz="1200">
                <a:solidFill>
                  <a:schemeClr val="tx1"/>
                </a:solidFill>
                <a:latin typeface="Times New Roman" panose="02020603050405020304" pitchFamily="18" charset="0"/>
              </a:defRPr>
            </a:lvl3pPr>
            <a:lvl4pPr marL="1600200" indent="-228600" defTabSz="960438">
              <a:spcBef>
                <a:spcPct val="30000"/>
              </a:spcBef>
              <a:defRPr sz="1200">
                <a:solidFill>
                  <a:schemeClr val="tx1"/>
                </a:solidFill>
                <a:latin typeface="Times New Roman" panose="02020603050405020304" pitchFamily="18" charset="0"/>
              </a:defRPr>
            </a:lvl4pPr>
            <a:lvl5pPr marL="2057400" indent="-228600" defTabSz="960438">
              <a:spcBef>
                <a:spcPct val="30000"/>
              </a:spcBef>
              <a:defRPr sz="1200">
                <a:solidFill>
                  <a:schemeClr val="tx1"/>
                </a:solidFill>
                <a:latin typeface="Times New Roman" panose="02020603050405020304" pitchFamily="18" charset="0"/>
              </a:defRPr>
            </a:lvl5pPr>
            <a:lvl6pPr marL="2514600" indent="-228600" defTabSz="9604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04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04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04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AF7F45A-C893-4AD5-B5BD-6C5D692B861F}" type="slidenum">
              <a:rPr lang="en-US" smtClean="0">
                <a:latin typeface="Lucida Bright" panose="02040602050505020304" pitchFamily="18" charset="0"/>
              </a:rPr>
              <a:pPr>
                <a:spcBef>
                  <a:spcPct val="0"/>
                </a:spcBef>
              </a:pPr>
              <a:t>77</a:t>
            </a:fld>
            <a:endParaRPr lang="en-US" smtClean="0">
              <a:latin typeface="Lucida Bright" panose="02040602050505020304" pitchFamily="18" charset="0"/>
            </a:endParaRPr>
          </a:p>
        </p:txBody>
      </p:sp>
      <p:sp>
        <p:nvSpPr>
          <p:cNvPr id="149507" name="Rectangle 2"/>
          <p:cNvSpPr>
            <a:spLocks noGrp="1" noRot="1" noChangeAspect="1" noChangeArrowheads="1" noTextEdit="1"/>
          </p:cNvSpPr>
          <p:nvPr>
            <p:ph type="sldImg"/>
          </p:nvPr>
        </p:nvSpPr>
        <p:spPr>
          <a:xfrm>
            <a:off x="1258888" y="720725"/>
            <a:ext cx="4799012" cy="3598863"/>
          </a:xfrm>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67" tIns="47535" rIns="95067" bIns="47535"/>
          <a:lstStyle/>
          <a:p>
            <a:pPr eaLnBrk="1" hangingPunct="1"/>
            <a:endParaRPr lang="en-US" smtClean="0"/>
          </a:p>
        </p:txBody>
      </p:sp>
    </p:spTree>
    <p:extLst>
      <p:ext uri="{BB962C8B-B14F-4D97-AF65-F5344CB8AC3E}">
        <p14:creationId xmlns:p14="http://schemas.microsoft.com/office/powerpoint/2010/main" xmlns="" val="41683935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3613">
              <a:spcBef>
                <a:spcPct val="30000"/>
              </a:spcBef>
              <a:defRPr sz="1200">
                <a:solidFill>
                  <a:schemeClr val="tx1"/>
                </a:solidFill>
                <a:latin typeface="Times New Roman" panose="02020603050405020304" pitchFamily="18" charset="0"/>
              </a:defRPr>
            </a:lvl1pPr>
            <a:lvl2pPr marL="742950" indent="-285750" defTabSz="963613">
              <a:spcBef>
                <a:spcPct val="30000"/>
              </a:spcBef>
              <a:defRPr sz="1200">
                <a:solidFill>
                  <a:schemeClr val="tx1"/>
                </a:solidFill>
                <a:latin typeface="Times New Roman" panose="02020603050405020304" pitchFamily="18" charset="0"/>
              </a:defRPr>
            </a:lvl2pPr>
            <a:lvl3pPr marL="1143000" indent="-228600" defTabSz="963613">
              <a:spcBef>
                <a:spcPct val="30000"/>
              </a:spcBef>
              <a:defRPr sz="1200">
                <a:solidFill>
                  <a:schemeClr val="tx1"/>
                </a:solidFill>
                <a:latin typeface="Times New Roman" panose="02020603050405020304" pitchFamily="18" charset="0"/>
              </a:defRPr>
            </a:lvl3pPr>
            <a:lvl4pPr marL="1600200" indent="-228600" defTabSz="963613">
              <a:spcBef>
                <a:spcPct val="30000"/>
              </a:spcBef>
              <a:defRPr sz="1200">
                <a:solidFill>
                  <a:schemeClr val="tx1"/>
                </a:solidFill>
                <a:latin typeface="Times New Roman" panose="02020603050405020304" pitchFamily="18" charset="0"/>
              </a:defRPr>
            </a:lvl4pPr>
            <a:lvl5pPr marL="2057400" indent="-228600" defTabSz="963613">
              <a:spcBef>
                <a:spcPct val="30000"/>
              </a:spcBef>
              <a:defRPr sz="1200">
                <a:solidFill>
                  <a:schemeClr val="tx1"/>
                </a:solidFill>
                <a:latin typeface="Times New Roman" panose="02020603050405020304" pitchFamily="18" charset="0"/>
              </a:defRPr>
            </a:lvl5pPr>
            <a:lvl6pPr marL="2514600" indent="-228600" defTabSz="9636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36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36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36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C8F510C-F094-4022-B5E8-65F184AAF769}" type="slidenum">
              <a:rPr lang="en-US" smtClean="0">
                <a:latin typeface="Lucida Bright" panose="02040602050505020304" pitchFamily="18" charset="0"/>
              </a:rPr>
              <a:pPr>
                <a:spcBef>
                  <a:spcPct val="0"/>
                </a:spcBef>
              </a:pPr>
              <a:t>78</a:t>
            </a:fld>
            <a:endParaRPr lang="en-US" smtClean="0">
              <a:latin typeface="Lucida Bright" panose="02040602050505020304" pitchFamily="18" charset="0"/>
            </a:endParaRPr>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smtClean="0"/>
          </a:p>
        </p:txBody>
      </p:sp>
    </p:spTree>
    <p:extLst>
      <p:ext uri="{BB962C8B-B14F-4D97-AF65-F5344CB8AC3E}">
        <p14:creationId xmlns:p14="http://schemas.microsoft.com/office/powerpoint/2010/main" xmlns="" val="3317451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3613">
              <a:spcBef>
                <a:spcPct val="30000"/>
              </a:spcBef>
              <a:defRPr sz="1200">
                <a:solidFill>
                  <a:schemeClr val="tx1"/>
                </a:solidFill>
                <a:latin typeface="Times New Roman" panose="02020603050405020304" pitchFamily="18" charset="0"/>
              </a:defRPr>
            </a:lvl1pPr>
            <a:lvl2pPr marL="742950" indent="-285750" defTabSz="963613">
              <a:spcBef>
                <a:spcPct val="30000"/>
              </a:spcBef>
              <a:defRPr sz="1200">
                <a:solidFill>
                  <a:schemeClr val="tx1"/>
                </a:solidFill>
                <a:latin typeface="Times New Roman" panose="02020603050405020304" pitchFamily="18" charset="0"/>
              </a:defRPr>
            </a:lvl2pPr>
            <a:lvl3pPr marL="1143000" indent="-228600" defTabSz="963613">
              <a:spcBef>
                <a:spcPct val="30000"/>
              </a:spcBef>
              <a:defRPr sz="1200">
                <a:solidFill>
                  <a:schemeClr val="tx1"/>
                </a:solidFill>
                <a:latin typeface="Times New Roman" panose="02020603050405020304" pitchFamily="18" charset="0"/>
              </a:defRPr>
            </a:lvl3pPr>
            <a:lvl4pPr marL="1600200" indent="-228600" defTabSz="963613">
              <a:spcBef>
                <a:spcPct val="30000"/>
              </a:spcBef>
              <a:defRPr sz="1200">
                <a:solidFill>
                  <a:schemeClr val="tx1"/>
                </a:solidFill>
                <a:latin typeface="Times New Roman" panose="02020603050405020304" pitchFamily="18" charset="0"/>
              </a:defRPr>
            </a:lvl4pPr>
            <a:lvl5pPr marL="2057400" indent="-228600" defTabSz="963613">
              <a:spcBef>
                <a:spcPct val="30000"/>
              </a:spcBef>
              <a:defRPr sz="1200">
                <a:solidFill>
                  <a:schemeClr val="tx1"/>
                </a:solidFill>
                <a:latin typeface="Times New Roman" panose="02020603050405020304" pitchFamily="18" charset="0"/>
              </a:defRPr>
            </a:lvl5pPr>
            <a:lvl6pPr marL="2514600" indent="-228600" defTabSz="9636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36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36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36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4ABD117-5F5C-42BE-803D-5DE945910842}" type="slidenum">
              <a:rPr lang="en-US" smtClean="0">
                <a:latin typeface="Lucida Bright" panose="02040602050505020304" pitchFamily="18" charset="0"/>
              </a:rPr>
              <a:pPr>
                <a:spcBef>
                  <a:spcPct val="0"/>
                </a:spcBef>
              </a:pPr>
              <a:t>79</a:t>
            </a:fld>
            <a:endParaRPr lang="en-US" smtClean="0">
              <a:latin typeface="Lucida Bright" panose="02040602050505020304" pitchFamily="18" charset="0"/>
            </a:endParaRPr>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smtClean="0"/>
          </a:p>
        </p:txBody>
      </p:sp>
    </p:spTree>
    <p:extLst>
      <p:ext uri="{BB962C8B-B14F-4D97-AF65-F5344CB8AC3E}">
        <p14:creationId xmlns:p14="http://schemas.microsoft.com/office/powerpoint/2010/main" xmlns="" val="87240197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E277C96-F81F-4E52-9AC5-4DC4113DDEBF}" type="slidenum">
              <a:rPr lang="en-US" altLang="en-US" smtClean="0">
                <a:latin typeface="Lucida Bright" panose="02040602050505020304" pitchFamily="18" charset="0"/>
              </a:rPr>
              <a:pPr>
                <a:spcBef>
                  <a:spcPct val="0"/>
                </a:spcBef>
              </a:pPr>
              <a:t>82</a:t>
            </a:fld>
            <a:endParaRPr lang="en-US" altLang="en-US" smtClean="0">
              <a:latin typeface="Lucida Bright" panose="02040602050505020304" pitchFamily="18" charset="0"/>
            </a:endParaRPr>
          </a:p>
        </p:txBody>
      </p:sp>
      <p:sp>
        <p:nvSpPr>
          <p:cNvPr id="108547" name="Rectangle 2"/>
          <p:cNvSpPr>
            <a:spLocks noGrp="1" noRot="1" noChangeAspect="1" noChangeArrowheads="1" noTextEdit="1"/>
          </p:cNvSpPr>
          <p:nvPr>
            <p:ph type="sldImg"/>
          </p:nvPr>
        </p:nvSpPr>
        <p:spPr>
          <a:xfrm>
            <a:off x="1173163" y="696913"/>
            <a:ext cx="4638675" cy="3479800"/>
          </a:xfrm>
          <a:ln/>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xmlns="" val="41241601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a:spcBef>
                <a:spcPct val="30000"/>
              </a:spcBef>
              <a:defRPr sz="1200">
                <a:solidFill>
                  <a:schemeClr val="tx1"/>
                </a:solidFill>
                <a:latin typeface="Times New Roman" panose="02020603050405020304" pitchFamily="18" charset="0"/>
              </a:defRPr>
            </a:lvl1pPr>
            <a:lvl2pPr marL="742950" indent="-285750" defTabSz="966788">
              <a:spcBef>
                <a:spcPct val="30000"/>
              </a:spcBef>
              <a:defRPr sz="1200">
                <a:solidFill>
                  <a:schemeClr val="tx1"/>
                </a:solidFill>
                <a:latin typeface="Times New Roman" panose="02020603050405020304" pitchFamily="18" charset="0"/>
              </a:defRPr>
            </a:lvl2pPr>
            <a:lvl3pPr marL="1143000" indent="-228600" defTabSz="966788">
              <a:spcBef>
                <a:spcPct val="30000"/>
              </a:spcBef>
              <a:defRPr sz="1200">
                <a:solidFill>
                  <a:schemeClr val="tx1"/>
                </a:solidFill>
                <a:latin typeface="Times New Roman" panose="02020603050405020304" pitchFamily="18" charset="0"/>
              </a:defRPr>
            </a:lvl3pPr>
            <a:lvl4pPr marL="1600200" indent="-228600" defTabSz="966788">
              <a:spcBef>
                <a:spcPct val="30000"/>
              </a:spcBef>
              <a:defRPr sz="1200">
                <a:solidFill>
                  <a:schemeClr val="tx1"/>
                </a:solidFill>
                <a:latin typeface="Times New Roman" panose="02020603050405020304" pitchFamily="18" charset="0"/>
              </a:defRPr>
            </a:lvl4pPr>
            <a:lvl5pPr marL="2057400" indent="-228600" defTabSz="966788">
              <a:spcBef>
                <a:spcPct val="30000"/>
              </a:spcBef>
              <a:defRPr sz="1200">
                <a:solidFill>
                  <a:schemeClr val="tx1"/>
                </a:solidFill>
                <a:latin typeface="Times New Roman" panose="02020603050405020304" pitchFamily="18" charset="0"/>
              </a:defRPr>
            </a:lvl5pPr>
            <a:lvl6pPr marL="2514600" indent="-228600" defTabSz="9667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667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667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667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44EC427-B9D9-4D71-9BF3-3AB14E14CFCF}" type="slidenum">
              <a:rPr lang="en-US" smtClean="0">
                <a:latin typeface="Lucida Bright" panose="02040602050505020304" pitchFamily="18" charset="0"/>
              </a:rPr>
              <a:pPr>
                <a:spcBef>
                  <a:spcPct val="0"/>
                </a:spcBef>
              </a:pPr>
              <a:t>84</a:t>
            </a:fld>
            <a:endParaRPr lang="en-US" smtClean="0">
              <a:latin typeface="Lucida Bright" panose="02040602050505020304" pitchFamily="18" charset="0"/>
            </a:endParaRPr>
          </a:p>
        </p:txBody>
      </p:sp>
      <p:sp>
        <p:nvSpPr>
          <p:cNvPr id="143363" name="Rectangle 2"/>
          <p:cNvSpPr>
            <a:spLocks noGrp="1" noRot="1" noChangeAspect="1" noChangeArrowheads="1" noTextEdit="1"/>
          </p:cNvSpPr>
          <p:nvPr>
            <p:ph type="sldImg"/>
          </p:nvPr>
        </p:nvSpPr>
        <p:spPr>
          <a:xfrm>
            <a:off x="1173163" y="696913"/>
            <a:ext cx="4638675" cy="3479800"/>
          </a:xfrm>
          <a:ln/>
        </p:spPr>
      </p:sp>
      <p:sp>
        <p:nvSpPr>
          <p:cNvPr id="14336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703989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535A3F7-662F-4274-8B3C-FEB5F4949876}" type="slidenum">
              <a:rPr lang="en-US" altLang="en-US" smtClean="0">
                <a:latin typeface="Lucida Bright" panose="02040602050505020304" pitchFamily="18" charset="0"/>
              </a:rPr>
              <a:pPr>
                <a:spcBef>
                  <a:spcPct val="0"/>
                </a:spcBef>
              </a:pPr>
              <a:t>13</a:t>
            </a:fld>
            <a:endParaRPr lang="en-US" altLang="en-US" smtClean="0">
              <a:latin typeface="Lucida Bright" panose="02040602050505020304" pitchFamily="18" charset="0"/>
            </a:endParaRPr>
          </a:p>
        </p:txBody>
      </p:sp>
      <p:sp>
        <p:nvSpPr>
          <p:cNvPr id="28675" name="Rectangle 2"/>
          <p:cNvSpPr>
            <a:spLocks noGrp="1" noRot="1" noChangeAspect="1" noChangeArrowheads="1" noTextEdit="1"/>
          </p:cNvSpPr>
          <p:nvPr>
            <p:ph type="sldImg"/>
          </p:nvPr>
        </p:nvSpPr>
        <p:spPr>
          <a:xfrm>
            <a:off x="1173163" y="696913"/>
            <a:ext cx="4638675" cy="3479800"/>
          </a:xfrm>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923005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535A3F7-662F-4274-8B3C-FEB5F4949876}" type="slidenum">
              <a:rPr lang="en-US" altLang="en-US" smtClean="0">
                <a:latin typeface="Lucida Bright" panose="02040602050505020304" pitchFamily="18" charset="0"/>
              </a:rPr>
              <a:pPr>
                <a:spcBef>
                  <a:spcPct val="0"/>
                </a:spcBef>
              </a:pPr>
              <a:t>14</a:t>
            </a:fld>
            <a:endParaRPr lang="en-US" altLang="en-US" smtClean="0">
              <a:latin typeface="Lucida Bright" panose="02040602050505020304" pitchFamily="18" charset="0"/>
            </a:endParaRPr>
          </a:p>
        </p:txBody>
      </p:sp>
      <p:sp>
        <p:nvSpPr>
          <p:cNvPr id="28675" name="Rectangle 2"/>
          <p:cNvSpPr>
            <a:spLocks noGrp="1" noRot="1" noChangeAspect="1" noChangeArrowheads="1" noTextEdit="1"/>
          </p:cNvSpPr>
          <p:nvPr>
            <p:ph type="sldImg"/>
          </p:nvPr>
        </p:nvSpPr>
        <p:spPr>
          <a:xfrm>
            <a:off x="1173163" y="696913"/>
            <a:ext cx="4638675" cy="3479800"/>
          </a:xfrm>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17774741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535A3F7-662F-4274-8B3C-FEB5F4949876}" type="slidenum">
              <a:rPr lang="en-US" altLang="en-US" smtClean="0">
                <a:latin typeface="Lucida Bright" panose="02040602050505020304" pitchFamily="18" charset="0"/>
              </a:rPr>
              <a:pPr>
                <a:spcBef>
                  <a:spcPct val="0"/>
                </a:spcBef>
              </a:pPr>
              <a:t>15</a:t>
            </a:fld>
            <a:endParaRPr lang="en-US" altLang="en-US" smtClean="0">
              <a:latin typeface="Lucida Bright" panose="02040602050505020304" pitchFamily="18" charset="0"/>
            </a:endParaRPr>
          </a:p>
        </p:txBody>
      </p:sp>
      <p:sp>
        <p:nvSpPr>
          <p:cNvPr id="28675" name="Rectangle 2"/>
          <p:cNvSpPr>
            <a:spLocks noGrp="1" noRot="1" noChangeAspect="1" noChangeArrowheads="1" noTextEdit="1"/>
          </p:cNvSpPr>
          <p:nvPr>
            <p:ph type="sldImg"/>
          </p:nvPr>
        </p:nvSpPr>
        <p:spPr>
          <a:xfrm>
            <a:off x="1173163" y="696913"/>
            <a:ext cx="4638675" cy="3479800"/>
          </a:xfrm>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5493355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535A3F7-662F-4274-8B3C-FEB5F4949876}" type="slidenum">
              <a:rPr lang="en-US" altLang="en-US" smtClean="0">
                <a:latin typeface="Lucida Bright" panose="02040602050505020304" pitchFamily="18" charset="0"/>
              </a:rPr>
              <a:pPr>
                <a:spcBef>
                  <a:spcPct val="0"/>
                </a:spcBef>
              </a:pPr>
              <a:t>16</a:t>
            </a:fld>
            <a:endParaRPr lang="en-US" altLang="en-US" smtClean="0">
              <a:latin typeface="Lucida Bright" panose="02040602050505020304" pitchFamily="18" charset="0"/>
            </a:endParaRPr>
          </a:p>
        </p:txBody>
      </p:sp>
      <p:sp>
        <p:nvSpPr>
          <p:cNvPr id="28675" name="Rectangle 2"/>
          <p:cNvSpPr>
            <a:spLocks noGrp="1" noRot="1" noChangeAspect="1" noChangeArrowheads="1" noTextEdit="1"/>
          </p:cNvSpPr>
          <p:nvPr>
            <p:ph type="sldImg"/>
          </p:nvPr>
        </p:nvSpPr>
        <p:spPr>
          <a:xfrm>
            <a:off x="1173163" y="696913"/>
            <a:ext cx="4638675" cy="3479800"/>
          </a:xfrm>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3467271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xmlns="" val="3851797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334586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21362"/>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21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8833651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685800"/>
            <a:ext cx="38100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685800"/>
            <a:ext cx="3810000" cy="2628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467100"/>
            <a:ext cx="3810000" cy="2628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3384332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560797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8709640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17839226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4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30174002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5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458610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8267474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7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1633768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2597951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8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10776686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9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6096171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10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199366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1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10744288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2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0224007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13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34289406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14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6609618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5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13608671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6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34567221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17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50850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38655093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18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15496240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19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7502216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20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40150784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21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8177681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22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319862613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23_Title and Content">
    <p:spTree>
      <p:nvGrpSpPr>
        <p:cNvPr id="1" name=""/>
        <p:cNvGrpSpPr/>
        <p:nvPr/>
      </p:nvGrpSpPr>
      <p:grpSpPr>
        <a:xfrm>
          <a:off x="0" y="0"/>
          <a:ext cx="0" cy="0"/>
          <a:chOff x="0" y="0"/>
          <a:chExt cx="0" cy="0"/>
        </a:xfrm>
      </p:grpSpPr>
      <p:pic>
        <p:nvPicPr>
          <p:cNvPr id="3" name="Picture 12" descr="texture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descr="IEL logo.pdf"/>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962650" y="6373813"/>
            <a:ext cx="3116263" cy="44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userDrawn="1"/>
        </p:nvSpPr>
        <p:spPr>
          <a:xfrm>
            <a:off x="0" y="0"/>
            <a:ext cx="9144000" cy="790575"/>
          </a:xfrm>
          <a:prstGeom prst="rect">
            <a:avLst/>
          </a:prstGeom>
          <a:solidFill>
            <a:srgbClr val="931C1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srgbClr val="FFFFFF"/>
              </a:solidFill>
              <a:ea typeface="ＭＳ Ｐゴシック" charset="-128"/>
            </a:endParaRPr>
          </a:p>
        </p:txBody>
      </p:sp>
      <p:sp>
        <p:nvSpPr>
          <p:cNvPr id="2" name="Title 1"/>
          <p:cNvSpPr>
            <a:spLocks noGrp="1"/>
          </p:cNvSpPr>
          <p:nvPr>
            <p:ph type="title"/>
          </p:nvPr>
        </p:nvSpPr>
        <p:spPr>
          <a:xfrm>
            <a:off x="1" y="0"/>
            <a:ext cx="9143999" cy="790222"/>
          </a:xfrm>
          <a:prstGeom prst="rect">
            <a:avLst/>
          </a:prstGeom>
        </p:spPr>
        <p:txBody>
          <a:bodyPr>
            <a:normAutofit/>
          </a:bodyPr>
          <a:lstStyle>
            <a:lvl1pPr>
              <a:defRPr sz="40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1310062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685800"/>
            <a:ext cx="3810000" cy="541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685800"/>
            <a:ext cx="3810000" cy="541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810468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3090562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xmlns="" val="2116485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1308291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25356043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30709389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rotWithShape="0">
          <a:gsLst>
            <a:gs pos="0">
              <a:schemeClr val="bg1">
                <a:gamma/>
                <a:shade val="46275"/>
                <a:invGamma/>
              </a:schemeClr>
            </a:gs>
            <a:gs pos="100000">
              <a:schemeClr val="bg1"/>
            </a:gs>
          </a:gsLst>
          <a:path path="shape">
            <a:fillToRect l="50000" t="50000" r="50000" b="50000"/>
          </a:path>
        </a:gra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685800" y="685800"/>
            <a:ext cx="77724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aphicFrame>
        <p:nvGraphicFramePr>
          <p:cNvPr id="1038" name="Group 14"/>
          <p:cNvGraphicFramePr>
            <a:graphicFrameLocks noGrp="1"/>
          </p:cNvGraphicFramePr>
          <p:nvPr/>
        </p:nvGraphicFramePr>
        <p:xfrm>
          <a:off x="261938" y="366713"/>
          <a:ext cx="8534400" cy="6248400"/>
        </p:xfrm>
        <a:graphic>
          <a:graphicData uri="http://schemas.openxmlformats.org/drawingml/2006/table">
            <a:tbl>
              <a:tblPr/>
              <a:tblGrid>
                <a:gridCol w="8534400"/>
              </a:tblGrid>
              <a:tr h="6248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Lucida Bright" pitchFamily="18" charset="0"/>
                      </a:endParaRPr>
                    </a:p>
                  </a:txBody>
                  <a:tcPr horzOverflow="overflow">
                    <a:lnL w="38100" cap="flat" cmpd="sng" algn="ctr">
                      <a:solidFill>
                        <a:srgbClr val="FF66FF"/>
                      </a:solidFill>
                      <a:prstDash val="solid"/>
                      <a:round/>
                      <a:headEnd type="none" w="med" len="med"/>
                      <a:tailEnd type="none" w="med" len="med"/>
                    </a:lnL>
                    <a:lnR w="38100" cap="flat" cmpd="sng" algn="ctr">
                      <a:solidFill>
                        <a:srgbClr val="FF66FF"/>
                      </a:solidFill>
                      <a:prstDash val="solid"/>
                      <a:round/>
                      <a:headEnd type="none" w="med" len="med"/>
                      <a:tailEnd type="none" w="med" len="med"/>
                    </a:lnR>
                    <a:lnT w="38100" cap="flat" cmpd="sng" algn="ctr">
                      <a:solidFill>
                        <a:srgbClr val="FF66FF"/>
                      </a:solidFill>
                      <a:prstDash val="solid"/>
                      <a:round/>
                      <a:headEnd type="none" w="med" len="med"/>
                      <a:tailEnd type="none" w="med" len="med"/>
                    </a:lnT>
                    <a:lnB w="38100" cap="flat" cmpd="sng" algn="ctr">
                      <a:solidFill>
                        <a:srgbClr val="FF66FF"/>
                      </a:solidFill>
                      <a:prstDash val="solid"/>
                      <a:round/>
                      <a:headEnd type="none" w="med" len="med"/>
                      <a:tailEnd type="none" w="med" len="med"/>
                    </a:lnB>
                    <a:lnTlToBr>
                      <a:noFill/>
                    </a:lnTlToBr>
                    <a:lnBlToTr>
                      <a:noFill/>
                    </a:lnBlToTr>
                    <a:noFill/>
                  </a:tcPr>
                </a:tc>
              </a:tr>
            </a:tbl>
          </a:graphicData>
        </a:graphic>
      </p:graphicFrame>
      <p:graphicFrame>
        <p:nvGraphicFramePr>
          <p:cNvPr id="1039" name="Group 15"/>
          <p:cNvGraphicFramePr>
            <a:graphicFrameLocks noGrp="1"/>
          </p:cNvGraphicFramePr>
          <p:nvPr/>
        </p:nvGraphicFramePr>
        <p:xfrm>
          <a:off x="338138" y="295275"/>
          <a:ext cx="8534400" cy="6248400"/>
        </p:xfrm>
        <a:graphic>
          <a:graphicData uri="http://schemas.openxmlformats.org/drawingml/2006/table">
            <a:tbl>
              <a:tblPr/>
              <a:tblGrid>
                <a:gridCol w="8534400"/>
              </a:tblGrid>
              <a:tr h="6248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Lucida Bright" pitchFamily="18" charset="0"/>
                      </a:endParaRPr>
                    </a:p>
                  </a:txBody>
                  <a:tcPr horzOverflow="overflow">
                    <a:lnL w="38100" cap="flat" cmpd="sng" algn="ctr">
                      <a:solidFill>
                        <a:srgbClr val="FF66FF"/>
                      </a:solidFill>
                      <a:prstDash val="solid"/>
                      <a:round/>
                      <a:headEnd type="none" w="med" len="med"/>
                      <a:tailEnd type="none" w="med" len="med"/>
                    </a:lnL>
                    <a:lnR w="38100" cap="flat" cmpd="sng" algn="ctr">
                      <a:solidFill>
                        <a:srgbClr val="FF66FF"/>
                      </a:solidFill>
                      <a:prstDash val="solid"/>
                      <a:round/>
                      <a:headEnd type="none" w="med" len="med"/>
                      <a:tailEnd type="none" w="med" len="med"/>
                    </a:lnR>
                    <a:lnT w="38100" cap="flat" cmpd="sng" algn="ctr">
                      <a:solidFill>
                        <a:srgbClr val="FF66FF"/>
                      </a:solidFill>
                      <a:prstDash val="solid"/>
                      <a:round/>
                      <a:headEnd type="none" w="med" len="med"/>
                      <a:tailEnd type="none" w="med" len="med"/>
                    </a:lnT>
                    <a:lnB w="38100" cap="flat" cmpd="sng" algn="ctr">
                      <a:solidFill>
                        <a:srgbClr val="FF66FF"/>
                      </a:solidFill>
                      <a:prstDash val="solid"/>
                      <a:round/>
                      <a:headEnd type="none" w="med" len="med"/>
                      <a:tailEnd type="none" w="med" len="med"/>
                    </a:lnB>
                    <a:lnTlToBr>
                      <a:noFill/>
                    </a:lnTlToBr>
                    <a:lnBlToTr>
                      <a:noFill/>
                    </a:lnBlToTr>
                    <a:noFill/>
                  </a:tcPr>
                </a:tc>
              </a:tr>
            </a:tbl>
          </a:graphicData>
        </a:graphic>
      </p:graphicFrame>
    </p:spTree>
  </p:cSld>
  <p:clrMap bg1="dk2" tx1="lt1" bg2="dk1" tx2="lt2" accent1="accent1" accent2="accent2" accent3="accent3" accent4="accent4" accent5="accent5" accent6="accent6" hlink="hlink" folHlink="folHlink"/>
  <p:sldLayoutIdLst>
    <p:sldLayoutId id="2147484693" r:id="rId1"/>
    <p:sldLayoutId id="2147484694" r:id="rId2"/>
    <p:sldLayoutId id="2147484695" r:id="rId3"/>
    <p:sldLayoutId id="2147484696" r:id="rId4"/>
    <p:sldLayoutId id="2147484697" r:id="rId5"/>
    <p:sldLayoutId id="2147484698" r:id="rId6"/>
    <p:sldLayoutId id="2147484699" r:id="rId7"/>
    <p:sldLayoutId id="2147484700" r:id="rId8"/>
    <p:sldLayoutId id="2147484701" r:id="rId9"/>
    <p:sldLayoutId id="2147484702" r:id="rId10"/>
    <p:sldLayoutId id="2147484703" r:id="rId11"/>
    <p:sldLayoutId id="2147484704" r:id="rId12"/>
    <p:sldLayoutId id="2147484705" r:id="rId13"/>
    <p:sldLayoutId id="2147484706" r:id="rId14"/>
    <p:sldLayoutId id="2147484707" r:id="rId15"/>
    <p:sldLayoutId id="2147484708" r:id="rId16"/>
    <p:sldLayoutId id="2147484709" r:id="rId17"/>
    <p:sldLayoutId id="2147484710" r:id="rId18"/>
    <p:sldLayoutId id="2147484711" r:id="rId19"/>
    <p:sldLayoutId id="2147484712" r:id="rId20"/>
    <p:sldLayoutId id="2147484713" r:id="rId21"/>
    <p:sldLayoutId id="2147484714" r:id="rId22"/>
    <p:sldLayoutId id="2147484715" r:id="rId23"/>
    <p:sldLayoutId id="2147484716" r:id="rId24"/>
    <p:sldLayoutId id="2147484717" r:id="rId25"/>
    <p:sldLayoutId id="2147484718" r:id="rId26"/>
    <p:sldLayoutId id="2147484719" r:id="rId27"/>
    <p:sldLayoutId id="2147484720" r:id="rId28"/>
    <p:sldLayoutId id="2147484721" r:id="rId29"/>
    <p:sldLayoutId id="2147484722" r:id="rId30"/>
    <p:sldLayoutId id="2147484723" r:id="rId31"/>
    <p:sldLayoutId id="2147484724" r:id="rId32"/>
    <p:sldLayoutId id="2147484725" r:id="rId33"/>
    <p:sldLayoutId id="2147484726" r:id="rId34"/>
    <p:sldLayoutId id="2147484727" r:id="rId3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1313" indent="-342900" algn="l" rtl="0" eaLnBrk="0" fontAlgn="base" hangingPunct="0">
        <a:spcBef>
          <a:spcPct val="20000"/>
        </a:spcBef>
        <a:spcAft>
          <a:spcPct val="0"/>
        </a:spcAft>
        <a:buChar char="•"/>
        <a:defRPr sz="3200">
          <a:solidFill>
            <a:schemeClr val="tx1"/>
          </a:solidFill>
          <a:latin typeface="+mn-lt"/>
          <a:ea typeface="+mn-ea"/>
          <a:cs typeface="+mn-cs"/>
        </a:defRPr>
      </a:lvl1pPr>
      <a:lvl2pPr marL="741363" indent="-285750" algn="l" rtl="0" eaLnBrk="0" fontAlgn="base" hangingPunct="0">
        <a:spcBef>
          <a:spcPct val="20000"/>
        </a:spcBef>
        <a:spcAft>
          <a:spcPct val="0"/>
        </a:spcAft>
        <a:buChar char="–"/>
        <a:defRPr sz="2800">
          <a:solidFill>
            <a:schemeClr val="tx1"/>
          </a:solidFill>
          <a:latin typeface="+mn-lt"/>
        </a:defRPr>
      </a:lvl2pPr>
      <a:lvl3pPr marL="1141413" indent="-228600" algn="l" rtl="0" eaLnBrk="0" fontAlgn="base" hangingPunct="0">
        <a:spcBef>
          <a:spcPct val="20000"/>
        </a:spcBef>
        <a:spcAft>
          <a:spcPct val="0"/>
        </a:spcAft>
        <a:buChar char="•"/>
        <a:defRPr sz="2400">
          <a:solidFill>
            <a:schemeClr val="tx1"/>
          </a:solidFill>
          <a:latin typeface="+mn-lt"/>
        </a:defRPr>
      </a:lvl3pPr>
      <a:lvl4pPr marL="1598613" indent="-228600" algn="l" rtl="0" eaLnBrk="0" fontAlgn="base" hangingPunct="0">
        <a:spcBef>
          <a:spcPct val="20000"/>
        </a:spcBef>
        <a:spcAft>
          <a:spcPct val="0"/>
        </a:spcAft>
        <a:buChar char="–"/>
        <a:defRPr sz="2000">
          <a:solidFill>
            <a:schemeClr val="tx1"/>
          </a:solidFill>
          <a:latin typeface="+mn-lt"/>
        </a:defRPr>
      </a:lvl4pPr>
      <a:lvl5pPr marL="2055813"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4.jpeg"/></Relationships>
</file>

<file path=ppt/slides/_rels/slide1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 Id="rId5" Type="http://schemas.openxmlformats.org/officeDocument/2006/relationships/image" Target="../media/image48.jpeg"/><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2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4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jpeg"/></Relationships>
</file>

<file path=ppt/slides/_rels/slide4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83.png"/></Relationships>
</file>

<file path=ppt/slides/_rels/slide4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4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103.png"/></Relationships>
</file>

<file path=ppt/slides/_rels/slide59.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7.xml"/><Relationship Id="rId4" Type="http://schemas.openxmlformats.org/officeDocument/2006/relationships/image" Target="../media/image107.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6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7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17.wmf"/><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120.wmf"/><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121.wmf"/><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 Id="rId9" Type="http://schemas.openxmlformats.org/officeDocument/2006/relationships/image" Target="../media/image25.png"/></Relationships>
</file>

<file path=ppt/slides/_rels/slide80.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3"/>
          <p:cNvSpPr txBox="1">
            <a:spLocks noChangeArrowheads="1"/>
          </p:cNvSpPr>
          <p:nvPr/>
        </p:nvSpPr>
        <p:spPr bwMode="auto">
          <a:xfrm>
            <a:off x="1252588" y="2194527"/>
            <a:ext cx="6627712" cy="1538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sz="2800" b="1" dirty="0" smtClean="0">
                <a:solidFill>
                  <a:srgbClr val="FFFF00"/>
                </a:solidFill>
                <a:latin typeface="Arial" panose="020B0604020202020204" pitchFamily="34" charset="0"/>
              </a:rPr>
              <a:t>October 2, 2016</a:t>
            </a:r>
          </a:p>
          <a:p>
            <a:pPr algn="ctr" eaLnBrk="1" hangingPunct="1">
              <a:spcBef>
                <a:spcPct val="0"/>
              </a:spcBef>
              <a:buFontTx/>
              <a:buNone/>
            </a:pPr>
            <a:endParaRPr lang="en-US" sz="1000" b="1" dirty="0">
              <a:solidFill>
                <a:srgbClr val="FFFF00"/>
              </a:solidFill>
              <a:latin typeface="Arial" panose="020B0604020202020204" pitchFamily="34" charset="0"/>
            </a:endParaRPr>
          </a:p>
          <a:p>
            <a:pPr algn="ctr" eaLnBrk="1" hangingPunct="1">
              <a:spcBef>
                <a:spcPct val="0"/>
              </a:spcBef>
              <a:buFontTx/>
              <a:buNone/>
            </a:pPr>
            <a:r>
              <a:rPr lang="en-US" sz="2800" b="1" dirty="0" smtClean="0">
                <a:solidFill>
                  <a:srgbClr val="FFFF00"/>
                </a:solidFill>
                <a:latin typeface="Arial" panose="020B0604020202020204" pitchFamily="34" charset="0"/>
              </a:rPr>
              <a:t>Yoga </a:t>
            </a:r>
            <a:r>
              <a:rPr lang="en-US" sz="2800" b="1" dirty="0">
                <a:solidFill>
                  <a:srgbClr val="FFFF00"/>
                </a:solidFill>
                <a:latin typeface="Arial" panose="020B0604020202020204" pitchFamily="34" charset="0"/>
              </a:rPr>
              <a:t>- Science of Infinite </a:t>
            </a:r>
            <a:r>
              <a:rPr lang="en-US" sz="2800" b="1" dirty="0" smtClean="0">
                <a:solidFill>
                  <a:srgbClr val="FFFF00"/>
                </a:solidFill>
                <a:latin typeface="Arial" panose="020B0604020202020204" pitchFamily="34" charset="0"/>
              </a:rPr>
              <a:t>Possibilities</a:t>
            </a:r>
          </a:p>
          <a:p>
            <a:pPr algn="ctr" eaLnBrk="1" hangingPunct="1">
              <a:spcBef>
                <a:spcPct val="0"/>
              </a:spcBef>
              <a:buFontTx/>
              <a:buNone/>
            </a:pPr>
            <a:r>
              <a:rPr lang="en-US" sz="2800" b="1" dirty="0" smtClean="0">
                <a:solidFill>
                  <a:srgbClr val="FFFF00"/>
                </a:solidFill>
                <a:latin typeface="Arial" panose="020B0604020202020204" pitchFamily="34" charset="0"/>
              </a:rPr>
              <a:t>Western Sydney University</a:t>
            </a:r>
            <a:endParaRPr lang="en-US" sz="2800" b="1" dirty="0">
              <a:solidFill>
                <a:srgbClr val="FFFF00"/>
              </a:solidFill>
              <a:latin typeface="Arial" panose="020B0604020202020204" pitchFamily="34" charset="0"/>
            </a:endParaRPr>
          </a:p>
        </p:txBody>
      </p:sp>
      <p:sp>
        <p:nvSpPr>
          <p:cNvPr id="27652" name="Text Box 2"/>
          <p:cNvSpPr txBox="1">
            <a:spLocks noChangeArrowheads="1"/>
          </p:cNvSpPr>
          <p:nvPr/>
        </p:nvSpPr>
        <p:spPr bwMode="auto">
          <a:xfrm>
            <a:off x="314325" y="722313"/>
            <a:ext cx="8504238"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sz="4000" b="1" dirty="0">
                <a:solidFill>
                  <a:srgbClr val="FFFF00"/>
                </a:solidFill>
                <a:latin typeface="Arial" panose="020B0604020202020204" pitchFamily="34" charset="0"/>
              </a:rPr>
              <a:t>Yoga in Modern </a:t>
            </a:r>
            <a:r>
              <a:rPr lang="en-US" sz="4000" b="1" dirty="0" smtClean="0">
                <a:solidFill>
                  <a:srgbClr val="FFFF00"/>
                </a:solidFill>
                <a:latin typeface="Arial" panose="020B0604020202020204" pitchFamily="34" charset="0"/>
              </a:rPr>
              <a:t>Society:</a:t>
            </a:r>
          </a:p>
          <a:p>
            <a:pPr algn="ctr" eaLnBrk="1" hangingPunct="1">
              <a:spcBef>
                <a:spcPct val="0"/>
              </a:spcBef>
              <a:buFontTx/>
              <a:buNone/>
            </a:pPr>
            <a:r>
              <a:rPr lang="en-US" sz="4000" b="1" dirty="0" smtClean="0">
                <a:solidFill>
                  <a:srgbClr val="FFFF00"/>
                </a:solidFill>
                <a:latin typeface="Arial" panose="020B0604020202020204" pitchFamily="34" charset="0"/>
              </a:rPr>
              <a:t>The </a:t>
            </a:r>
            <a:r>
              <a:rPr lang="en-US" sz="4000" b="1" dirty="0">
                <a:solidFill>
                  <a:srgbClr val="FFFF00"/>
                </a:solidFill>
                <a:latin typeface="Arial" panose="020B0604020202020204" pitchFamily="34" charset="0"/>
              </a:rPr>
              <a:t>Science and the Research</a:t>
            </a:r>
          </a:p>
        </p:txBody>
      </p:sp>
      <p:pic>
        <p:nvPicPr>
          <p:cNvPr id="27653" name="Picture 5" descr="HVDNEW"/>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15325" y="95250"/>
            <a:ext cx="395288" cy="47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654" name="Text Box 7"/>
          <p:cNvSpPr txBox="1">
            <a:spLocks noChangeArrowheads="1"/>
          </p:cNvSpPr>
          <p:nvPr/>
        </p:nvSpPr>
        <p:spPr bwMode="auto">
          <a:xfrm>
            <a:off x="852488" y="160338"/>
            <a:ext cx="2784475" cy="3048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400" b="1">
                <a:solidFill>
                  <a:srgbClr val="95A1FB"/>
                </a:solidFill>
              </a:rPr>
              <a:t>Brigham &amp; Women’s Hospital</a:t>
            </a:r>
          </a:p>
        </p:txBody>
      </p:sp>
      <p:sp>
        <p:nvSpPr>
          <p:cNvPr id="27655" name="Text Box 8"/>
          <p:cNvSpPr txBox="1">
            <a:spLocks noChangeArrowheads="1"/>
          </p:cNvSpPr>
          <p:nvPr/>
        </p:nvSpPr>
        <p:spPr bwMode="auto">
          <a:xfrm>
            <a:off x="5749925" y="155575"/>
            <a:ext cx="2573338" cy="32067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500" b="1">
                <a:solidFill>
                  <a:srgbClr val="F22626"/>
                </a:solidFill>
              </a:rPr>
              <a:t> Harvard Medical School </a:t>
            </a:r>
          </a:p>
        </p:txBody>
      </p:sp>
      <p:grpSp>
        <p:nvGrpSpPr>
          <p:cNvPr id="27656" name="Group 7"/>
          <p:cNvGrpSpPr>
            <a:grpSpLocks/>
          </p:cNvGrpSpPr>
          <p:nvPr/>
        </p:nvGrpSpPr>
        <p:grpSpPr bwMode="auto">
          <a:xfrm>
            <a:off x="414338" y="82550"/>
            <a:ext cx="492125" cy="485775"/>
            <a:chOff x="414629" y="82071"/>
            <a:chExt cx="491062" cy="486254"/>
          </a:xfrm>
        </p:grpSpPr>
        <p:sp>
          <p:nvSpPr>
            <p:cNvPr id="13" name="Rectangle 12"/>
            <p:cNvSpPr/>
            <p:nvPr/>
          </p:nvSpPr>
          <p:spPr>
            <a:xfrm>
              <a:off x="414629" y="255280"/>
              <a:ext cx="491062" cy="143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pic>
          <p:nvPicPr>
            <p:cNvPr id="27658" name="Picture 5"/>
            <p:cNvPicPr>
              <a:picLocks noChangeAspect="1"/>
            </p:cNvPicPr>
            <p:nvPr/>
          </p:nvPicPr>
          <p:blipFill>
            <a:blip r:embed="rId4" cstate="print">
              <a:extLst>
                <a:ext uri="{28A0092B-C50C-407E-A947-70E740481C1C}">
                  <a14:useLocalDpi xmlns:a14="http://schemas.microsoft.com/office/drawing/2010/main" xmlns="" val="0"/>
                </a:ext>
              </a:extLst>
            </a:blip>
            <a:srcRect r="82060"/>
            <a:stretch>
              <a:fillRect/>
            </a:stretch>
          </p:blipFill>
          <p:spPr bwMode="auto">
            <a:xfrm>
              <a:off x="414629" y="82071"/>
              <a:ext cx="436140" cy="4862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1" name="Text Box 4"/>
          <p:cNvSpPr txBox="1">
            <a:spLocks noChangeArrowheads="1"/>
          </p:cNvSpPr>
          <p:nvPr/>
        </p:nvSpPr>
        <p:spPr bwMode="auto">
          <a:xfrm>
            <a:off x="420602" y="3914286"/>
            <a:ext cx="8314647" cy="2585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sz="2400" dirty="0">
                <a:latin typeface="Arial" panose="020B0604020202020204" pitchFamily="34" charset="0"/>
              </a:rPr>
              <a:t>Sat Bir S. Khalsa, Ph.D.</a:t>
            </a:r>
          </a:p>
          <a:p>
            <a:pPr algn="ctr" eaLnBrk="1" hangingPunct="1">
              <a:lnSpc>
                <a:spcPct val="50000"/>
              </a:lnSpc>
              <a:spcBef>
                <a:spcPct val="0"/>
              </a:spcBef>
              <a:buFontTx/>
              <a:buNone/>
            </a:pPr>
            <a:endParaRPr lang="en-US" sz="2400" dirty="0">
              <a:latin typeface="Arial" panose="020B0604020202020204" pitchFamily="34" charset="0"/>
            </a:endParaRPr>
          </a:p>
          <a:p>
            <a:pPr algn="ctr" eaLnBrk="1" hangingPunct="1">
              <a:spcBef>
                <a:spcPct val="0"/>
              </a:spcBef>
              <a:buFontTx/>
              <a:buNone/>
            </a:pPr>
            <a:r>
              <a:rPr lang="en-US" sz="2100" dirty="0">
                <a:latin typeface="Arial" panose="020B0604020202020204" pitchFamily="34" charset="0"/>
              </a:rPr>
              <a:t>Assistant Professor of Medicine, Harvard Medical School</a:t>
            </a:r>
          </a:p>
          <a:p>
            <a:pPr algn="ctr" eaLnBrk="1" hangingPunct="1">
              <a:spcBef>
                <a:spcPct val="0"/>
              </a:spcBef>
              <a:buFontTx/>
              <a:buNone/>
            </a:pPr>
            <a:r>
              <a:rPr lang="en-US" sz="2100" dirty="0">
                <a:latin typeface="Arial" panose="020B0604020202020204" pitchFamily="34" charset="0"/>
              </a:rPr>
              <a:t>Director of Research, </a:t>
            </a:r>
            <a:r>
              <a:rPr lang="en-US" sz="2100" dirty="0" err="1">
                <a:latin typeface="Arial" panose="020B0604020202020204" pitchFamily="34" charset="0"/>
              </a:rPr>
              <a:t>Kundalini</a:t>
            </a:r>
            <a:r>
              <a:rPr lang="en-US" sz="2100" dirty="0">
                <a:latin typeface="Arial" panose="020B0604020202020204" pitchFamily="34" charset="0"/>
              </a:rPr>
              <a:t> Research Institute</a:t>
            </a:r>
          </a:p>
          <a:p>
            <a:pPr algn="ctr" eaLnBrk="1" hangingPunct="1">
              <a:spcBef>
                <a:spcPct val="0"/>
              </a:spcBef>
              <a:buFontTx/>
              <a:buNone/>
            </a:pPr>
            <a:r>
              <a:rPr lang="en-US" sz="2100" dirty="0">
                <a:latin typeface="Arial" panose="020B0604020202020204" pitchFamily="34" charset="0"/>
              </a:rPr>
              <a:t>Research Director, </a:t>
            </a:r>
            <a:r>
              <a:rPr lang="en-US" sz="2100" dirty="0" err="1">
                <a:latin typeface="Arial" panose="020B0604020202020204" pitchFamily="34" charset="0"/>
              </a:rPr>
              <a:t>Kripalu</a:t>
            </a:r>
            <a:r>
              <a:rPr lang="en-US" sz="2100" dirty="0">
                <a:latin typeface="Arial" panose="020B0604020202020204" pitchFamily="34" charset="0"/>
              </a:rPr>
              <a:t> Center for Yoga and </a:t>
            </a:r>
            <a:r>
              <a:rPr lang="en-US" sz="2100" dirty="0" smtClean="0">
                <a:latin typeface="Arial" panose="020B0604020202020204" pitchFamily="34" charset="0"/>
              </a:rPr>
              <a:t>Health</a:t>
            </a:r>
          </a:p>
          <a:p>
            <a:pPr algn="ctr" eaLnBrk="1" hangingPunct="1">
              <a:spcBef>
                <a:spcPct val="0"/>
              </a:spcBef>
              <a:buFontTx/>
              <a:buNone/>
            </a:pPr>
            <a:r>
              <a:rPr lang="en-US" sz="2100" dirty="0" smtClean="0">
                <a:latin typeface="Arial" panose="020B0604020202020204" pitchFamily="34" charset="0"/>
              </a:rPr>
              <a:t>Editor in Chief, International Journal of Yoga Therapy</a:t>
            </a:r>
          </a:p>
          <a:p>
            <a:pPr algn="ctr" eaLnBrk="1" hangingPunct="1">
              <a:spcBef>
                <a:spcPct val="0"/>
              </a:spcBef>
              <a:buFontTx/>
              <a:buNone/>
            </a:pPr>
            <a:r>
              <a:rPr lang="en-US" sz="2100" dirty="0" smtClean="0">
                <a:latin typeface="Arial" panose="020B0604020202020204" pitchFamily="34" charset="0"/>
              </a:rPr>
              <a:t>Research Associate, Benson Henry Institute for Mind Body Medicine</a:t>
            </a:r>
          </a:p>
          <a:p>
            <a:pPr algn="ctr" eaLnBrk="1" hangingPunct="1">
              <a:spcBef>
                <a:spcPct val="0"/>
              </a:spcBef>
              <a:buFontTx/>
              <a:buNone/>
            </a:pPr>
            <a:r>
              <a:rPr lang="en-US" sz="2100" dirty="0" smtClean="0">
                <a:latin typeface="Arial" panose="020B0604020202020204" pitchFamily="34" charset="0"/>
              </a:rPr>
              <a:t>Research Affiliate, Osher Center for Integrative Medicine</a:t>
            </a:r>
            <a:endParaRPr lang="en-US" sz="21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Content Placeholder 7" descr="Yoga at White House South Lawn 2010 Easter Egg Roll.png"/>
          <p:cNvPicPr>
            <a:picLocks noChangeAspect="1"/>
          </p:cNvPicPr>
          <p:nvPr/>
        </p:nvPicPr>
        <p:blipFill>
          <a:blip r:embed="rId2" cstate="print">
            <a:extLst>
              <a:ext uri="{28A0092B-C50C-407E-A947-70E740481C1C}">
                <a14:useLocalDpi xmlns:a14="http://schemas.microsoft.com/office/drawing/2010/main" xmlns="" val="0"/>
              </a:ext>
            </a:extLst>
          </a:blip>
          <a:srcRect l="3603" r="3105" b="8842"/>
          <a:stretch>
            <a:fillRect/>
          </a:stretch>
        </p:blipFill>
        <p:spPr bwMode="auto">
          <a:xfrm>
            <a:off x="396875" y="692150"/>
            <a:ext cx="3824288" cy="5495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987" name="Content Placeholder 8" descr="Screen shot 2010-08-23 at 10.07.16 PM.png"/>
          <p:cNvPicPr>
            <a:picLocks noChangeAspect="1"/>
          </p:cNvPicPr>
          <p:nvPr/>
        </p:nvPicPr>
        <p:blipFill>
          <a:blip r:embed="rId3" cstate="print">
            <a:extLst>
              <a:ext uri="{28A0092B-C50C-407E-A947-70E740481C1C}">
                <a14:useLocalDpi xmlns:a14="http://schemas.microsoft.com/office/drawing/2010/main" xmlns="" val="0"/>
              </a:ext>
            </a:extLst>
          </a:blip>
          <a:srcRect t="540" r="1476" b="-1381"/>
          <a:stretch>
            <a:fillRect/>
          </a:stretch>
        </p:blipFill>
        <p:spPr bwMode="auto">
          <a:xfrm>
            <a:off x="4238625" y="2030413"/>
            <a:ext cx="4476750" cy="3068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1"/>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10100" y="746125"/>
            <a:ext cx="4110038" cy="2690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15" name="Picture 2"/>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7988" y="746125"/>
            <a:ext cx="4110037" cy="2690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16" name="Picture 3"/>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7988" y="3552825"/>
            <a:ext cx="4110037" cy="2628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17" name="Picture 4"/>
          <p:cNvPicPr>
            <a:picLocks noChangeAspect="1"/>
          </p:cNvPicPr>
          <p:nvPr/>
        </p:nvPicPr>
        <p:blipFill>
          <a:blip r:embed="rId5" cstate="print">
            <a:extLst>
              <a:ext uri="{28A0092B-C50C-407E-A947-70E740481C1C}">
                <a14:useLocalDpi xmlns:a14="http://schemas.microsoft.com/office/drawing/2010/main" xmlns="" val="0"/>
              </a:ext>
            </a:extLst>
          </a:blip>
          <a:srcRect b="2061"/>
          <a:stretch>
            <a:fillRect/>
          </a:stretch>
        </p:blipFill>
        <p:spPr bwMode="auto">
          <a:xfrm>
            <a:off x="4610100" y="3552825"/>
            <a:ext cx="4110038" cy="2628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srcRect l="31129" t="5502" r="31626" b="2552"/>
          <a:stretch/>
        </p:blipFill>
        <p:spPr>
          <a:xfrm>
            <a:off x="4368801" y="414216"/>
            <a:ext cx="4376615" cy="6077528"/>
          </a:xfrm>
          <a:prstGeom prst="rect">
            <a:avLst/>
          </a:prstGeom>
        </p:spPr>
      </p:pic>
      <p:sp>
        <p:nvSpPr>
          <p:cNvPr id="3" name="TextBox 2"/>
          <p:cNvSpPr txBox="1"/>
          <p:nvPr/>
        </p:nvSpPr>
        <p:spPr>
          <a:xfrm>
            <a:off x="484554" y="3360239"/>
            <a:ext cx="3735754" cy="3416320"/>
          </a:xfrm>
          <a:prstGeom prst="rect">
            <a:avLst/>
          </a:prstGeom>
          <a:noFill/>
        </p:spPr>
        <p:txBody>
          <a:bodyPr wrap="square" rtlCol="0">
            <a:spAutoFit/>
          </a:bodyPr>
          <a:lstStyle/>
          <a:p>
            <a:r>
              <a:rPr lang="en-US" sz="1800" dirty="0" smtClean="0"/>
              <a:t>Yoga </a:t>
            </a:r>
            <a:r>
              <a:rPr lang="en-US" sz="1800" dirty="0"/>
              <a:t>embodies unity of mind and body; thought and action; restraint and </a:t>
            </a:r>
            <a:r>
              <a:rPr lang="en-US" sz="1800" dirty="0" smtClean="0"/>
              <a:t>fulfillment; harmony </a:t>
            </a:r>
            <a:r>
              <a:rPr lang="en-US" sz="1800" dirty="0"/>
              <a:t>between man and nature; a </a:t>
            </a:r>
            <a:r>
              <a:rPr lang="en-US" sz="1800" dirty="0" smtClean="0"/>
              <a:t>holistic </a:t>
            </a:r>
            <a:r>
              <a:rPr lang="en-US" sz="1800" dirty="0"/>
              <a:t>approach to health and well being. It is </a:t>
            </a:r>
            <a:r>
              <a:rPr lang="en-US" sz="1800" dirty="0" smtClean="0"/>
              <a:t>not about </a:t>
            </a:r>
            <a:r>
              <a:rPr lang="en-US" sz="1800" dirty="0"/>
              <a:t>exercise but to discover the sense of oneness with yourself, the world and the nature.</a:t>
            </a:r>
          </a:p>
          <a:p>
            <a:r>
              <a:rPr lang="en-US" sz="1800" dirty="0" smtClean="0"/>
              <a:t>…Let </a:t>
            </a:r>
            <a:r>
              <a:rPr lang="en-US" sz="1800" dirty="0"/>
              <a:t>us work towards adopting an International Yoga </a:t>
            </a:r>
            <a:r>
              <a:rPr lang="en-US" sz="1800" dirty="0" smtClean="0"/>
              <a:t>Day</a:t>
            </a:r>
          </a:p>
          <a:p>
            <a:endParaRPr lang="en-US" sz="1800" dirty="0"/>
          </a:p>
        </p:txBody>
      </p:sp>
      <p:pic>
        <p:nvPicPr>
          <p:cNvPr id="164866" name="Picture 2" descr="http://ichef.bbci.co.uk/news/660/media/images/77867000/jpg/_77867065_024088325-1.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10944"/>
          <a:stretch/>
        </p:blipFill>
        <p:spPr bwMode="auto">
          <a:xfrm>
            <a:off x="409279" y="422031"/>
            <a:ext cx="3912627" cy="288901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321816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Picture 4" descr="Indian Prime Minister Narendra Modi sits on a mat as he performs yoga along with thousands of Indians on Rajpath, a boulevard in New Delhi, June 21, 2015. "/>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0749" y="840288"/>
            <a:ext cx="8366208" cy="526132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842418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9618" name="Picture 2" descr="Thousands of participants perform yoga on Rajpath, a boulevard in New Delhi, on June 21, 201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68918" y="431132"/>
            <a:ext cx="5274092" cy="606629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815287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3474" name="Picture 2" descr="Hundreds of people attend a yoga session under the Eiffel Tower in Paris, on June 21, 2015, in a mass yoga session to mark the first International Yoga Day. "/>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38997" y="450786"/>
            <a:ext cx="4017835" cy="603213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498260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882" name="Picture 2" descr="Chinese students from Geely University take part in a yoga workshop marking the International Day of Yoga at an event in Beijing sponsored by the Government of India on June 21, 201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5668" y="1100010"/>
            <a:ext cx="8348639" cy="47521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844074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85008" y="423489"/>
            <a:ext cx="8376776" cy="6062472"/>
          </a:xfrm>
          <a:prstGeom prst="rect">
            <a:avLst/>
          </a:prstGeom>
        </p:spPr>
      </p:pic>
    </p:spTree>
    <p:extLst>
      <p:ext uri="{BB962C8B-B14F-4D97-AF65-F5344CB8AC3E}">
        <p14:creationId xmlns:p14="http://schemas.microsoft.com/office/powerpoint/2010/main" xmlns="" val="22523802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Absolute yoga ad edited"/>
          <p:cNvPicPr>
            <a:picLocks noChangeAspect="1" noChangeArrowheads="1"/>
          </p:cNvPicPr>
          <p:nvPr/>
        </p:nvPicPr>
        <p:blipFill>
          <a:blip r:embed="rId3" cstate="print">
            <a:extLst>
              <a:ext uri="{28A0092B-C50C-407E-A947-70E740481C1C}">
                <a14:useLocalDpi xmlns:a14="http://schemas.microsoft.com/office/drawing/2010/main" xmlns="" val="0"/>
              </a:ext>
            </a:extLst>
          </a:blip>
          <a:srcRect b="523"/>
          <a:stretch>
            <a:fillRect/>
          </a:stretch>
        </p:blipFill>
        <p:spPr bwMode="auto">
          <a:xfrm>
            <a:off x="522288" y="755650"/>
            <a:ext cx="4017962" cy="5424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011" name="Picture 3" descr="Yoga J ads 1"/>
          <p:cNvPicPr>
            <a:picLocks noChangeAspect="1" noChangeArrowheads="1"/>
          </p:cNvPicPr>
          <p:nvPr/>
        </p:nvPicPr>
        <p:blipFill>
          <a:blip r:embed="rId4" cstate="print">
            <a:lum contrast="30000"/>
            <a:extLst>
              <a:ext uri="{28A0092B-C50C-407E-A947-70E740481C1C}">
                <a14:useLocalDpi xmlns:a14="http://schemas.microsoft.com/office/drawing/2010/main" xmlns="" val="0"/>
              </a:ext>
            </a:extLst>
          </a:blip>
          <a:srcRect l="65460" t="3412" r="1344"/>
          <a:stretch>
            <a:fillRect/>
          </a:stretch>
        </p:blipFill>
        <p:spPr bwMode="auto">
          <a:xfrm>
            <a:off x="4768850" y="755650"/>
            <a:ext cx="3795713" cy="5424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l="17865" t="17062" r="37799" b="14230"/>
          <a:stretch>
            <a:fillRect/>
          </a:stretch>
        </p:blipFill>
        <p:spPr bwMode="auto">
          <a:xfrm>
            <a:off x="3790950" y="476250"/>
            <a:ext cx="4899025" cy="4745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5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l="3833" t="15303" r="6334"/>
          <a:stretch>
            <a:fillRect/>
          </a:stretch>
        </p:blipFill>
        <p:spPr bwMode="auto">
          <a:xfrm>
            <a:off x="790575" y="4203700"/>
            <a:ext cx="2549525" cy="2251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60"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89363" y="4181475"/>
            <a:ext cx="4895850" cy="2276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61" name="Picture 5" descr="McDonalds yoga cup image"/>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76250" y="476250"/>
            <a:ext cx="3163888" cy="360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481013" y="542925"/>
            <a:ext cx="6477000"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cs typeface="Arial" panose="020B0604020202020204" pitchFamily="34" charset="0"/>
              </a:rPr>
              <a:t>Basic Elements of Yoga Practice</a:t>
            </a:r>
          </a:p>
        </p:txBody>
      </p:sp>
      <p:sp>
        <p:nvSpPr>
          <p:cNvPr id="31747" name="Text Box 3"/>
          <p:cNvSpPr txBox="1">
            <a:spLocks noChangeArrowheads="1"/>
          </p:cNvSpPr>
          <p:nvPr/>
        </p:nvSpPr>
        <p:spPr bwMode="auto">
          <a:xfrm>
            <a:off x="481013" y="1949450"/>
            <a:ext cx="4865687" cy="3508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Char char="l"/>
            </a:pPr>
            <a:r>
              <a:rPr lang="en-US" sz="2800">
                <a:solidFill>
                  <a:srgbClr val="FFFF99"/>
                </a:solidFill>
                <a:latin typeface="Arial" panose="020B0604020202020204" pitchFamily="34" charset="0"/>
                <a:cs typeface="Times New Roman" panose="02020603050405020304" pitchFamily="18" charset="0"/>
              </a:rPr>
              <a:t> Physical postures/exercises</a:t>
            </a:r>
          </a:p>
          <a:p>
            <a:pPr eaLnBrk="1" hangingPunct="1">
              <a:spcBef>
                <a:spcPct val="0"/>
              </a:spcBef>
              <a:buSzPct val="70000"/>
              <a:buFont typeface="Wingdings" panose="05000000000000000000" pitchFamily="2" charset="2"/>
              <a:buChar char="l"/>
            </a:pPr>
            <a:endParaRPr lang="en-US" sz="2800">
              <a:solidFill>
                <a:srgbClr val="FFFF99"/>
              </a:solidFill>
              <a:latin typeface="Arial" panose="020B0604020202020204" pitchFamily="34" charset="0"/>
              <a:cs typeface="Times New Roman" panose="02020603050405020304" pitchFamily="18" charset="0"/>
            </a:endParaRPr>
          </a:p>
          <a:p>
            <a:pPr eaLnBrk="1" hangingPunct="1">
              <a:spcBef>
                <a:spcPct val="0"/>
              </a:spcBef>
              <a:buSzPct val="70000"/>
              <a:buFont typeface="Wingdings" panose="05000000000000000000" pitchFamily="2" charset="2"/>
              <a:buChar char="l"/>
            </a:pPr>
            <a:r>
              <a:rPr lang="en-US" sz="2800">
                <a:solidFill>
                  <a:srgbClr val="FFFF99"/>
                </a:solidFill>
                <a:latin typeface="Arial" panose="020B0604020202020204" pitchFamily="34" charset="0"/>
                <a:cs typeface="Times New Roman" panose="02020603050405020304" pitchFamily="18" charset="0"/>
              </a:rPr>
              <a:t> Breathing exercises</a:t>
            </a:r>
          </a:p>
          <a:p>
            <a:pPr eaLnBrk="1" hangingPunct="1">
              <a:spcBef>
                <a:spcPct val="0"/>
              </a:spcBef>
              <a:buSzPct val="70000"/>
              <a:buFont typeface="Wingdings" panose="05000000000000000000" pitchFamily="2" charset="2"/>
              <a:buChar char="l"/>
            </a:pPr>
            <a:endParaRPr lang="en-US" sz="2800">
              <a:solidFill>
                <a:srgbClr val="FFFF99"/>
              </a:solidFill>
              <a:latin typeface="Arial" panose="020B0604020202020204" pitchFamily="34" charset="0"/>
              <a:cs typeface="Times New Roman" panose="02020603050405020304" pitchFamily="18" charset="0"/>
            </a:endParaRPr>
          </a:p>
          <a:p>
            <a:pPr eaLnBrk="1" hangingPunct="1">
              <a:spcBef>
                <a:spcPct val="0"/>
              </a:spcBef>
              <a:buSzPct val="70000"/>
              <a:buFont typeface="Wingdings" panose="05000000000000000000" pitchFamily="2" charset="2"/>
              <a:buChar char="l"/>
            </a:pPr>
            <a:r>
              <a:rPr lang="en-US" sz="2800">
                <a:solidFill>
                  <a:srgbClr val="FFFF99"/>
                </a:solidFill>
                <a:latin typeface="Arial" panose="020B0604020202020204" pitchFamily="34" charset="0"/>
                <a:cs typeface="Arial" panose="020B0604020202020204" pitchFamily="34" charset="0"/>
              </a:rPr>
              <a:t> Deep Relaxation</a:t>
            </a:r>
          </a:p>
          <a:p>
            <a:pPr eaLnBrk="1" hangingPunct="1">
              <a:spcBef>
                <a:spcPct val="0"/>
              </a:spcBef>
              <a:buSzPct val="70000"/>
              <a:buFont typeface="Wingdings" panose="05000000000000000000" pitchFamily="2" charset="2"/>
              <a:buChar char="l"/>
            </a:pPr>
            <a:endParaRPr lang="en-US" sz="2800">
              <a:solidFill>
                <a:srgbClr val="FFFF99"/>
              </a:solidFill>
              <a:latin typeface="Arial" panose="020B0604020202020204" pitchFamily="34" charset="0"/>
              <a:cs typeface="Arial" panose="020B0604020202020204" pitchFamily="34" charset="0"/>
            </a:endParaRPr>
          </a:p>
          <a:p>
            <a:pPr eaLnBrk="1" hangingPunct="1">
              <a:spcBef>
                <a:spcPct val="0"/>
              </a:spcBef>
              <a:buSzPct val="70000"/>
              <a:buFont typeface="Wingdings" panose="05000000000000000000" pitchFamily="2" charset="2"/>
              <a:buChar char="l"/>
            </a:pPr>
            <a:r>
              <a:rPr lang="en-US" sz="2800">
                <a:solidFill>
                  <a:srgbClr val="FFFF99"/>
                </a:solidFill>
                <a:latin typeface="Arial" panose="020B0604020202020204" pitchFamily="34" charset="0"/>
                <a:cs typeface="Arial" panose="020B0604020202020204" pitchFamily="34" charset="0"/>
              </a:rPr>
              <a:t> Meditation</a:t>
            </a:r>
          </a:p>
          <a:p>
            <a:pPr eaLnBrk="1" hangingPunct="1">
              <a:spcBef>
                <a:spcPct val="0"/>
              </a:spcBef>
              <a:buSzPct val="70000"/>
              <a:buFont typeface="Wingdings" panose="05000000000000000000" pitchFamily="2" charset="2"/>
              <a:buChar char="l"/>
            </a:pPr>
            <a:endParaRPr lang="en-US" sz="2800">
              <a:solidFill>
                <a:srgbClr val="FFFF99"/>
              </a:solidFill>
              <a:latin typeface="Arial" panose="020B0604020202020204" pitchFamily="34" charset="0"/>
              <a:cs typeface="Arial" panose="020B0604020202020204" pitchFamily="34" charset="0"/>
            </a:endParaRPr>
          </a:p>
        </p:txBody>
      </p:sp>
      <p:pic>
        <p:nvPicPr>
          <p:cNvPr id="31748" name="Picture 4" descr="plough pose edited"/>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34050" y="4968875"/>
            <a:ext cx="2992438" cy="1519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49" name="Picture 5" descr="cobra pose edited"/>
          <p:cNvPicPr>
            <a:picLocks noChangeAspect="1" noChangeArrowheads="1"/>
          </p:cNvPicPr>
          <p:nvPr/>
        </p:nvPicPr>
        <p:blipFill>
          <a:blip r:embed="rId4" cstate="print">
            <a:extLst>
              <a:ext uri="{28A0092B-C50C-407E-A947-70E740481C1C}">
                <a14:useLocalDpi xmlns:a14="http://schemas.microsoft.com/office/drawing/2010/main" xmlns="" val="0"/>
              </a:ext>
            </a:extLst>
          </a:blip>
          <a:srcRect t="1035"/>
          <a:stretch>
            <a:fillRect/>
          </a:stretch>
        </p:blipFill>
        <p:spPr bwMode="auto">
          <a:xfrm>
            <a:off x="3000375" y="4968875"/>
            <a:ext cx="2711450" cy="1519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50" name="Picture 6" descr="bow pose edited"/>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26188" y="3273425"/>
            <a:ext cx="2400300" cy="166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51" name="Picture 7" descr="shoulder stand edited"/>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456488" y="481013"/>
            <a:ext cx="1270000" cy="276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52" name="Picture 8" descr="twist posture edited"/>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319588" y="3271838"/>
            <a:ext cx="1978025" cy="1668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53" name="Picture 9" descr="lotus pose edited"/>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5599113" y="1285875"/>
            <a:ext cx="1828800" cy="1952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ilton Newseek a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4500" y="460375"/>
            <a:ext cx="4327525" cy="5995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4275" name="Text Box 3"/>
          <p:cNvSpPr txBox="1">
            <a:spLocks noChangeArrowheads="1"/>
          </p:cNvSpPr>
          <p:nvPr/>
        </p:nvSpPr>
        <p:spPr bwMode="auto">
          <a:xfrm>
            <a:off x="4983163" y="665163"/>
            <a:ext cx="3340979" cy="8925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2600" dirty="0">
                <a:latin typeface="Arial" panose="020B0604020202020204" pitchFamily="34" charset="0"/>
              </a:rPr>
              <a:t>I do yoga in my suite.</a:t>
            </a:r>
          </a:p>
          <a:p>
            <a:pPr eaLnBrk="1" hangingPunct="1">
              <a:spcBef>
                <a:spcPct val="0"/>
              </a:spcBef>
              <a:buFontTx/>
              <a:buNone/>
            </a:pPr>
            <a:r>
              <a:rPr lang="en-US" altLang="en-US" sz="2600" dirty="0">
                <a:latin typeface="Arial" panose="020B0604020202020204" pitchFamily="34" charset="0"/>
              </a:rPr>
              <a:t>Doctor’s orders</a:t>
            </a:r>
            <a:r>
              <a:rPr lang="en-US" altLang="en-US" sz="2600" dirty="0" smtClean="0">
                <a:latin typeface="Arial" panose="020B0604020202020204" pitchFamily="34" charset="0"/>
              </a:rPr>
              <a:t>.</a:t>
            </a:r>
            <a:endParaRPr lang="en-US" altLang="en-US" sz="2600" dirty="0">
              <a:latin typeface="Arial" panose="020B0604020202020204" pitchFamily="34" charset="0"/>
            </a:endParaRPr>
          </a:p>
        </p:txBody>
      </p:sp>
    </p:spTree>
    <p:extLst>
      <p:ext uri="{BB962C8B-B14F-4D97-AF65-F5344CB8AC3E}">
        <p14:creationId xmlns:p14="http://schemas.microsoft.com/office/powerpoint/2010/main" xmlns="" val="31595033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Yogic Therapy cove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3388" y="527050"/>
            <a:ext cx="3810000" cy="5865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107"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l="10977" r="13672"/>
          <a:stretch>
            <a:fillRect/>
          </a:stretch>
        </p:blipFill>
        <p:spPr bwMode="auto">
          <a:xfrm>
            <a:off x="4308475" y="527050"/>
            <a:ext cx="4419600" cy="5865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mini-Time cover 1-20-03"/>
          <p:cNvPicPr>
            <a:picLocks noChangeAspect="1" noChangeArrowheads="1"/>
          </p:cNvPicPr>
          <p:nvPr/>
        </p:nvPicPr>
        <p:blipFill>
          <a:blip r:embed="rId3" cstate="print">
            <a:lum bright="-4000" contrast="20000"/>
            <a:extLst>
              <a:ext uri="{28A0092B-C50C-407E-A947-70E740481C1C}">
                <a14:useLocalDpi xmlns:a14="http://schemas.microsoft.com/office/drawing/2010/main" xmlns="" val="0"/>
              </a:ext>
            </a:extLst>
          </a:blip>
          <a:srcRect l="629" r="874" b="677"/>
          <a:stretch>
            <a:fillRect/>
          </a:stretch>
        </p:blipFill>
        <p:spPr bwMode="auto">
          <a:xfrm>
            <a:off x="2500313" y="561975"/>
            <a:ext cx="4471987" cy="581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498075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stretch>
            <a:fillRect/>
          </a:stretch>
        </p:blipFill>
        <p:spPr>
          <a:xfrm>
            <a:off x="1200718" y="400594"/>
            <a:ext cx="6776334" cy="6105233"/>
          </a:xfrm>
          <a:prstGeom prst="rect">
            <a:avLst/>
          </a:prstGeom>
        </p:spPr>
      </p:pic>
    </p:spTree>
    <p:extLst>
      <p:ext uri="{BB962C8B-B14F-4D97-AF65-F5344CB8AC3E}">
        <p14:creationId xmlns:p14="http://schemas.microsoft.com/office/powerpoint/2010/main" xmlns="" val="1805398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810332" y="409072"/>
            <a:ext cx="7563646" cy="6105525"/>
            <a:chOff x="389228" y="-720259"/>
            <a:chExt cx="8370622" cy="7282984"/>
          </a:xfrm>
        </p:grpSpPr>
        <p:pic>
          <p:nvPicPr>
            <p:cNvPr id="3" name="Picture 2"/>
            <p:cNvPicPr>
              <a:picLocks noChangeAspect="1"/>
            </p:cNvPicPr>
            <p:nvPr/>
          </p:nvPicPr>
          <p:blipFill>
            <a:blip r:embed="rId3" cstate="print"/>
            <a:stretch>
              <a:fillRect/>
            </a:stretch>
          </p:blipFill>
          <p:spPr>
            <a:xfrm>
              <a:off x="389228" y="-720259"/>
              <a:ext cx="8370622" cy="4872790"/>
            </a:xfrm>
            <a:prstGeom prst="rect">
              <a:avLst/>
            </a:prstGeom>
          </p:spPr>
        </p:pic>
        <p:pic>
          <p:nvPicPr>
            <p:cNvPr id="4" name="Picture 3"/>
            <p:cNvPicPr>
              <a:picLocks noChangeAspect="1"/>
            </p:cNvPicPr>
            <p:nvPr/>
          </p:nvPicPr>
          <p:blipFill>
            <a:blip r:embed="rId4" cstate="print"/>
            <a:stretch>
              <a:fillRect/>
            </a:stretch>
          </p:blipFill>
          <p:spPr>
            <a:xfrm>
              <a:off x="389228" y="4152531"/>
              <a:ext cx="8370622" cy="2410194"/>
            </a:xfrm>
            <a:prstGeom prst="rect">
              <a:avLst/>
            </a:prstGeom>
          </p:spPr>
        </p:pic>
      </p:grpSp>
    </p:spTree>
    <p:extLst>
      <p:ext uri="{BB962C8B-B14F-4D97-AF65-F5344CB8AC3E}">
        <p14:creationId xmlns:p14="http://schemas.microsoft.com/office/powerpoint/2010/main" xmlns="" val="42606413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783141" y="5571790"/>
            <a:ext cx="8156324"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None/>
            </a:pPr>
            <a:r>
              <a:rPr lang="en-US" altLang="en-US" sz="1600" dirty="0">
                <a:latin typeface="Arial" panose="020B0604020202020204" pitchFamily="34" charset="0"/>
              </a:rPr>
              <a:t>From:</a:t>
            </a:r>
            <a:r>
              <a:rPr lang="en-US" altLang="en-US" sz="1600" i="1" dirty="0">
                <a:latin typeface="Arial" panose="020B0604020202020204" pitchFamily="34" charset="0"/>
              </a:rPr>
              <a:t> </a:t>
            </a:r>
            <a:r>
              <a:rPr lang="en-US" altLang="en-US" sz="1600" i="1" dirty="0" smtClean="0">
                <a:latin typeface="Arial" panose="020B0604020202020204" pitchFamily="34" charset="0"/>
              </a:rPr>
              <a:t>Referral </a:t>
            </a:r>
            <a:r>
              <a:rPr lang="en-US" altLang="en-US" sz="1600" i="1" dirty="0">
                <a:latin typeface="Arial" panose="020B0604020202020204" pitchFamily="34" charset="0"/>
              </a:rPr>
              <a:t>to yoga therapists in rural primary health care: A survey of </a:t>
            </a:r>
            <a:r>
              <a:rPr lang="en-US" altLang="en-US" sz="1600" i="1" dirty="0" smtClean="0">
                <a:latin typeface="Arial" panose="020B0604020202020204" pitchFamily="34" charset="0"/>
              </a:rPr>
              <a:t>general practitioners </a:t>
            </a:r>
            <a:r>
              <a:rPr lang="en-US" altLang="en-US" sz="1600" i="1" dirty="0">
                <a:latin typeface="Arial" panose="020B0604020202020204" pitchFamily="34" charset="0"/>
              </a:rPr>
              <a:t>in rural and regional New South Wales, </a:t>
            </a:r>
            <a:r>
              <a:rPr lang="en-US" altLang="en-US" sz="1600" i="1" dirty="0" smtClean="0">
                <a:latin typeface="Arial" panose="020B0604020202020204" pitchFamily="34" charset="0"/>
              </a:rPr>
              <a:t>Australia, Wardle </a:t>
            </a:r>
            <a:r>
              <a:rPr lang="en-US" altLang="en-US" sz="1600" i="1" dirty="0">
                <a:latin typeface="Arial" panose="020B0604020202020204" pitchFamily="34" charset="0"/>
              </a:rPr>
              <a:t>J, Adams J, </a:t>
            </a:r>
            <a:r>
              <a:rPr lang="en-US" altLang="en-US" sz="1600" i="1" dirty="0" err="1">
                <a:latin typeface="Arial" panose="020B0604020202020204" pitchFamily="34" charset="0"/>
              </a:rPr>
              <a:t>Sibbritt</a:t>
            </a:r>
            <a:r>
              <a:rPr lang="en-US" altLang="en-US" sz="1600" i="1" dirty="0">
                <a:latin typeface="Arial" panose="020B0604020202020204" pitchFamily="34" charset="0"/>
              </a:rPr>
              <a:t> </a:t>
            </a:r>
            <a:r>
              <a:rPr lang="en-US" altLang="en-US" sz="1600" i="1" dirty="0" smtClean="0">
                <a:latin typeface="Arial" panose="020B0604020202020204" pitchFamily="34" charset="0"/>
              </a:rPr>
              <a:t>D, International Journal of Yoga, 7:9-16, 2014.</a:t>
            </a:r>
            <a:endParaRPr lang="en-US" altLang="en-US" sz="1600" dirty="0">
              <a:latin typeface="Arial" panose="020B0604020202020204" pitchFamily="34" charset="0"/>
            </a:endParaRPr>
          </a:p>
        </p:txBody>
      </p:sp>
      <p:pic>
        <p:nvPicPr>
          <p:cNvPr id="3" name="Picture 2"/>
          <p:cNvPicPr>
            <a:picLocks noChangeAspect="1"/>
          </p:cNvPicPr>
          <p:nvPr/>
        </p:nvPicPr>
        <p:blipFill>
          <a:blip r:embed="rId3" cstate="print"/>
          <a:stretch>
            <a:fillRect/>
          </a:stretch>
        </p:blipFill>
        <p:spPr>
          <a:xfrm>
            <a:off x="415925" y="1629779"/>
            <a:ext cx="8275178" cy="3676149"/>
          </a:xfrm>
          <a:prstGeom prst="rect">
            <a:avLst/>
          </a:prstGeom>
        </p:spPr>
      </p:pic>
      <p:sp>
        <p:nvSpPr>
          <p:cNvPr id="4" name="Text Box 2"/>
          <p:cNvSpPr txBox="1">
            <a:spLocks noChangeArrowheads="1"/>
          </p:cNvSpPr>
          <p:nvPr/>
        </p:nvSpPr>
        <p:spPr bwMode="auto">
          <a:xfrm>
            <a:off x="415925" y="705184"/>
            <a:ext cx="815951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dirty="0" smtClean="0">
                <a:solidFill>
                  <a:srgbClr val="FFFF00"/>
                </a:solidFill>
                <a:latin typeface="Arial" panose="020B0604020202020204" pitchFamily="34" charset="0"/>
              </a:rPr>
              <a:t>Yoga Therapy Referral in Australia</a:t>
            </a:r>
            <a:endParaRPr lang="en-US" b="1" dirty="0">
              <a:solidFill>
                <a:srgbClr val="FFFF00"/>
              </a:solidFill>
              <a:latin typeface="Arial" panose="020B0604020202020204" pitchFamily="34" charset="0"/>
            </a:endParaRPr>
          </a:p>
        </p:txBody>
      </p:sp>
    </p:spTree>
    <p:extLst>
      <p:ext uri="{BB962C8B-B14F-4D97-AF65-F5344CB8AC3E}">
        <p14:creationId xmlns:p14="http://schemas.microsoft.com/office/powerpoint/2010/main" xmlns="" val="32667307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1"/>
          <p:cNvPicPr>
            <a:picLocks noChangeAspect="1"/>
          </p:cNvPicPr>
          <p:nvPr/>
        </p:nvPicPr>
        <p:blipFill>
          <a:blip r:embed="rId2" cstate="print">
            <a:extLst>
              <a:ext uri="{28A0092B-C50C-407E-A947-70E740481C1C}">
                <a14:useLocalDpi xmlns:a14="http://schemas.microsoft.com/office/drawing/2010/main" xmlns="" val="0"/>
              </a:ext>
            </a:extLst>
          </a:blip>
          <a:srcRect l="4424" b="9814"/>
          <a:stretch>
            <a:fillRect/>
          </a:stretch>
        </p:blipFill>
        <p:spPr bwMode="auto">
          <a:xfrm>
            <a:off x="381000" y="431800"/>
            <a:ext cx="4919663" cy="605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9155" name="Picture 3"/>
          <p:cNvPicPr>
            <a:picLocks noChangeAspect="1"/>
          </p:cNvPicPr>
          <p:nvPr/>
        </p:nvPicPr>
        <p:blipFill>
          <a:blip r:embed="rId3" cstate="print">
            <a:extLst>
              <a:ext uri="{28A0092B-C50C-407E-A947-70E740481C1C}">
                <a14:useLocalDpi xmlns:a14="http://schemas.microsoft.com/office/drawing/2010/main" xmlns="" val="0"/>
              </a:ext>
            </a:extLst>
          </a:blip>
          <a:srcRect l="3339" t="-2" r="53075" b="50290"/>
          <a:stretch>
            <a:fillRect/>
          </a:stretch>
        </p:blipFill>
        <p:spPr bwMode="auto">
          <a:xfrm>
            <a:off x="5326063" y="2233613"/>
            <a:ext cx="3424237" cy="253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1"/>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7350" y="736600"/>
            <a:ext cx="4176713" cy="544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0179" name="Picture 2"/>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64063" y="736600"/>
            <a:ext cx="4175125" cy="544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Group 2"/>
          <p:cNvGrpSpPr>
            <a:grpSpLocks/>
          </p:cNvGrpSpPr>
          <p:nvPr/>
        </p:nvGrpSpPr>
        <p:grpSpPr bwMode="auto">
          <a:xfrm>
            <a:off x="485775" y="471488"/>
            <a:ext cx="8201025" cy="5154612"/>
            <a:chOff x="306" y="297"/>
            <a:chExt cx="5166" cy="3247"/>
          </a:xfrm>
        </p:grpSpPr>
        <p:sp>
          <p:nvSpPr>
            <p:cNvPr id="51204" name="Rectangle 3"/>
            <p:cNvSpPr>
              <a:spLocks noChangeArrowheads="1"/>
            </p:cNvSpPr>
            <p:nvPr/>
          </p:nvSpPr>
          <p:spPr bwMode="auto">
            <a:xfrm>
              <a:off x="306" y="297"/>
              <a:ext cx="5166" cy="21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endParaRPr lang="en-US" sz="2400">
                <a:latin typeface="Arial" panose="020B0604020202020204" pitchFamily="34" charset="0"/>
              </a:endParaRPr>
            </a:p>
          </p:txBody>
        </p:sp>
        <p:pic>
          <p:nvPicPr>
            <p:cNvPr id="51205"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l="2890" t="833" r="3242" b="5624"/>
            <a:stretch>
              <a:fillRect/>
            </a:stretch>
          </p:blipFill>
          <p:spPr bwMode="auto">
            <a:xfrm>
              <a:off x="306" y="395"/>
              <a:ext cx="5166" cy="31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06" name="Line 5"/>
            <p:cNvSpPr>
              <a:spLocks noChangeShapeType="1"/>
            </p:cNvSpPr>
            <p:nvPr/>
          </p:nvSpPr>
          <p:spPr bwMode="auto">
            <a:xfrm>
              <a:off x="2376" y="1539"/>
              <a:ext cx="0" cy="504"/>
            </a:xfrm>
            <a:prstGeom prst="line">
              <a:avLst/>
            </a:prstGeom>
            <a:noFill/>
            <a:ln w="41275">
              <a:solidFill>
                <a:schemeClr val="tx2"/>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51207" name="Text Box 6"/>
            <p:cNvSpPr txBox="1">
              <a:spLocks noChangeArrowheads="1"/>
            </p:cNvSpPr>
            <p:nvPr/>
          </p:nvSpPr>
          <p:spPr bwMode="auto">
            <a:xfrm>
              <a:off x="2264" y="1251"/>
              <a:ext cx="565"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2400">
                  <a:solidFill>
                    <a:schemeClr val="tx2"/>
                  </a:solidFill>
                  <a:latin typeface="Arial" panose="020B0604020202020204" pitchFamily="34" charset="0"/>
                </a:rPr>
                <a:t>Yoga</a:t>
              </a:r>
            </a:p>
          </p:txBody>
        </p:sp>
        <p:sp>
          <p:nvSpPr>
            <p:cNvPr id="51208" name="Line 7"/>
            <p:cNvSpPr>
              <a:spLocks noChangeShapeType="1"/>
            </p:cNvSpPr>
            <p:nvPr/>
          </p:nvSpPr>
          <p:spPr bwMode="auto">
            <a:xfrm>
              <a:off x="1428" y="1251"/>
              <a:ext cx="0" cy="312"/>
            </a:xfrm>
            <a:prstGeom prst="line">
              <a:avLst/>
            </a:prstGeom>
            <a:noFill/>
            <a:ln w="41275">
              <a:solidFill>
                <a:schemeClr val="tx2"/>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51209" name="Text Box 8"/>
            <p:cNvSpPr txBox="1">
              <a:spLocks noChangeArrowheads="1"/>
            </p:cNvSpPr>
            <p:nvPr/>
          </p:nvSpPr>
          <p:spPr bwMode="auto">
            <a:xfrm>
              <a:off x="1298" y="987"/>
              <a:ext cx="100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2400">
                  <a:solidFill>
                    <a:schemeClr val="tx2"/>
                  </a:solidFill>
                  <a:latin typeface="Arial" panose="020B0604020202020204" pitchFamily="34" charset="0"/>
                </a:rPr>
                <a:t>Meditation</a:t>
              </a:r>
            </a:p>
          </p:txBody>
        </p:sp>
        <p:sp>
          <p:nvSpPr>
            <p:cNvPr id="51210" name="Line 9"/>
            <p:cNvSpPr>
              <a:spLocks noChangeShapeType="1"/>
            </p:cNvSpPr>
            <p:nvPr/>
          </p:nvSpPr>
          <p:spPr bwMode="auto">
            <a:xfrm>
              <a:off x="1116" y="963"/>
              <a:ext cx="0" cy="468"/>
            </a:xfrm>
            <a:prstGeom prst="line">
              <a:avLst/>
            </a:prstGeom>
            <a:noFill/>
            <a:ln w="41275">
              <a:solidFill>
                <a:schemeClr val="tx2"/>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51211" name="Text Box 10"/>
            <p:cNvSpPr txBox="1">
              <a:spLocks noChangeArrowheads="1"/>
            </p:cNvSpPr>
            <p:nvPr/>
          </p:nvSpPr>
          <p:spPr bwMode="auto">
            <a:xfrm>
              <a:off x="986" y="699"/>
              <a:ext cx="1452"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2400">
                  <a:solidFill>
                    <a:schemeClr val="tx2"/>
                  </a:solidFill>
                  <a:latin typeface="Arial" panose="020B0604020202020204" pitchFamily="34" charset="0"/>
                </a:rPr>
                <a:t>Deep Breathing</a:t>
              </a:r>
            </a:p>
          </p:txBody>
        </p:sp>
      </p:grpSp>
      <p:sp>
        <p:nvSpPr>
          <p:cNvPr id="51203" name="Text Box 11"/>
          <p:cNvSpPr txBox="1">
            <a:spLocks noChangeArrowheads="1"/>
          </p:cNvSpPr>
          <p:nvPr/>
        </p:nvSpPr>
        <p:spPr bwMode="auto">
          <a:xfrm>
            <a:off x="617538" y="5626100"/>
            <a:ext cx="8128000"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None/>
            </a:pPr>
            <a:r>
              <a:rPr lang="en-US" sz="1600">
                <a:latin typeface="Arial" panose="020B0604020202020204" pitchFamily="34" charset="0"/>
              </a:rPr>
              <a:t>From:</a:t>
            </a:r>
            <a:r>
              <a:rPr lang="en-US" sz="1600" i="1">
                <a:latin typeface="Arial" panose="020B0604020202020204" pitchFamily="34" charset="0"/>
              </a:rPr>
              <a:t> Complementary and Alternative Medicine Use Among Adults and Children: United States, 2007,</a:t>
            </a:r>
            <a:r>
              <a:rPr lang="en-US" sz="1600">
                <a:latin typeface="Arial" panose="020B0604020202020204" pitchFamily="34" charset="0"/>
              </a:rPr>
              <a:t> </a:t>
            </a:r>
            <a:r>
              <a:rPr lang="en-US" sz="1600" i="1">
                <a:latin typeface="Arial" panose="020B0604020202020204" pitchFamily="34" charset="0"/>
              </a:rPr>
              <a:t>Barnes PM, Bloom B, Nahin R. CDC National Health Statistics Report #12, 2008</a:t>
            </a:r>
            <a:r>
              <a:rPr lang="en-US" sz="1600" i="1">
                <a:latin typeface="Arial" panose="020B0604020202020204" pitchFamily="34"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11"/>
          <p:cNvSpPr txBox="1">
            <a:spLocks noChangeArrowheads="1"/>
          </p:cNvSpPr>
          <p:nvPr/>
        </p:nvSpPr>
        <p:spPr bwMode="auto">
          <a:xfrm>
            <a:off x="508000" y="5683250"/>
            <a:ext cx="8128000"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Tx/>
              <a:buNone/>
            </a:pPr>
            <a:r>
              <a:rPr lang="en-US" sz="1600">
                <a:latin typeface="Arial" panose="020B0604020202020204" pitchFamily="34" charset="0"/>
                <a:cs typeface="Arial" panose="020B0604020202020204" pitchFamily="34" charset="0"/>
              </a:rPr>
              <a:t>From:</a:t>
            </a:r>
            <a:r>
              <a:rPr lang="en-US" sz="1600" i="1">
                <a:latin typeface="Arial" panose="020B0604020202020204" pitchFamily="34" charset="0"/>
                <a:cs typeface="Arial" panose="020B0604020202020204" pitchFamily="34" charset="0"/>
              </a:rPr>
              <a:t> Trends in the use of complementary health approaches among adults: United States, 2002-2012, Clarke TC, Black LI, Stussman BJ, Barnes PM, Nahin RL, National Health Statistics Report, 79:1-16, 2015.</a:t>
            </a:r>
          </a:p>
        </p:txBody>
      </p:sp>
      <p:sp>
        <p:nvSpPr>
          <p:cNvPr id="14339" name="Text Box 2"/>
          <p:cNvSpPr txBox="1">
            <a:spLocks noChangeArrowheads="1"/>
          </p:cNvSpPr>
          <p:nvPr/>
        </p:nvSpPr>
        <p:spPr bwMode="auto">
          <a:xfrm>
            <a:off x="415925" y="596900"/>
            <a:ext cx="2814638" cy="2062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Yoga Practice</a:t>
            </a:r>
          </a:p>
          <a:p>
            <a:pPr algn="ctr" eaLnBrk="1" hangingPunct="1">
              <a:spcBef>
                <a:spcPct val="0"/>
              </a:spcBef>
              <a:buFontTx/>
              <a:buNone/>
            </a:pPr>
            <a:r>
              <a:rPr lang="en-US" b="1">
                <a:solidFill>
                  <a:srgbClr val="FFFF00"/>
                </a:solidFill>
                <a:latin typeface="Arial" panose="020B0604020202020204" pitchFamily="34" charset="0"/>
              </a:rPr>
              <a:t>U.S. Adult Population</a:t>
            </a:r>
          </a:p>
        </p:txBody>
      </p:sp>
      <p:pic>
        <p:nvPicPr>
          <p:cNvPr id="14340" name="Picture 1"/>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371850" y="455613"/>
            <a:ext cx="5353050" cy="5243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553772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1584325" y="2495550"/>
            <a:ext cx="6188075" cy="173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altLang="en-US" sz="5400">
                <a:solidFill>
                  <a:srgbClr val="FFFF00"/>
                </a:solidFill>
                <a:latin typeface="Arial" panose="020B0604020202020204" pitchFamily="34" charset="0"/>
              </a:rPr>
              <a:t>Prevalence</a:t>
            </a:r>
          </a:p>
          <a:p>
            <a:pPr algn="ctr" eaLnBrk="1" hangingPunct="1">
              <a:spcBef>
                <a:spcPct val="0"/>
              </a:spcBef>
              <a:buFontTx/>
              <a:buNone/>
            </a:pPr>
            <a:r>
              <a:rPr lang="en-US" altLang="en-US" sz="5400">
                <a:solidFill>
                  <a:srgbClr val="FFFF00"/>
                </a:solidFill>
                <a:latin typeface="Arial" panose="020B0604020202020204" pitchFamily="34" charset="0"/>
              </a:rPr>
              <a:t>of Yoga Practice</a:t>
            </a:r>
          </a:p>
        </p:txBody>
      </p:sp>
    </p:spTree>
    <p:extLst>
      <p:ext uri="{BB962C8B-B14F-4D97-AF65-F5344CB8AC3E}">
        <p14:creationId xmlns:p14="http://schemas.microsoft.com/office/powerpoint/2010/main" xmlns="" val="13453489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966788" y="2420938"/>
            <a:ext cx="7215187" cy="1754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sz="5400">
                <a:solidFill>
                  <a:srgbClr val="FFFF00"/>
                </a:solidFill>
                <a:latin typeface="Arial" panose="020B0604020202020204" pitchFamily="34" charset="0"/>
              </a:rPr>
              <a:t>Psychophysiology of Yoga</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7" name="Rectangle 1029"/>
          <p:cNvSpPr>
            <a:spLocks noChangeArrowheads="1"/>
          </p:cNvSpPr>
          <p:nvPr/>
        </p:nvSpPr>
        <p:spPr bwMode="auto">
          <a:xfrm>
            <a:off x="438150" y="747713"/>
            <a:ext cx="4532313" cy="5410200"/>
          </a:xfrm>
          <a:prstGeom prst="rect">
            <a:avLst/>
          </a:prstGeom>
          <a:noFill/>
          <a:ln w="9525">
            <a:noFill/>
            <a:miter lim="800000"/>
            <a:headEnd/>
            <a:tailEnd/>
          </a:ln>
          <a:effectLst/>
        </p:spPr>
        <p:txBody>
          <a:bodyPr/>
          <a:lstStyle/>
          <a:p>
            <a:pPr eaLnBrk="1" hangingPunct="1">
              <a:lnSpc>
                <a:spcPct val="90000"/>
              </a:lnSpc>
              <a:spcBef>
                <a:spcPct val="20000"/>
              </a:spcBef>
              <a:defRPr/>
            </a:pPr>
            <a:r>
              <a:rPr lang="en-US" sz="2800" dirty="0">
                <a:solidFill>
                  <a:schemeClr val="tx1">
                    <a:lumMod val="60000"/>
                    <a:lumOff val="40000"/>
                  </a:schemeClr>
                </a:solidFill>
              </a:rPr>
              <a:t>“…a </a:t>
            </a:r>
            <a:r>
              <a:rPr lang="en-US" sz="2800" dirty="0" err="1">
                <a:solidFill>
                  <a:schemeClr val="tx1">
                    <a:lumMod val="60000"/>
                    <a:lumOff val="40000"/>
                  </a:schemeClr>
                </a:solidFill>
              </a:rPr>
              <a:t>methodised</a:t>
            </a:r>
            <a:r>
              <a:rPr lang="en-US" sz="2800" dirty="0">
                <a:solidFill>
                  <a:schemeClr val="tx1">
                    <a:lumMod val="60000"/>
                    <a:lumOff val="40000"/>
                  </a:schemeClr>
                </a:solidFill>
              </a:rPr>
              <a:t> effort towards self-perfection by the expression of the secret potentialities latent in the being … a union of the human individual with the universal and transcendent Existence…”</a:t>
            </a:r>
          </a:p>
          <a:p>
            <a:pPr eaLnBrk="1" hangingPunct="1">
              <a:lnSpc>
                <a:spcPct val="90000"/>
              </a:lnSpc>
              <a:spcBef>
                <a:spcPct val="20000"/>
              </a:spcBef>
              <a:defRPr/>
            </a:pPr>
            <a:endParaRPr lang="en-US" sz="2800" dirty="0">
              <a:solidFill>
                <a:schemeClr val="tx1">
                  <a:lumMod val="60000"/>
                  <a:lumOff val="40000"/>
                </a:schemeClr>
              </a:solidFill>
            </a:endParaRPr>
          </a:p>
          <a:p>
            <a:pPr algn="r" eaLnBrk="1" hangingPunct="1">
              <a:lnSpc>
                <a:spcPct val="90000"/>
              </a:lnSpc>
              <a:spcBef>
                <a:spcPct val="20000"/>
              </a:spcBef>
              <a:defRPr/>
            </a:pPr>
            <a:r>
              <a:rPr lang="en-US" sz="2800" i="1" dirty="0">
                <a:solidFill>
                  <a:schemeClr val="tx1">
                    <a:lumMod val="60000"/>
                    <a:lumOff val="40000"/>
                  </a:schemeClr>
                </a:solidFill>
              </a:rPr>
              <a:t>Sri </a:t>
            </a:r>
            <a:r>
              <a:rPr lang="en-US" sz="2800" i="1" dirty="0" err="1">
                <a:solidFill>
                  <a:schemeClr val="tx1">
                    <a:lumMod val="60000"/>
                    <a:lumOff val="40000"/>
                  </a:schemeClr>
                </a:solidFill>
              </a:rPr>
              <a:t>Aurobindo</a:t>
            </a:r>
            <a:endParaRPr lang="en-US" sz="2800" i="1" dirty="0">
              <a:solidFill>
                <a:schemeClr val="tx1">
                  <a:lumMod val="60000"/>
                  <a:lumOff val="40000"/>
                </a:schemeClr>
              </a:solidFill>
            </a:endParaRPr>
          </a:p>
        </p:txBody>
      </p:sp>
      <p:pic>
        <p:nvPicPr>
          <p:cNvPr id="58371" name="Picture 6" descr="http://t0.gstatic.com/images?q=tbn:ANd9GcRRiJGcygXM9ZPqa74mopEff6eSE0UzsOJGdQuJ2J-nA9xtkH65"/>
          <p:cNvPicPr>
            <a:picLocks noChangeAspect="1" noChangeArrowheads="1"/>
          </p:cNvPicPr>
          <p:nvPr/>
        </p:nvPicPr>
        <p:blipFill>
          <a:blip r:embed="rId2" cstate="print">
            <a:extLst>
              <a:ext uri="{28A0092B-C50C-407E-A947-70E740481C1C}">
                <a14:useLocalDpi xmlns:a14="http://schemas.microsoft.com/office/drawing/2010/main" xmlns="" val="0"/>
              </a:ext>
            </a:extLst>
          </a:blip>
          <a:srcRect l="6081"/>
          <a:stretch>
            <a:fillRect/>
          </a:stretch>
        </p:blipFill>
        <p:spPr bwMode="auto">
          <a:xfrm>
            <a:off x="5048250" y="455613"/>
            <a:ext cx="3660775" cy="5995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2"/>
          <p:cNvSpPr txBox="1">
            <a:spLocks noChangeArrowheads="1"/>
          </p:cNvSpPr>
          <p:nvPr/>
        </p:nvSpPr>
        <p:spPr bwMode="auto">
          <a:xfrm>
            <a:off x="4211638" y="530225"/>
            <a:ext cx="4519612" cy="4789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2800">
                <a:latin typeface="Arial" panose="020B0604020202020204" pitchFamily="34" charset="0"/>
              </a:rPr>
              <a:t>“Yoga teaches you the techniques and awareness to stay healthy. You gain strong immune, glandular and nervous systems. This foundation gives you energy and lets you deal with the mental and spiritual facets of your life.”</a:t>
            </a:r>
          </a:p>
          <a:p>
            <a:pPr eaLnBrk="1" hangingPunct="1">
              <a:spcBef>
                <a:spcPct val="0"/>
              </a:spcBef>
              <a:buFontTx/>
              <a:buNone/>
            </a:pPr>
            <a:endParaRPr lang="en-US" sz="2800">
              <a:latin typeface="Arial" panose="020B0604020202020204" pitchFamily="34" charset="0"/>
            </a:endParaRPr>
          </a:p>
          <a:p>
            <a:pPr eaLnBrk="1" hangingPunct="1">
              <a:spcBef>
                <a:spcPct val="0"/>
              </a:spcBef>
              <a:buFontTx/>
              <a:buNone/>
            </a:pPr>
            <a:r>
              <a:rPr lang="en-US" sz="2800">
                <a:latin typeface="Arial" panose="020B0604020202020204" pitchFamily="34" charset="0"/>
              </a:rPr>
              <a:t>                        </a:t>
            </a:r>
            <a:r>
              <a:rPr lang="en-US" sz="2800" i="1">
                <a:latin typeface="Arial" panose="020B0604020202020204" pitchFamily="34" charset="0"/>
              </a:rPr>
              <a:t>Yogi Bhajan</a:t>
            </a:r>
          </a:p>
        </p:txBody>
      </p:sp>
      <p:pic>
        <p:nvPicPr>
          <p:cNvPr id="59395" name="Picture 3" descr="YB"/>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5450" y="466725"/>
            <a:ext cx="3551238" cy="599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1"/>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74512" y="409074"/>
            <a:ext cx="4199982" cy="56009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p:cNvPicPr>
            <a:picLocks noChangeAspect="1"/>
          </p:cNvPicPr>
          <p:nvPr/>
        </p:nvPicPr>
        <p:blipFill rotWithShape="1">
          <a:blip r:embed="rId3" cstate="print"/>
          <a:srcRect t="1" b="7555"/>
          <a:stretch/>
        </p:blipFill>
        <p:spPr>
          <a:xfrm>
            <a:off x="4590124" y="401259"/>
            <a:ext cx="4166038" cy="5605751"/>
          </a:xfrm>
          <a:prstGeom prst="rect">
            <a:avLst/>
          </a:prstGeom>
        </p:spPr>
      </p:pic>
      <p:sp>
        <p:nvSpPr>
          <p:cNvPr id="2" name="Rectangle 1"/>
          <p:cNvSpPr/>
          <p:nvPr/>
        </p:nvSpPr>
        <p:spPr>
          <a:xfrm>
            <a:off x="4667207" y="6144468"/>
            <a:ext cx="4088955" cy="230832"/>
          </a:xfrm>
          <a:prstGeom prst="rect">
            <a:avLst/>
          </a:prstGeom>
        </p:spPr>
        <p:txBody>
          <a:bodyPr wrap="square">
            <a:spAutoFit/>
          </a:bodyPr>
          <a:lstStyle/>
          <a:p>
            <a:r>
              <a:rPr lang="en-US" sz="900" dirty="0">
                <a:latin typeface="Arial Narrow" panose="020B0606020202030204" pitchFamily="34" charset="0"/>
              </a:rPr>
              <a:t>http://www.health.harvard.edu/alternative-and-complementary-medicine/introduction-to-yoga</a:t>
            </a:r>
          </a:p>
        </p:txBody>
      </p:sp>
      <p:sp>
        <p:nvSpPr>
          <p:cNvPr id="5" name="Rectangle 4"/>
          <p:cNvSpPr/>
          <p:nvPr/>
        </p:nvSpPr>
        <p:spPr>
          <a:xfrm>
            <a:off x="501169" y="6144268"/>
            <a:ext cx="4088955" cy="230832"/>
          </a:xfrm>
          <a:prstGeom prst="rect">
            <a:avLst/>
          </a:prstGeom>
        </p:spPr>
        <p:txBody>
          <a:bodyPr wrap="square">
            <a:spAutoFit/>
          </a:bodyPr>
          <a:lstStyle/>
          <a:p>
            <a:r>
              <a:rPr lang="en-US" sz="900" dirty="0">
                <a:latin typeface="Arial Narrow" panose="020B0606020202030204" pitchFamily="34" charset="0"/>
              </a:rPr>
              <a:t>https://www.amazon.com/Brain-Harvard-Medical-School-Guides-ebook/dp/B00AQ29ADA</a:t>
            </a:r>
          </a:p>
        </p:txBody>
      </p:sp>
    </p:spTree>
    <p:extLst>
      <p:ext uri="{BB962C8B-B14F-4D97-AF65-F5344CB8AC3E}">
        <p14:creationId xmlns:p14="http://schemas.microsoft.com/office/powerpoint/2010/main" xmlns="" val="234466617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Box 2"/>
          <p:cNvSpPr txBox="1">
            <a:spLocks noChangeArrowheads="1"/>
          </p:cNvSpPr>
          <p:nvPr/>
        </p:nvSpPr>
        <p:spPr bwMode="auto">
          <a:xfrm>
            <a:off x="1072670" y="5659438"/>
            <a:ext cx="7442445"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41313" indent="-342900"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pPr>
            <a:r>
              <a:rPr lang="en-US" altLang="en-US" sz="2000" dirty="0" smtClean="0">
                <a:latin typeface="Arial" panose="020B0604020202020204" pitchFamily="34" charset="0"/>
              </a:rPr>
              <a:t>23 </a:t>
            </a:r>
            <a:r>
              <a:rPr lang="en-US" altLang="en-US" sz="2000" dirty="0">
                <a:latin typeface="Arial" panose="020B0604020202020204" pitchFamily="34" charset="0"/>
              </a:rPr>
              <a:t>chapters with theory, </a:t>
            </a:r>
            <a:r>
              <a:rPr lang="en-US" altLang="en-US" sz="2000" dirty="0" smtClean="0">
                <a:latin typeface="Arial" panose="020B0604020202020204" pitchFamily="34" charset="0"/>
              </a:rPr>
              <a:t>rationale, research </a:t>
            </a:r>
            <a:r>
              <a:rPr lang="en-US" altLang="en-US" sz="2000" dirty="0">
                <a:latin typeface="Arial" panose="020B0604020202020204" pitchFamily="34" charset="0"/>
              </a:rPr>
              <a:t>&amp; practice</a:t>
            </a:r>
          </a:p>
          <a:p>
            <a:pPr eaLnBrk="1" hangingPunct="1">
              <a:spcBef>
                <a:spcPct val="0"/>
              </a:spcBef>
            </a:pPr>
            <a:r>
              <a:rPr lang="en-US" altLang="en-US" sz="2000" dirty="0" smtClean="0">
                <a:latin typeface="Arial" panose="020B0604020202020204" pitchFamily="34" charset="0"/>
              </a:rPr>
              <a:t>~60 chapter contributors, ~30 yoga therapist contributors</a:t>
            </a:r>
            <a:endParaRPr lang="en-US" altLang="en-US" sz="2000" dirty="0">
              <a:latin typeface="Arial" panose="020B0604020202020204" pitchFamily="34" charset="0"/>
            </a:endParaRPr>
          </a:p>
        </p:txBody>
      </p:sp>
      <p:pic>
        <p:nvPicPr>
          <p:cNvPr id="3" name="Picture 2"/>
          <p:cNvPicPr>
            <a:picLocks noChangeAspect="1"/>
          </p:cNvPicPr>
          <p:nvPr/>
        </p:nvPicPr>
        <p:blipFill>
          <a:blip r:embed="rId3" cstate="print"/>
          <a:stretch>
            <a:fillRect/>
          </a:stretch>
        </p:blipFill>
        <p:spPr>
          <a:xfrm>
            <a:off x="376989" y="397810"/>
            <a:ext cx="8370226" cy="5072547"/>
          </a:xfrm>
          <a:prstGeom prst="rect">
            <a:avLst/>
          </a:prstGeom>
        </p:spPr>
      </p:pic>
    </p:spTree>
    <p:extLst>
      <p:ext uri="{BB962C8B-B14F-4D97-AF65-F5344CB8AC3E}">
        <p14:creationId xmlns:p14="http://schemas.microsoft.com/office/powerpoint/2010/main" xmlns="" val="38331785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srcRect b="35800"/>
          <a:stretch/>
        </p:blipFill>
        <p:spPr>
          <a:xfrm>
            <a:off x="393951" y="891224"/>
            <a:ext cx="8341644" cy="1010625"/>
          </a:xfrm>
          <a:prstGeom prst="rect">
            <a:avLst/>
          </a:prstGeom>
        </p:spPr>
      </p:pic>
      <p:pic>
        <p:nvPicPr>
          <p:cNvPr id="4" name="Picture 3"/>
          <p:cNvPicPr>
            <a:picLocks noChangeAspect="1"/>
          </p:cNvPicPr>
          <p:nvPr/>
        </p:nvPicPr>
        <p:blipFill rotWithShape="1">
          <a:blip r:embed="rId3" cstate="print"/>
          <a:srcRect t="13339" b="13367"/>
          <a:stretch/>
        </p:blipFill>
        <p:spPr>
          <a:xfrm>
            <a:off x="393951" y="434692"/>
            <a:ext cx="8341644" cy="469847"/>
          </a:xfrm>
          <a:prstGeom prst="rect">
            <a:avLst/>
          </a:prstGeom>
        </p:spPr>
      </p:pic>
      <p:pic>
        <p:nvPicPr>
          <p:cNvPr id="7" name="Picture 6"/>
          <p:cNvPicPr>
            <a:picLocks noChangeAspect="1"/>
          </p:cNvPicPr>
          <p:nvPr/>
        </p:nvPicPr>
        <p:blipFill rotWithShape="1">
          <a:blip r:embed="rId4" cstate="print"/>
          <a:srcRect b="38156"/>
          <a:stretch/>
        </p:blipFill>
        <p:spPr>
          <a:xfrm>
            <a:off x="389977" y="4830479"/>
            <a:ext cx="8343631" cy="1649194"/>
          </a:xfrm>
          <a:prstGeom prst="rect">
            <a:avLst/>
          </a:prstGeom>
        </p:spPr>
      </p:pic>
      <p:pic>
        <p:nvPicPr>
          <p:cNvPr id="3" name="Picture 2"/>
          <p:cNvPicPr>
            <a:picLocks noChangeAspect="1"/>
          </p:cNvPicPr>
          <p:nvPr/>
        </p:nvPicPr>
        <p:blipFill>
          <a:blip r:embed="rId5" cstate="print"/>
          <a:stretch>
            <a:fillRect/>
          </a:stretch>
        </p:blipFill>
        <p:spPr>
          <a:xfrm>
            <a:off x="393951" y="1965349"/>
            <a:ext cx="8341644" cy="692895"/>
          </a:xfrm>
          <a:prstGeom prst="rect">
            <a:avLst/>
          </a:prstGeom>
        </p:spPr>
      </p:pic>
      <p:pic>
        <p:nvPicPr>
          <p:cNvPr id="8" name="Picture 7"/>
          <p:cNvPicPr>
            <a:picLocks noChangeAspect="1"/>
          </p:cNvPicPr>
          <p:nvPr/>
        </p:nvPicPr>
        <p:blipFill>
          <a:blip r:embed="rId6" cstate="print"/>
          <a:stretch>
            <a:fillRect/>
          </a:stretch>
        </p:blipFill>
        <p:spPr>
          <a:xfrm>
            <a:off x="393951" y="3819740"/>
            <a:ext cx="8341096" cy="955189"/>
          </a:xfrm>
          <a:prstGeom prst="rect">
            <a:avLst/>
          </a:prstGeom>
        </p:spPr>
      </p:pic>
      <p:sp>
        <p:nvSpPr>
          <p:cNvPr id="10" name="Rectangle 9"/>
          <p:cNvSpPr/>
          <p:nvPr/>
        </p:nvSpPr>
        <p:spPr>
          <a:xfrm>
            <a:off x="393951" y="2658244"/>
            <a:ext cx="8341644" cy="116311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7" cstate="print"/>
          <a:stretch>
            <a:fillRect/>
          </a:stretch>
        </p:blipFill>
        <p:spPr>
          <a:xfrm>
            <a:off x="2880851" y="2660676"/>
            <a:ext cx="3647243" cy="1145608"/>
          </a:xfrm>
          <a:prstGeom prst="rect">
            <a:avLst/>
          </a:prstGeom>
        </p:spPr>
      </p:pic>
    </p:spTree>
    <p:extLst>
      <p:ext uri="{BB962C8B-B14F-4D97-AF65-F5344CB8AC3E}">
        <p14:creationId xmlns:p14="http://schemas.microsoft.com/office/powerpoint/2010/main" xmlns="" val="291502775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Text Box 2"/>
          <p:cNvSpPr txBox="1">
            <a:spLocks noChangeArrowheads="1"/>
          </p:cNvSpPr>
          <p:nvPr/>
        </p:nvSpPr>
        <p:spPr bwMode="auto">
          <a:xfrm>
            <a:off x="654050" y="1154113"/>
            <a:ext cx="3140075"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rPr>
              <a:t>Yoga Mimamsa</a:t>
            </a:r>
          </a:p>
        </p:txBody>
      </p:sp>
      <p:pic>
        <p:nvPicPr>
          <p:cNvPr id="61444" name="Picture 3" descr="Yoga Mimamsa #1 face page edited"/>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56063" y="433388"/>
            <a:ext cx="4198937" cy="6051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45" name="Text Box 4"/>
          <p:cNvSpPr txBox="1">
            <a:spLocks noChangeArrowheads="1"/>
          </p:cNvSpPr>
          <p:nvPr/>
        </p:nvSpPr>
        <p:spPr bwMode="auto">
          <a:xfrm>
            <a:off x="558800" y="2636838"/>
            <a:ext cx="3325813" cy="3106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169863" indent="-171450" defTabSz="227013">
              <a:spcBef>
                <a:spcPct val="20000"/>
              </a:spcBef>
              <a:buChar char="•"/>
              <a:defRPr sz="3200">
                <a:solidFill>
                  <a:schemeClr val="tx1"/>
                </a:solidFill>
                <a:latin typeface="Lucida Bright" panose="02040602050505020304" pitchFamily="18" charset="0"/>
              </a:defRPr>
            </a:lvl1pPr>
            <a:lvl2pPr marL="742950" indent="-285750" defTabSz="227013">
              <a:spcBef>
                <a:spcPct val="20000"/>
              </a:spcBef>
              <a:buChar char="–"/>
              <a:defRPr sz="2800">
                <a:solidFill>
                  <a:schemeClr val="tx1"/>
                </a:solidFill>
                <a:latin typeface="Lucida Bright" panose="02040602050505020304" pitchFamily="18" charset="0"/>
              </a:defRPr>
            </a:lvl2pPr>
            <a:lvl3pPr marL="1143000" indent="-228600" defTabSz="227013">
              <a:spcBef>
                <a:spcPct val="20000"/>
              </a:spcBef>
              <a:buChar char="•"/>
              <a:defRPr sz="2400">
                <a:solidFill>
                  <a:schemeClr val="tx1"/>
                </a:solidFill>
                <a:latin typeface="Lucida Bright" panose="02040602050505020304" pitchFamily="18" charset="0"/>
              </a:defRPr>
            </a:lvl3pPr>
            <a:lvl4pPr marL="1600200" indent="-228600" defTabSz="227013">
              <a:spcBef>
                <a:spcPct val="20000"/>
              </a:spcBef>
              <a:buChar char="–"/>
              <a:defRPr sz="2000">
                <a:solidFill>
                  <a:schemeClr val="tx1"/>
                </a:solidFill>
                <a:latin typeface="Lucida Bright" panose="02040602050505020304" pitchFamily="18" charset="0"/>
              </a:defRPr>
            </a:lvl4pPr>
            <a:lvl5pPr marL="2057400" indent="-228600" defTabSz="227013">
              <a:spcBef>
                <a:spcPct val="20000"/>
              </a:spcBef>
              <a:buChar char="»"/>
              <a:defRPr sz="2000">
                <a:solidFill>
                  <a:schemeClr val="tx1"/>
                </a:solidFill>
                <a:latin typeface="Lucida Bright" panose="02040602050505020304" pitchFamily="18" charset="0"/>
              </a:defRPr>
            </a:lvl5pPr>
            <a:lvl6pPr marL="2514600" indent="-228600" defTabSz="2270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2270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2270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2270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Char char="l"/>
            </a:pPr>
            <a:r>
              <a:rPr lang="en-US" sz="2200">
                <a:solidFill>
                  <a:srgbClr val="FFFF00"/>
                </a:solidFill>
                <a:latin typeface="Arial" panose="020B0604020202020204" pitchFamily="34" charset="0"/>
                <a:cs typeface="Times New Roman" panose="02020603050405020304" pitchFamily="18" charset="0"/>
              </a:rPr>
              <a:t>Swami Kuvalayananda and colleagues at Kaivalyadhama Laboratory, Lonavla starting in 1924.</a:t>
            </a:r>
          </a:p>
          <a:p>
            <a:pPr eaLnBrk="1" hangingPunct="1">
              <a:spcBef>
                <a:spcPct val="0"/>
              </a:spcBef>
              <a:buSzPct val="70000"/>
              <a:buFont typeface="Wingdings" panose="05000000000000000000" pitchFamily="2" charset="2"/>
              <a:buChar char="l"/>
            </a:pPr>
            <a:endParaRPr lang="en-US" sz="2200">
              <a:solidFill>
                <a:srgbClr val="FFFF00"/>
              </a:solidFill>
              <a:latin typeface="Arial" panose="020B0604020202020204" pitchFamily="34" charset="0"/>
              <a:cs typeface="Times New Roman" panose="02020603050405020304" pitchFamily="18" charset="0"/>
            </a:endParaRPr>
          </a:p>
          <a:p>
            <a:pPr eaLnBrk="1" hangingPunct="1">
              <a:spcBef>
                <a:spcPct val="0"/>
              </a:spcBef>
              <a:buSzPct val="70000"/>
              <a:buFont typeface="Wingdings" panose="05000000000000000000" pitchFamily="2" charset="2"/>
              <a:buChar char="l"/>
            </a:pPr>
            <a:r>
              <a:rPr lang="en-US" sz="2200">
                <a:solidFill>
                  <a:srgbClr val="FFFF00"/>
                </a:solidFill>
                <a:latin typeface="Arial" panose="020B0604020202020204" pitchFamily="34" charset="0"/>
                <a:cs typeface="Times New Roman" panose="02020603050405020304" pitchFamily="18" charset="0"/>
              </a:rPr>
              <a:t>56 papers by Kuvalayananda from 1924-34 and 1954-73</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Text Box 2"/>
          <p:cNvSpPr txBox="1">
            <a:spLocks noChangeArrowheads="1"/>
          </p:cNvSpPr>
          <p:nvPr/>
        </p:nvSpPr>
        <p:spPr bwMode="auto">
          <a:xfrm>
            <a:off x="917575" y="914400"/>
            <a:ext cx="2687638"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rPr>
              <a:t>Brosse, 1936</a:t>
            </a:r>
          </a:p>
        </p:txBody>
      </p:sp>
      <p:pic>
        <p:nvPicPr>
          <p:cNvPr id="67588" name="Picture 3" descr="Laubry Brosse 36 yoga pose"/>
          <p:cNvPicPr>
            <a:picLocks noChangeAspect="1" noChangeArrowheads="1"/>
          </p:cNvPicPr>
          <p:nvPr/>
        </p:nvPicPr>
        <p:blipFill>
          <a:blip r:embed="rId3" cstate="print">
            <a:extLst>
              <a:ext uri="{28A0092B-C50C-407E-A947-70E740481C1C}">
                <a14:useLocalDpi xmlns:a14="http://schemas.microsoft.com/office/drawing/2010/main" xmlns="" val="0"/>
              </a:ext>
            </a:extLst>
          </a:blip>
          <a:srcRect l="1613" t="1051"/>
          <a:stretch>
            <a:fillRect/>
          </a:stretch>
        </p:blipFill>
        <p:spPr bwMode="auto">
          <a:xfrm>
            <a:off x="3952875" y="476250"/>
            <a:ext cx="4746625" cy="5975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7589" name="Text Box 4"/>
          <p:cNvSpPr txBox="1">
            <a:spLocks noChangeArrowheads="1"/>
          </p:cNvSpPr>
          <p:nvPr/>
        </p:nvSpPr>
        <p:spPr bwMode="auto">
          <a:xfrm>
            <a:off x="504825" y="4470400"/>
            <a:ext cx="3319463" cy="2006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None/>
            </a:pPr>
            <a:r>
              <a:rPr lang="en-US" sz="1400">
                <a:latin typeface="Times New Roman" panose="02020603050405020304" pitchFamily="18" charset="0"/>
              </a:rPr>
              <a:t>From:</a:t>
            </a:r>
            <a:r>
              <a:rPr lang="en-US" sz="1400" i="1">
                <a:latin typeface="Times New Roman" panose="02020603050405020304" pitchFamily="18" charset="0"/>
              </a:rPr>
              <a:t> Documents recueillis aux Indes sur les “Yoguis” par l’enregistrement simultane du pouls, de la respiration et de l’electrocardiogramme</a:t>
            </a:r>
          </a:p>
          <a:p>
            <a:pPr eaLnBrk="1" hangingPunct="1">
              <a:spcBef>
                <a:spcPct val="0"/>
              </a:spcBef>
              <a:buSzPct val="70000"/>
              <a:buFont typeface="Wingdings" panose="05000000000000000000" pitchFamily="2" charset="2"/>
              <a:buNone/>
            </a:pPr>
            <a:r>
              <a:rPr lang="en-US" sz="1400" i="1">
                <a:latin typeface="Times New Roman" panose="02020603050405020304" pitchFamily="18" charset="0"/>
              </a:rPr>
              <a:t>[Data gathered in India on a Yogi with simultaneous registration of the pulse, respiration, and electrocardiogram]</a:t>
            </a:r>
          </a:p>
          <a:p>
            <a:pPr eaLnBrk="1" hangingPunct="1">
              <a:spcBef>
                <a:spcPct val="0"/>
              </a:spcBef>
              <a:buSzPct val="70000"/>
              <a:buFont typeface="Wingdings" panose="05000000000000000000" pitchFamily="2" charset="2"/>
              <a:buNone/>
            </a:pPr>
            <a:r>
              <a:rPr lang="en-US" sz="1400" i="1">
                <a:latin typeface="Times New Roman" panose="02020603050405020304" pitchFamily="18" charset="0"/>
              </a:rPr>
              <a:t>Laubry C, Brosse T</a:t>
            </a:r>
          </a:p>
          <a:p>
            <a:pPr eaLnBrk="1" hangingPunct="1">
              <a:spcBef>
                <a:spcPct val="0"/>
              </a:spcBef>
              <a:buSzPct val="70000"/>
              <a:buFont typeface="Wingdings" panose="05000000000000000000" pitchFamily="2" charset="2"/>
              <a:buNone/>
            </a:pPr>
            <a:r>
              <a:rPr lang="en-US" sz="1400" i="1">
                <a:latin typeface="Times New Roman" panose="02020603050405020304" pitchFamily="18" charset="0"/>
              </a:rPr>
              <a:t>La Presse Medicale 44:1601-1604, 1936</a:t>
            </a:r>
            <a:r>
              <a:rPr lang="en-US" sz="1400" i="1">
                <a:cs typeface="Times New Roman" panose="02020603050405020304" pitchFamily="18" charset="0"/>
              </a:rPr>
              <a:t>.</a:t>
            </a:r>
            <a:endParaRPr lang="en-US" sz="24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2"/>
          <p:cNvSpPr txBox="1">
            <a:spLocks noChangeArrowheads="1"/>
          </p:cNvSpPr>
          <p:nvPr/>
        </p:nvSpPr>
        <p:spPr bwMode="auto">
          <a:xfrm>
            <a:off x="2438400" y="625475"/>
            <a:ext cx="4511675"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rPr>
              <a:t>Das and Gastaut, 1955</a:t>
            </a:r>
          </a:p>
        </p:txBody>
      </p:sp>
      <p:pic>
        <p:nvPicPr>
          <p:cNvPr id="69635" name="Picture 4" descr="Das 55 EEG edited"/>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49275" y="1403350"/>
            <a:ext cx="8089900" cy="3748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9636" name="Text Box 5"/>
          <p:cNvSpPr txBox="1">
            <a:spLocks noChangeArrowheads="1"/>
          </p:cNvSpPr>
          <p:nvPr/>
        </p:nvSpPr>
        <p:spPr bwMode="auto">
          <a:xfrm>
            <a:off x="552450" y="5334000"/>
            <a:ext cx="8428038" cy="1069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None/>
            </a:pPr>
            <a:r>
              <a:rPr lang="en-US" sz="1600">
                <a:latin typeface="Arial" panose="020B0604020202020204" pitchFamily="34" charset="0"/>
              </a:rPr>
              <a:t>From:</a:t>
            </a:r>
            <a:r>
              <a:rPr lang="en-US" sz="1600" i="1">
                <a:latin typeface="Arial" panose="020B0604020202020204" pitchFamily="34" charset="0"/>
              </a:rPr>
              <a:t> Variations de l’activite electrique du cerveau, du coeur et de muscles squelettiques au cours de la meditation et de l’extase yogique [Variations in the electrical activity of the brain, heart, and skeletal muscles during yogic meditation and trance], Das N, Gastaut H, Electoencephalography and Clinical Neurophysiology, Suppl. 6:211-219, 1955</a:t>
            </a:r>
            <a:r>
              <a:rPr lang="en-US" sz="1600" i="1">
                <a:latin typeface="Arial" panose="020B0604020202020204" pitchFamily="34" charset="0"/>
                <a:cs typeface="Times New Roman" panose="02020603050405020304" pitchFamily="18" charset="0"/>
              </a:rPr>
              <a:t>.</a:t>
            </a:r>
            <a:endParaRPr lang="en-US" sz="1600">
              <a:latin typeface="Arial" panose="020B0604020202020204"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2"/>
          <p:cNvSpPr txBox="1">
            <a:spLocks noChangeArrowheads="1"/>
          </p:cNvSpPr>
          <p:nvPr/>
        </p:nvSpPr>
        <p:spPr bwMode="auto">
          <a:xfrm>
            <a:off x="1751013" y="625475"/>
            <a:ext cx="5099050"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rPr>
              <a:t>Bagchi and Wenger, 1957</a:t>
            </a:r>
          </a:p>
        </p:txBody>
      </p:sp>
      <p:sp>
        <p:nvSpPr>
          <p:cNvPr id="71683" name="Text Box 3"/>
          <p:cNvSpPr txBox="1">
            <a:spLocks noChangeArrowheads="1"/>
          </p:cNvSpPr>
          <p:nvPr/>
        </p:nvSpPr>
        <p:spPr bwMode="auto">
          <a:xfrm>
            <a:off x="333375" y="2146300"/>
            <a:ext cx="2365375" cy="2427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227013">
              <a:spcBef>
                <a:spcPct val="20000"/>
              </a:spcBef>
              <a:buChar char="•"/>
              <a:defRPr sz="3200">
                <a:solidFill>
                  <a:schemeClr val="tx1"/>
                </a:solidFill>
                <a:latin typeface="Lucida Bright" panose="02040602050505020304" pitchFamily="18" charset="0"/>
              </a:defRPr>
            </a:lvl1pPr>
            <a:lvl2pPr marL="742950" indent="-285750" defTabSz="227013">
              <a:spcBef>
                <a:spcPct val="20000"/>
              </a:spcBef>
              <a:buChar char="–"/>
              <a:defRPr sz="2800">
                <a:solidFill>
                  <a:schemeClr val="tx1"/>
                </a:solidFill>
                <a:latin typeface="Lucida Bright" panose="02040602050505020304" pitchFamily="18" charset="0"/>
              </a:defRPr>
            </a:lvl2pPr>
            <a:lvl3pPr marL="1143000" indent="-228600" defTabSz="227013">
              <a:spcBef>
                <a:spcPct val="20000"/>
              </a:spcBef>
              <a:buChar char="•"/>
              <a:defRPr sz="2400">
                <a:solidFill>
                  <a:schemeClr val="tx1"/>
                </a:solidFill>
                <a:latin typeface="Lucida Bright" panose="02040602050505020304" pitchFamily="18" charset="0"/>
              </a:defRPr>
            </a:lvl3pPr>
            <a:lvl4pPr marL="1600200" indent="-228600" defTabSz="227013">
              <a:spcBef>
                <a:spcPct val="20000"/>
              </a:spcBef>
              <a:buChar char="–"/>
              <a:defRPr sz="2000">
                <a:solidFill>
                  <a:schemeClr val="tx1"/>
                </a:solidFill>
                <a:latin typeface="Lucida Bright" panose="02040602050505020304" pitchFamily="18" charset="0"/>
              </a:defRPr>
            </a:lvl4pPr>
            <a:lvl5pPr marL="2057400" indent="-228600" defTabSz="227013">
              <a:spcBef>
                <a:spcPct val="20000"/>
              </a:spcBef>
              <a:buChar char="»"/>
              <a:defRPr sz="2000">
                <a:solidFill>
                  <a:schemeClr val="tx1"/>
                </a:solidFill>
                <a:latin typeface="Lucida Bright" panose="02040602050505020304" pitchFamily="18" charset="0"/>
              </a:defRPr>
            </a:lvl5pPr>
            <a:lvl6pPr marL="2514600" indent="-228600" defTabSz="2270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2270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2270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2270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lnSpc>
                <a:spcPct val="50000"/>
              </a:lnSpc>
              <a:spcBef>
                <a:spcPct val="0"/>
              </a:spcBef>
              <a:buSzPct val="70000"/>
              <a:buFont typeface="Wingdings" panose="05000000000000000000" pitchFamily="2" charset="2"/>
              <a:buNone/>
            </a:pPr>
            <a:endParaRPr lang="en-US" sz="1800" b="1">
              <a:latin typeface="Arial" panose="020B0604020202020204" pitchFamily="34" charset="0"/>
              <a:cs typeface="Times New Roman" panose="02020603050405020304" pitchFamily="18" charset="0"/>
            </a:endParaRPr>
          </a:p>
          <a:p>
            <a:pPr eaLnBrk="1" hangingPunct="1">
              <a:spcBef>
                <a:spcPct val="0"/>
              </a:spcBef>
              <a:buSzPct val="70000"/>
              <a:buFont typeface="Wingdings" panose="05000000000000000000" pitchFamily="2" charset="2"/>
              <a:buNone/>
            </a:pPr>
            <a:r>
              <a:rPr lang="en-US" sz="1800" b="1">
                <a:latin typeface="Arial" panose="020B0604020202020204" pitchFamily="34" charset="0"/>
                <a:cs typeface="Times New Roman" panose="02020603050405020304" pitchFamily="18" charset="0"/>
              </a:rPr>
              <a:t>“…physiologically Yogic meditation represents deep relaxation of the autonomic nervous system without drowsiness or sleep …”</a:t>
            </a:r>
            <a:endParaRPr lang="en-US" sz="1800" i="1">
              <a:latin typeface="Arial" panose="020B0604020202020204" pitchFamily="34" charset="0"/>
              <a:cs typeface="Times New Roman" panose="02020603050405020304" pitchFamily="18" charset="0"/>
            </a:endParaRPr>
          </a:p>
        </p:txBody>
      </p:sp>
      <p:sp>
        <p:nvSpPr>
          <p:cNvPr id="71684" name="Text Box 5"/>
          <p:cNvSpPr txBox="1">
            <a:spLocks noChangeArrowheads="1"/>
          </p:cNvSpPr>
          <p:nvPr/>
        </p:nvSpPr>
        <p:spPr bwMode="auto">
          <a:xfrm>
            <a:off x="506413" y="5908675"/>
            <a:ext cx="8277225" cy="58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None/>
            </a:pPr>
            <a:r>
              <a:rPr lang="en-US" sz="1600">
                <a:latin typeface="Arial" panose="020B0604020202020204" pitchFamily="34" charset="0"/>
              </a:rPr>
              <a:t>From:</a:t>
            </a:r>
            <a:r>
              <a:rPr lang="en-US" sz="1600" i="1">
                <a:latin typeface="Arial" panose="020B0604020202020204" pitchFamily="34" charset="0"/>
              </a:rPr>
              <a:t> Electro-physiological correlates of some Yogi exercises, </a:t>
            </a:r>
            <a:r>
              <a:rPr lang="en-US" sz="1600" i="1">
                <a:latin typeface="Arial" panose="020B0604020202020204" pitchFamily="34" charset="0"/>
                <a:cs typeface="Times New Roman" panose="02020603050405020304" pitchFamily="18" charset="0"/>
              </a:rPr>
              <a:t>Bagchi BK, Wenger MA, </a:t>
            </a:r>
            <a:r>
              <a:rPr lang="en-US" sz="1600" i="1">
                <a:latin typeface="Arial" panose="020B0604020202020204" pitchFamily="34" charset="0"/>
              </a:rPr>
              <a:t>Electroencephalography and Clinical Neurophysiology, 7 (Suppl):132-149, 1957</a:t>
            </a:r>
            <a:r>
              <a:rPr lang="en-US" sz="1600" i="1">
                <a:latin typeface="Arial" panose="020B0604020202020204" pitchFamily="34" charset="0"/>
                <a:cs typeface="Times New Roman" panose="02020603050405020304" pitchFamily="18" charset="0"/>
              </a:rPr>
              <a:t>.</a:t>
            </a:r>
            <a:endParaRPr lang="en-US" sz="1600">
              <a:latin typeface="Arial" panose="020B0604020202020204" pitchFamily="34" charset="0"/>
            </a:endParaRPr>
          </a:p>
        </p:txBody>
      </p:sp>
      <p:pic>
        <p:nvPicPr>
          <p:cNvPr id="71685" name="Picture 6" descr="Bagchi Wenger photo small"/>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25725" y="1341438"/>
            <a:ext cx="6075363" cy="439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1806575" y="739775"/>
            <a:ext cx="5475288"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b="1">
                <a:solidFill>
                  <a:srgbClr val="FFFF00"/>
                </a:solidFill>
                <a:latin typeface="Arial" panose="020B0604020202020204" pitchFamily="34" charset="0"/>
              </a:rPr>
              <a:t>Popularity of Yoga Practice</a:t>
            </a:r>
          </a:p>
        </p:txBody>
      </p:sp>
      <p:pic>
        <p:nvPicPr>
          <p:cNvPr id="10243" name="Picture 5" descr="http://www.divyayoga.com/images/phocagallery/Yoga-Science-Camps-india/thumbs/phoca_thumb_l_Yog-Camp-Beed.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t="34326" r="7642" b="33289"/>
          <a:stretch>
            <a:fillRect/>
          </a:stretch>
        </p:blipFill>
        <p:spPr bwMode="auto">
          <a:xfrm>
            <a:off x="390525" y="1552575"/>
            <a:ext cx="8350250" cy="2058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44" name="Picture 6" descr="IMG_1860 small.jpg"/>
          <p:cNvPicPr>
            <a:picLocks noChangeAspect="1"/>
          </p:cNvPicPr>
          <p:nvPr/>
        </p:nvPicPr>
        <p:blipFill>
          <a:blip r:embed="rId4" cstate="print">
            <a:extLst>
              <a:ext uri="{28A0092B-C50C-407E-A947-70E740481C1C}">
                <a14:useLocalDpi xmlns:a14="http://schemas.microsoft.com/office/drawing/2010/main" xmlns="" val="0"/>
              </a:ext>
            </a:extLst>
          </a:blip>
          <a:srcRect b="16763"/>
          <a:stretch>
            <a:fillRect/>
          </a:stretch>
        </p:blipFill>
        <p:spPr bwMode="auto">
          <a:xfrm>
            <a:off x="390525" y="3794125"/>
            <a:ext cx="3516313" cy="2195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45" name="Picture 11" descr="http://www.yogaworldsday.com/images/2010comemoracao/2010aula1_600.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t="15047"/>
          <a:stretch>
            <a:fillRect/>
          </a:stretch>
        </p:blipFill>
        <p:spPr bwMode="auto">
          <a:xfrm>
            <a:off x="3906838" y="3805238"/>
            <a:ext cx="4833937" cy="218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774513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2"/>
          <p:cNvSpPr txBox="1">
            <a:spLocks noChangeArrowheads="1"/>
          </p:cNvSpPr>
          <p:nvPr/>
        </p:nvSpPr>
        <p:spPr bwMode="auto">
          <a:xfrm>
            <a:off x="481013" y="628650"/>
            <a:ext cx="2868612"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Anand et al., 1961</a:t>
            </a:r>
          </a:p>
        </p:txBody>
      </p:sp>
      <p:pic>
        <p:nvPicPr>
          <p:cNvPr id="73731" name="Picture 3" descr="Anand 61 alpha blocking edited"/>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65550" y="419100"/>
            <a:ext cx="4979988" cy="6086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3732" name="Text Box 4"/>
          <p:cNvSpPr txBox="1">
            <a:spLocks noChangeArrowheads="1"/>
          </p:cNvSpPr>
          <p:nvPr/>
        </p:nvSpPr>
        <p:spPr bwMode="auto">
          <a:xfrm>
            <a:off x="481013" y="4946650"/>
            <a:ext cx="3195637" cy="1558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None/>
            </a:pPr>
            <a:r>
              <a:rPr lang="en-US" sz="1600">
                <a:latin typeface="Arial" panose="020B0604020202020204" pitchFamily="34" charset="0"/>
              </a:rPr>
              <a:t>From:</a:t>
            </a:r>
            <a:r>
              <a:rPr lang="en-US" sz="1600" i="1">
                <a:latin typeface="Arial" panose="020B0604020202020204" pitchFamily="34" charset="0"/>
              </a:rPr>
              <a:t> Some aspects of electroencephalographic studies in yogis, Anand BK, Chhina GS, Singh B,</a:t>
            </a:r>
            <a:r>
              <a:rPr lang="en-US" sz="1600" i="1">
                <a:latin typeface="Arial" panose="020B0604020202020204" pitchFamily="34" charset="0"/>
                <a:cs typeface="Times New Roman" panose="02020603050405020304" pitchFamily="18" charset="0"/>
              </a:rPr>
              <a:t> </a:t>
            </a:r>
            <a:r>
              <a:rPr lang="en-US" sz="1600" i="1">
                <a:latin typeface="Arial" panose="020B0604020202020204" pitchFamily="34" charset="0"/>
              </a:rPr>
              <a:t>Electroencephalography and Clinical Neurophysiology, 13:452-456, 1961</a:t>
            </a:r>
            <a:r>
              <a:rPr lang="en-US" sz="1600" i="1">
                <a:latin typeface="Arial" panose="020B0604020202020204" pitchFamily="34" charset="0"/>
                <a:cs typeface="Times New Roman" panose="02020603050405020304" pitchFamily="18" charset="0"/>
              </a:rPr>
              <a:t>.</a:t>
            </a:r>
            <a:endParaRPr lang="en-US" sz="1600">
              <a:latin typeface="Arial" panose="020B060402020202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ChangeArrowheads="1"/>
          </p:cNvSpPr>
          <p:nvPr/>
        </p:nvSpPr>
        <p:spPr bwMode="auto">
          <a:xfrm>
            <a:off x="1919288" y="344488"/>
            <a:ext cx="5251450"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Green &amp; Green, 1977</a:t>
            </a:r>
          </a:p>
        </p:txBody>
      </p:sp>
      <p:sp>
        <p:nvSpPr>
          <p:cNvPr id="75779" name="Text Box 3"/>
          <p:cNvSpPr txBox="1">
            <a:spLocks noChangeArrowheads="1"/>
          </p:cNvSpPr>
          <p:nvPr/>
        </p:nvSpPr>
        <p:spPr bwMode="auto">
          <a:xfrm>
            <a:off x="882650" y="6221413"/>
            <a:ext cx="7608888"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None/>
            </a:pPr>
            <a:r>
              <a:rPr lang="en-US" sz="1600">
                <a:latin typeface="Arial" panose="020B0604020202020204" pitchFamily="34" charset="0"/>
              </a:rPr>
              <a:t>From:</a:t>
            </a:r>
            <a:r>
              <a:rPr lang="en-US" sz="1600" i="1">
                <a:latin typeface="Arial" panose="020B0604020202020204" pitchFamily="34" charset="0"/>
              </a:rPr>
              <a:t> Beyond Biofeedback, Green E, Green A, Knoll Publishing Co. Inc., 1977</a:t>
            </a:r>
            <a:r>
              <a:rPr lang="en-US" sz="1600" i="1">
                <a:latin typeface="Arial" panose="020B0604020202020204" pitchFamily="34" charset="0"/>
                <a:cs typeface="Times New Roman" panose="02020603050405020304" pitchFamily="18" charset="0"/>
              </a:rPr>
              <a:t>.</a:t>
            </a:r>
          </a:p>
        </p:txBody>
      </p:sp>
      <p:pic>
        <p:nvPicPr>
          <p:cNvPr id="75780" name="Picture 4" descr="Beyond BF fig 15 edited"/>
          <p:cNvPicPr>
            <a:picLocks noChangeAspect="1" noChangeArrowheads="1"/>
          </p:cNvPicPr>
          <p:nvPr/>
        </p:nvPicPr>
        <p:blipFill>
          <a:blip r:embed="rId3" cstate="print">
            <a:lum bright="-10000" contrast="20000"/>
            <a:extLst>
              <a:ext uri="{28A0092B-C50C-407E-A947-70E740481C1C}">
                <a14:useLocalDpi xmlns:a14="http://schemas.microsoft.com/office/drawing/2010/main" xmlns="" val="0"/>
              </a:ext>
            </a:extLst>
          </a:blip>
          <a:srcRect l="7187" t="5898" r="8951"/>
          <a:stretch>
            <a:fillRect/>
          </a:stretch>
        </p:blipFill>
        <p:spPr bwMode="auto">
          <a:xfrm>
            <a:off x="5284788" y="860425"/>
            <a:ext cx="3211512" cy="2630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5781" name="Picture 5" descr="Beyond BF fig 6 edited"/>
          <p:cNvPicPr>
            <a:picLocks noChangeAspect="1" noChangeArrowheads="1"/>
          </p:cNvPicPr>
          <p:nvPr/>
        </p:nvPicPr>
        <p:blipFill>
          <a:blip r:embed="rId4" cstate="print">
            <a:extLst>
              <a:ext uri="{28A0092B-C50C-407E-A947-70E740481C1C}">
                <a14:useLocalDpi xmlns:a14="http://schemas.microsoft.com/office/drawing/2010/main" xmlns="" val="0"/>
              </a:ext>
            </a:extLst>
          </a:blip>
          <a:srcRect l="3528" r="3319"/>
          <a:stretch>
            <a:fillRect/>
          </a:stretch>
        </p:blipFill>
        <p:spPr bwMode="auto">
          <a:xfrm>
            <a:off x="1195388" y="3541713"/>
            <a:ext cx="3787775" cy="2693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5782"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t="9155" b="17215"/>
          <a:stretch>
            <a:fillRect/>
          </a:stretch>
        </p:blipFill>
        <p:spPr bwMode="auto">
          <a:xfrm>
            <a:off x="5046663" y="3546475"/>
            <a:ext cx="2784475" cy="2686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5783" name="Picture 7"/>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76263" y="860425"/>
            <a:ext cx="4640262" cy="2633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4"/>
          <p:cNvSpPr txBox="1">
            <a:spLocks noChangeArrowheads="1"/>
          </p:cNvSpPr>
          <p:nvPr/>
        </p:nvSpPr>
        <p:spPr bwMode="auto">
          <a:xfrm>
            <a:off x="2341563" y="788988"/>
            <a:ext cx="4983162"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rPr>
              <a:t>Physiology of Meditation</a:t>
            </a:r>
          </a:p>
        </p:txBody>
      </p:sp>
      <p:pic>
        <p:nvPicPr>
          <p:cNvPr id="77827" name="Picture 6" descr="sci am meditation 3 edited"/>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24388" y="1806575"/>
            <a:ext cx="3870325" cy="3375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7828" name="Picture 7" descr="sci am meditation 1 edited"/>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35000" y="1806575"/>
            <a:ext cx="3652838" cy="3375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7829" name="Text Box 8"/>
          <p:cNvSpPr txBox="1">
            <a:spLocks noChangeArrowheads="1"/>
          </p:cNvSpPr>
          <p:nvPr/>
        </p:nvSpPr>
        <p:spPr bwMode="auto">
          <a:xfrm>
            <a:off x="1727200" y="5495925"/>
            <a:ext cx="6400800" cy="58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latin typeface="Arial" panose="020B0604020202020204" pitchFamily="34" charset="0"/>
                <a:cs typeface="Times New Roman" panose="02020603050405020304" pitchFamily="18" charset="0"/>
              </a:rPr>
              <a:t>From:  </a:t>
            </a:r>
            <a:r>
              <a:rPr lang="en-US" sz="1600" i="1">
                <a:latin typeface="Arial" panose="020B0604020202020204" pitchFamily="34" charset="0"/>
                <a:cs typeface="Times New Roman" panose="02020603050405020304" pitchFamily="18" charset="0"/>
              </a:rPr>
              <a:t>The physiology of meditation,</a:t>
            </a:r>
          </a:p>
          <a:p>
            <a:pPr eaLnBrk="1" hangingPunct="1">
              <a:spcBef>
                <a:spcPct val="0"/>
              </a:spcBef>
              <a:buFontTx/>
              <a:buNone/>
            </a:pPr>
            <a:r>
              <a:rPr lang="en-US" sz="1600" i="1">
                <a:latin typeface="Arial" panose="020B0604020202020204" pitchFamily="34" charset="0"/>
                <a:cs typeface="Times New Roman" panose="02020603050405020304" pitchFamily="18" charset="0"/>
              </a:rPr>
              <a:t>Wallace RK &amp; Benson H, Scientific American 226:85, 1972.</a:t>
            </a:r>
            <a:endParaRPr lang="en-US" sz="1600" i="1">
              <a:latin typeface="Arial" panose="020B0604020202020204"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chemoreflex lancet edited"/>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19238" y="1346995"/>
            <a:ext cx="6019800" cy="4189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9875" name="Text Box 3"/>
          <p:cNvSpPr txBox="1">
            <a:spLocks noChangeArrowheads="1"/>
          </p:cNvSpPr>
          <p:nvPr/>
        </p:nvSpPr>
        <p:spPr bwMode="auto">
          <a:xfrm>
            <a:off x="606425" y="585788"/>
            <a:ext cx="7985125"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rPr>
              <a:t>Respiratory Changes to Yogic Breathing</a:t>
            </a:r>
          </a:p>
        </p:txBody>
      </p:sp>
      <p:sp>
        <p:nvSpPr>
          <p:cNvPr id="79876" name="Text Box 4"/>
          <p:cNvSpPr txBox="1">
            <a:spLocks noChangeArrowheads="1"/>
          </p:cNvSpPr>
          <p:nvPr/>
        </p:nvSpPr>
        <p:spPr bwMode="auto">
          <a:xfrm>
            <a:off x="1143000" y="5676900"/>
            <a:ext cx="7010400" cy="58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latin typeface="Arial" panose="020B0604020202020204" pitchFamily="34" charset="0"/>
                <a:cs typeface="Times New Roman" panose="02020603050405020304" pitchFamily="18" charset="0"/>
              </a:rPr>
              <a:t>From:  </a:t>
            </a:r>
            <a:r>
              <a:rPr lang="en-US" sz="1600" i="1">
                <a:latin typeface="Arial" panose="020B0604020202020204" pitchFamily="34" charset="0"/>
                <a:cs typeface="Times New Roman" panose="02020603050405020304" pitchFamily="18" charset="0"/>
              </a:rPr>
              <a:t>Yoga and chemoreflex response to hypoxia and hypercapnia, Spicuzza L et al, Lancet 356:1495, 2000.</a:t>
            </a:r>
            <a:endParaRPr lang="en-US" sz="1600" i="1">
              <a:latin typeface="Arial" panose="020B0604020202020204" pitchFamily="34" charset="0"/>
            </a:endParaRPr>
          </a:p>
        </p:txBody>
      </p:sp>
      <p:sp>
        <p:nvSpPr>
          <p:cNvPr id="2" name="TextBox 1"/>
          <p:cNvSpPr txBox="1"/>
          <p:nvPr/>
        </p:nvSpPr>
        <p:spPr>
          <a:xfrm>
            <a:off x="1559967" y="3612793"/>
            <a:ext cx="477695" cy="92333"/>
          </a:xfrm>
          <a:prstGeom prst="rect">
            <a:avLst/>
          </a:prstGeom>
          <a:solidFill>
            <a:srgbClr val="FFFFFF"/>
          </a:solidFill>
        </p:spPr>
        <p:txBody>
          <a:bodyPr wrap="none" lIns="0" tIns="0" rIns="0" bIns="0" rtlCol="0">
            <a:spAutoFit/>
          </a:bodyPr>
          <a:lstStyle/>
          <a:p>
            <a:r>
              <a:rPr lang="en-US" sz="600" b="1" dirty="0" err="1" smtClean="0">
                <a:solidFill>
                  <a:schemeClr val="tx2"/>
                </a:solidFill>
                <a:latin typeface="Arial Black" panose="020B0A04020102020204" pitchFamily="34" charset="0"/>
              </a:rPr>
              <a:t>Hyperapnic</a:t>
            </a:r>
            <a:endParaRPr lang="en-US" sz="600" b="1" dirty="0">
              <a:solidFill>
                <a:schemeClr val="tx2"/>
              </a:solidFill>
              <a:latin typeface="Arial Black" panose="020B0A04020102020204"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 Box 3"/>
          <p:cNvSpPr txBox="1">
            <a:spLocks noChangeArrowheads="1"/>
          </p:cNvSpPr>
          <p:nvPr/>
        </p:nvSpPr>
        <p:spPr bwMode="auto">
          <a:xfrm>
            <a:off x="808038" y="1155700"/>
            <a:ext cx="2371725"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rPr>
              <a:t>Pranayama</a:t>
            </a:r>
          </a:p>
        </p:txBody>
      </p:sp>
      <p:sp>
        <p:nvSpPr>
          <p:cNvPr id="81923" name="Text Box 4"/>
          <p:cNvSpPr txBox="1">
            <a:spLocks noChangeArrowheads="1"/>
          </p:cNvSpPr>
          <p:nvPr/>
        </p:nvSpPr>
        <p:spPr bwMode="auto">
          <a:xfrm>
            <a:off x="514350" y="5041900"/>
            <a:ext cx="8181975" cy="1323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latin typeface="Arial" panose="020B0604020202020204" pitchFamily="34" charset="0"/>
                <a:cs typeface="Times New Roman" panose="02020603050405020304" pitchFamily="18" charset="0"/>
              </a:rPr>
              <a:t>From:  </a:t>
            </a:r>
            <a:r>
              <a:rPr lang="en-US" sz="1600" i="1">
                <a:latin typeface="Arial" panose="020B0604020202020204" pitchFamily="34" charset="0"/>
                <a:cs typeface="Times New Roman" panose="02020603050405020304" pitchFamily="18" charset="0"/>
              </a:rPr>
              <a:t>Reduced hypoxic ventilatory response with preserved blood oxygenation in yoga trainees and Himalayan Buddhist monks at altitude: Evidence of a different adaptive strategy? Bernardi L, Passino C, Spadacini G, BonWchi M, Arcaini L, Malcovati L, Bandinelli G, Schneider A, Keyl C, Feil P, Greene RE, Bernasconi C, </a:t>
            </a:r>
            <a:r>
              <a:rPr lang="fr-FR" sz="1600" i="1">
                <a:latin typeface="Arial" panose="020B0604020202020204" pitchFamily="34" charset="0"/>
                <a:cs typeface="Times New Roman" panose="02020603050405020304" pitchFamily="18" charset="0"/>
              </a:rPr>
              <a:t>European Journal of Applied Physiology  99:511–518, 2007</a:t>
            </a:r>
            <a:endParaRPr lang="en-US" sz="1600" i="1">
              <a:latin typeface="Arial" panose="020B0604020202020204" pitchFamily="34" charset="0"/>
            </a:endParaRPr>
          </a:p>
        </p:txBody>
      </p:sp>
      <p:pic>
        <p:nvPicPr>
          <p:cNvPr id="8192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56025" y="596900"/>
            <a:ext cx="4800600" cy="4241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2"/>
          <p:cNvSpPr txBox="1">
            <a:spLocks noChangeArrowheads="1"/>
          </p:cNvSpPr>
          <p:nvPr/>
        </p:nvSpPr>
        <p:spPr bwMode="auto">
          <a:xfrm>
            <a:off x="762000" y="5549085"/>
            <a:ext cx="777240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dirty="0">
                <a:latin typeface="Arial" panose="020B0604020202020204" pitchFamily="34" charset="0"/>
                <a:cs typeface="Arial" panose="020B0604020202020204" pitchFamily="34" charset="0"/>
              </a:rPr>
              <a:t>From:  </a:t>
            </a:r>
            <a:r>
              <a:rPr lang="en-US" sz="1600" i="1" dirty="0">
                <a:latin typeface="Arial" panose="020B0604020202020204" pitchFamily="34" charset="0"/>
                <a:cs typeface="Arial" panose="020B0604020202020204" pitchFamily="34" charset="0"/>
              </a:rPr>
              <a:t>Effects of Hatha Yoga practice on the health-related aspects of physical </a:t>
            </a:r>
            <a:r>
              <a:rPr lang="en-US" sz="1600" i="1" dirty="0" smtClean="0">
                <a:latin typeface="Arial" panose="020B0604020202020204" pitchFamily="34" charset="0"/>
                <a:cs typeface="Arial" panose="020B0604020202020204" pitchFamily="34" charset="0"/>
              </a:rPr>
              <a:t>fitness, Tran </a:t>
            </a:r>
            <a:r>
              <a:rPr lang="en-US" sz="1600" i="1" dirty="0">
                <a:latin typeface="Arial" panose="020B0604020202020204" pitchFamily="34" charset="0"/>
                <a:cs typeface="Arial" panose="020B0604020202020204" pitchFamily="34" charset="0"/>
              </a:rPr>
              <a:t>MD, Holly RG, </a:t>
            </a:r>
            <a:r>
              <a:rPr lang="en-US" sz="1600" i="1" dirty="0" err="1">
                <a:latin typeface="Arial" panose="020B0604020202020204" pitchFamily="34" charset="0"/>
                <a:cs typeface="Arial" panose="020B0604020202020204" pitchFamily="34" charset="0"/>
              </a:rPr>
              <a:t>Lashbrook</a:t>
            </a:r>
            <a:r>
              <a:rPr lang="en-US" sz="1600" i="1" dirty="0">
                <a:latin typeface="Arial" panose="020B0604020202020204" pitchFamily="34" charset="0"/>
                <a:cs typeface="Arial" panose="020B0604020202020204" pitchFamily="34" charset="0"/>
              </a:rPr>
              <a:t> J, Amsterdam EA, Preventive Cardiology 4:165-170, 2001.</a:t>
            </a:r>
          </a:p>
        </p:txBody>
      </p:sp>
      <p:sp>
        <p:nvSpPr>
          <p:cNvPr id="83971" name="Text Box 3"/>
          <p:cNvSpPr txBox="1">
            <a:spLocks noChangeArrowheads="1"/>
          </p:cNvSpPr>
          <p:nvPr/>
        </p:nvSpPr>
        <p:spPr bwMode="auto">
          <a:xfrm>
            <a:off x="1989138" y="712788"/>
            <a:ext cx="5141912"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rPr>
              <a:t>Musculoskeletal Changes</a:t>
            </a:r>
          </a:p>
        </p:txBody>
      </p:sp>
      <p:graphicFrame>
        <p:nvGraphicFramePr>
          <p:cNvPr id="83972" name="Object 4"/>
          <p:cNvGraphicFramePr>
            <a:graphicFrameLocks noChangeAspect="1"/>
          </p:cNvGraphicFramePr>
          <p:nvPr/>
        </p:nvGraphicFramePr>
        <p:xfrm>
          <a:off x="611188" y="1768475"/>
          <a:ext cx="7923212" cy="3619500"/>
        </p:xfrm>
        <a:graphic>
          <a:graphicData uri="http://schemas.openxmlformats.org/presentationml/2006/ole">
            <p:oleObj spid="_x0000_s83996" name="SPW 7.1 Graph" r:id="rId4" imgW="8932680" imgH="4236120" progId="">
              <p:embed/>
            </p:oleObj>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stretch>
            <a:fillRect/>
          </a:stretch>
        </p:blipFill>
        <p:spPr>
          <a:xfrm>
            <a:off x="378241" y="882816"/>
            <a:ext cx="8378629" cy="5241257"/>
          </a:xfrm>
          <a:prstGeom prst="rect">
            <a:avLst/>
          </a:prstGeom>
        </p:spPr>
      </p:pic>
    </p:spTree>
    <p:extLst>
      <p:ext uri="{BB962C8B-B14F-4D97-AF65-F5344CB8AC3E}">
        <p14:creationId xmlns:p14="http://schemas.microsoft.com/office/powerpoint/2010/main" xmlns="" val="260011732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7988" y="450850"/>
            <a:ext cx="8312150" cy="22685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939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7988" y="2719388"/>
            <a:ext cx="8312150" cy="2841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9396" name="TextBox 1"/>
          <p:cNvSpPr txBox="1">
            <a:spLocks noChangeArrowheads="1"/>
          </p:cNvSpPr>
          <p:nvPr/>
        </p:nvSpPr>
        <p:spPr bwMode="auto">
          <a:xfrm>
            <a:off x="1130300" y="3605213"/>
            <a:ext cx="6719888" cy="2308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2400">
                <a:latin typeface="Arial" panose="020B0604020202020204" pitchFamily="34" charset="0"/>
              </a:rPr>
              <a:t>“RR practice enhanced expression of genes associated with energy metabolism, mitochondrial function, insulin secretion and telomere maintenance, and reduced expression of genes linked to inflammatory response and stress-related pathways.”</a:t>
            </a:r>
          </a:p>
        </p:txBody>
      </p:sp>
    </p:spTree>
    <p:extLst>
      <p:ext uri="{BB962C8B-B14F-4D97-AF65-F5344CB8AC3E}">
        <p14:creationId xmlns:p14="http://schemas.microsoft.com/office/powerpoint/2010/main" xmlns="" val="3758958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1"/>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1913" y="411163"/>
            <a:ext cx="6503987" cy="351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0419" name="TextBox 1"/>
          <p:cNvSpPr txBox="1">
            <a:spLocks noChangeArrowheads="1"/>
          </p:cNvSpPr>
          <p:nvPr/>
        </p:nvSpPr>
        <p:spPr bwMode="auto">
          <a:xfrm>
            <a:off x="511175" y="3998913"/>
            <a:ext cx="8158163" cy="2462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2200">
                <a:latin typeface="Arial" panose="020B0604020202020204" pitchFamily="34" charset="0"/>
              </a:rPr>
              <a:t>“…the effects of Kirtan Kriya suppressing expression of inﬂammation-related genes and up-regulating expression of genes involved in antiviral and immunoglobulin responses in this sample might potentially counteract the adverse effects of caregiving on inﬂammation, antibody responses to vaccination, and resistance to viral infections documented in previous studies of caregiving .”</a:t>
            </a:r>
          </a:p>
        </p:txBody>
      </p:sp>
    </p:spTree>
    <p:extLst>
      <p:ext uri="{BB962C8B-B14F-4D97-AF65-F5344CB8AC3E}">
        <p14:creationId xmlns:p14="http://schemas.microsoft.com/office/powerpoint/2010/main" xmlns="" val="333140510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ext Box 2"/>
          <p:cNvSpPr txBox="1">
            <a:spLocks noChangeArrowheads="1"/>
          </p:cNvSpPr>
          <p:nvPr/>
        </p:nvSpPr>
        <p:spPr bwMode="auto">
          <a:xfrm>
            <a:off x="488950" y="5286375"/>
            <a:ext cx="8177213" cy="107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dirty="0">
                <a:latin typeface="Arial" panose="020B0604020202020204" pitchFamily="34" charset="0"/>
                <a:cs typeface="Times New Roman" panose="02020603050405020304" pitchFamily="18" charset="0"/>
              </a:rPr>
              <a:t>From:  </a:t>
            </a:r>
            <a:r>
              <a:rPr lang="en-US" sz="1600" i="1" dirty="0">
                <a:latin typeface="Arial" panose="020B0604020202020204" pitchFamily="34" charset="0"/>
              </a:rPr>
              <a:t>A pilot study of yogic meditation for family dementia caregivers with depressive symptoms: effects on mental health, cognition, and telomerase activity, Lavretsky H, </a:t>
            </a:r>
            <a:r>
              <a:rPr lang="en-US" sz="1600" i="1" dirty="0" err="1">
                <a:latin typeface="Arial" panose="020B0604020202020204" pitchFamily="34" charset="0"/>
              </a:rPr>
              <a:t>Epel</a:t>
            </a:r>
            <a:r>
              <a:rPr lang="en-US" sz="1600" i="1" dirty="0">
                <a:latin typeface="Arial" panose="020B0604020202020204" pitchFamily="34" charset="0"/>
              </a:rPr>
              <a:t> ES, </a:t>
            </a:r>
            <a:r>
              <a:rPr lang="en-US" sz="1600" i="1" dirty="0" err="1">
                <a:latin typeface="Arial" panose="020B0604020202020204" pitchFamily="34" charset="0"/>
              </a:rPr>
              <a:t>Siddarth</a:t>
            </a:r>
            <a:r>
              <a:rPr lang="en-US" sz="1600" i="1" dirty="0">
                <a:latin typeface="Arial" panose="020B0604020202020204" pitchFamily="34" charset="0"/>
              </a:rPr>
              <a:t> P, </a:t>
            </a:r>
            <a:r>
              <a:rPr lang="en-US" sz="1600" i="1" dirty="0" err="1">
                <a:latin typeface="Arial" panose="020B0604020202020204" pitchFamily="34" charset="0"/>
              </a:rPr>
              <a:t>Nazarian</a:t>
            </a:r>
            <a:r>
              <a:rPr lang="en-US" sz="1600" i="1" dirty="0">
                <a:latin typeface="Arial" panose="020B0604020202020204" pitchFamily="34" charset="0"/>
              </a:rPr>
              <a:t> N, St. Cyr N, Khalsa DS, Lin J, Blackburn E, Irwin MR, International Journal of Geriatric Psychiatry, </a:t>
            </a:r>
            <a:r>
              <a:rPr lang="en-US" sz="1600" i="1" dirty="0" smtClean="0">
                <a:latin typeface="Arial" panose="020B0604020202020204" pitchFamily="34" charset="0"/>
              </a:rPr>
              <a:t>28:57-65, 2013.</a:t>
            </a:r>
            <a:endParaRPr lang="en-US" sz="1600" i="1" dirty="0">
              <a:latin typeface="Arial" panose="020B0604020202020204" pitchFamily="34" charset="0"/>
              <a:cs typeface="Times New Roman" panose="02020603050405020304" pitchFamily="18" charset="0"/>
            </a:endParaRPr>
          </a:p>
        </p:txBody>
      </p:sp>
      <p:sp>
        <p:nvSpPr>
          <p:cNvPr id="106499" name="Text Box 3"/>
          <p:cNvSpPr txBox="1">
            <a:spLocks noChangeArrowheads="1"/>
          </p:cNvSpPr>
          <p:nvPr/>
        </p:nvSpPr>
        <p:spPr bwMode="auto">
          <a:xfrm>
            <a:off x="1431925" y="455613"/>
            <a:ext cx="6291263"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rPr>
              <a:t>Yoga Meditation on Telomerase</a:t>
            </a:r>
          </a:p>
        </p:txBody>
      </p:sp>
      <p:pic>
        <p:nvPicPr>
          <p:cNvPr id="10650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04963" y="1206500"/>
            <a:ext cx="5945187" cy="3956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852435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Text Box 2"/>
          <p:cNvSpPr txBox="1">
            <a:spLocks noChangeArrowheads="1"/>
          </p:cNvSpPr>
          <p:nvPr/>
        </p:nvSpPr>
        <p:spPr bwMode="auto">
          <a:xfrm>
            <a:off x="620939" y="533400"/>
            <a:ext cx="800969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b="1" dirty="0" smtClean="0">
                <a:solidFill>
                  <a:srgbClr val="FFFF00"/>
                </a:solidFill>
                <a:latin typeface="Arial" panose="020B0604020202020204" pitchFamily="34" charset="0"/>
              </a:rPr>
              <a:t>Yoga Alliance/Yoga </a:t>
            </a:r>
            <a:r>
              <a:rPr lang="en-US" altLang="en-US" b="1" dirty="0">
                <a:solidFill>
                  <a:srgbClr val="FFFF00"/>
                </a:solidFill>
                <a:latin typeface="Arial" panose="020B0604020202020204" pitchFamily="34" charset="0"/>
              </a:rPr>
              <a:t>Journal Survey </a:t>
            </a:r>
            <a:r>
              <a:rPr lang="en-US" altLang="en-US" b="1" dirty="0" smtClean="0">
                <a:solidFill>
                  <a:srgbClr val="FFFF00"/>
                </a:solidFill>
                <a:latin typeface="Arial" panose="020B0604020202020204" pitchFamily="34" charset="0"/>
              </a:rPr>
              <a:t>2016</a:t>
            </a:r>
            <a:endParaRPr lang="en-US" altLang="en-US" b="1" dirty="0">
              <a:solidFill>
                <a:srgbClr val="FFFF00"/>
              </a:solidFill>
              <a:latin typeface="Arial" panose="020B0604020202020204" pitchFamily="34" charset="0"/>
            </a:endParaRPr>
          </a:p>
        </p:txBody>
      </p:sp>
      <p:sp>
        <p:nvSpPr>
          <p:cNvPr id="7" name="Text Box 11"/>
          <p:cNvSpPr txBox="1">
            <a:spLocks noChangeArrowheads="1"/>
          </p:cNvSpPr>
          <p:nvPr/>
        </p:nvSpPr>
        <p:spPr bwMode="auto">
          <a:xfrm>
            <a:off x="1682822" y="6022080"/>
            <a:ext cx="5885926"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Tx/>
              <a:buNone/>
            </a:pPr>
            <a:r>
              <a:rPr lang="en-US" altLang="en-US" sz="1600" dirty="0" smtClean="0">
                <a:latin typeface="Arial" panose="020B0604020202020204" pitchFamily="34" charset="0"/>
                <a:cs typeface="Arial" panose="020B0604020202020204" pitchFamily="34" charset="0"/>
              </a:rPr>
              <a:t>From: </a:t>
            </a:r>
            <a:r>
              <a:rPr lang="en-US" altLang="en-US" sz="1600" i="1" dirty="0" smtClean="0">
                <a:latin typeface="Arial" panose="020B0604020202020204" pitchFamily="34" charset="0"/>
                <a:cs typeface="Arial" panose="020B0604020202020204" pitchFamily="34" charset="0"/>
              </a:rPr>
              <a:t>https</a:t>
            </a:r>
            <a:r>
              <a:rPr lang="en-US" altLang="en-US" sz="1600" i="1" dirty="0">
                <a:latin typeface="Arial" panose="020B0604020202020204" pitchFamily="34" charset="0"/>
                <a:cs typeface="Arial" panose="020B0604020202020204" pitchFamily="34" charset="0"/>
              </a:rPr>
              <a:t>://www.yogaalliance.org/2016YogaInAmericaStudy</a:t>
            </a:r>
          </a:p>
        </p:txBody>
      </p:sp>
      <p:pic>
        <p:nvPicPr>
          <p:cNvPr id="4" name="Picture 3"/>
          <p:cNvPicPr>
            <a:picLocks noChangeAspect="1"/>
          </p:cNvPicPr>
          <p:nvPr/>
        </p:nvPicPr>
        <p:blipFill rotWithShape="1">
          <a:blip r:embed="rId2" cstate="print"/>
          <a:srcRect l="9730" t="7097" r="10683" b="8177"/>
          <a:stretch/>
        </p:blipFill>
        <p:spPr>
          <a:xfrm>
            <a:off x="1460136" y="1410789"/>
            <a:ext cx="5913120" cy="4284618"/>
          </a:xfrm>
          <a:prstGeom prst="rect">
            <a:avLst/>
          </a:prstGeom>
        </p:spPr>
      </p:pic>
    </p:spTree>
    <p:extLst>
      <p:ext uri="{BB962C8B-B14F-4D97-AF65-F5344CB8AC3E}">
        <p14:creationId xmlns:p14="http://schemas.microsoft.com/office/powerpoint/2010/main" xmlns="" val="36851434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036" name="Picture 4" descr="http://news.wisc.edu/newsphotos/images/WLBIB_monk_fMRI08_259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3233" y="689723"/>
            <a:ext cx="8365770" cy="556669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797194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5"/>
          <p:cNvSpPr txBox="1">
            <a:spLocks noChangeArrowheads="1"/>
          </p:cNvSpPr>
          <p:nvPr/>
        </p:nvSpPr>
        <p:spPr bwMode="auto">
          <a:xfrm>
            <a:off x="528638" y="412750"/>
            <a:ext cx="8258175"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rPr>
              <a:t>Yoga Meditation and Cerebral Blood Flow</a:t>
            </a:r>
          </a:p>
        </p:txBody>
      </p:sp>
      <p:sp>
        <p:nvSpPr>
          <p:cNvPr id="84995" name="Text Box 6"/>
          <p:cNvSpPr txBox="1">
            <a:spLocks noChangeArrowheads="1"/>
          </p:cNvSpPr>
          <p:nvPr/>
        </p:nvSpPr>
        <p:spPr bwMode="auto">
          <a:xfrm>
            <a:off x="776288" y="5621338"/>
            <a:ext cx="7810500" cy="830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latin typeface="Arial" panose="020B0604020202020204" pitchFamily="34" charset="0"/>
                <a:cs typeface="Times New Roman" panose="02020603050405020304" pitchFamily="18" charset="0"/>
              </a:rPr>
              <a:t>From:  </a:t>
            </a:r>
            <a:r>
              <a:rPr lang="en-US" sz="1600" i="1">
                <a:latin typeface="Arial" panose="020B0604020202020204" pitchFamily="34" charset="0"/>
                <a:cs typeface="Times New Roman" panose="02020603050405020304" pitchFamily="18" charset="0"/>
              </a:rPr>
              <a:t>Cerebral blood flow differences between long-term meditators and non-meditators, Newberg AB, Wintering N, Waldman MR, Amen D, Khalsa DS, Alavi A.</a:t>
            </a:r>
          </a:p>
          <a:p>
            <a:pPr eaLnBrk="1" hangingPunct="1">
              <a:spcBef>
                <a:spcPct val="0"/>
              </a:spcBef>
              <a:buFontTx/>
              <a:buNone/>
            </a:pPr>
            <a:r>
              <a:rPr lang="en-US" sz="1600" i="1">
                <a:latin typeface="Arial" panose="020B0604020202020204" pitchFamily="34" charset="0"/>
                <a:cs typeface="Times New Roman" panose="02020603050405020304" pitchFamily="18" charset="0"/>
              </a:rPr>
              <a:t>Conscious Cognition, 19:899-905, 2010.</a:t>
            </a:r>
          </a:p>
        </p:txBody>
      </p:sp>
      <p:sp>
        <p:nvSpPr>
          <p:cNvPr id="7" name="TextBox 6"/>
          <p:cNvSpPr txBox="1"/>
          <p:nvPr/>
        </p:nvSpPr>
        <p:spPr>
          <a:xfrm>
            <a:off x="390525" y="4421188"/>
            <a:ext cx="8582025" cy="1200150"/>
          </a:xfrm>
          <a:prstGeom prst="rect">
            <a:avLst/>
          </a:prstGeom>
          <a:noFill/>
        </p:spPr>
        <p:txBody>
          <a:bodyPr>
            <a:spAutoFit/>
          </a:bodyPr>
          <a:lstStyle/>
          <a:p>
            <a:pPr eaLnBrk="1" hangingPunct="1">
              <a:defRPr/>
            </a:pPr>
            <a:r>
              <a:rPr lang="en-US" sz="1800" dirty="0">
                <a:solidFill>
                  <a:schemeClr val="tx1">
                    <a:lumMod val="60000"/>
                    <a:lumOff val="40000"/>
                  </a:schemeClr>
                </a:solidFill>
              </a:rPr>
              <a:t>CBF of long-term meditators was signiﬁcantly higher (p &lt; .05) compared to non-meditators in the prefrontal cortex, parietal cortex, thalamus, putamen, caudate, and midbrain…The observed changes…appear in structures that underlie the attention network and also those that relate to emotion and autonomic function.</a:t>
            </a:r>
          </a:p>
        </p:txBody>
      </p:sp>
      <p:pic>
        <p:nvPicPr>
          <p:cNvPr id="84997" name="Picture 1"/>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41438" y="963613"/>
            <a:ext cx="4379912" cy="3363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Box 9"/>
          <p:cNvSpPr txBox="1"/>
          <p:nvPr/>
        </p:nvSpPr>
        <p:spPr>
          <a:xfrm>
            <a:off x="5872163" y="1690688"/>
            <a:ext cx="2557462" cy="461962"/>
          </a:xfrm>
          <a:prstGeom prst="rect">
            <a:avLst/>
          </a:prstGeom>
          <a:noFill/>
        </p:spPr>
        <p:txBody>
          <a:bodyPr>
            <a:spAutoFit/>
          </a:bodyPr>
          <a:lstStyle/>
          <a:p>
            <a:pPr eaLnBrk="1" hangingPunct="1">
              <a:defRPr/>
            </a:pPr>
            <a:r>
              <a:rPr lang="en-US" dirty="0">
                <a:solidFill>
                  <a:schemeClr val="tx1">
                    <a:lumMod val="60000"/>
                    <a:lumOff val="40000"/>
                  </a:schemeClr>
                </a:solidFill>
              </a:rPr>
              <a:t>Non-meditators</a:t>
            </a:r>
          </a:p>
        </p:txBody>
      </p:sp>
      <p:sp>
        <p:nvSpPr>
          <p:cNvPr id="11" name="TextBox 10"/>
          <p:cNvSpPr txBox="1"/>
          <p:nvPr/>
        </p:nvSpPr>
        <p:spPr>
          <a:xfrm>
            <a:off x="5905500" y="3240088"/>
            <a:ext cx="2557463" cy="461962"/>
          </a:xfrm>
          <a:prstGeom prst="rect">
            <a:avLst/>
          </a:prstGeom>
          <a:noFill/>
        </p:spPr>
        <p:txBody>
          <a:bodyPr>
            <a:spAutoFit/>
          </a:bodyPr>
          <a:lstStyle/>
          <a:p>
            <a:pPr eaLnBrk="1" hangingPunct="1">
              <a:defRPr/>
            </a:pPr>
            <a:r>
              <a:rPr lang="en-US" dirty="0">
                <a:solidFill>
                  <a:schemeClr val="tx1">
                    <a:lumMod val="60000"/>
                    <a:lumOff val="40000"/>
                  </a:schemeClr>
                </a:solidFill>
              </a:rPr>
              <a:t>Meditators</a:t>
            </a:r>
          </a:p>
        </p:txBody>
      </p:sp>
    </p:spTree>
    <p:extLst>
      <p:ext uri="{BB962C8B-B14F-4D97-AF65-F5344CB8AC3E}">
        <p14:creationId xmlns:p14="http://schemas.microsoft.com/office/powerpoint/2010/main" xmlns="" val="300704678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b="50296"/>
          <a:stretch>
            <a:fillRect/>
          </a:stretch>
        </p:blipFill>
        <p:spPr bwMode="auto">
          <a:xfrm>
            <a:off x="1547813" y="966788"/>
            <a:ext cx="3033712" cy="2459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806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t="49898"/>
          <a:stretch>
            <a:fillRect/>
          </a:stretch>
        </p:blipFill>
        <p:spPr bwMode="auto">
          <a:xfrm>
            <a:off x="4578350" y="968375"/>
            <a:ext cx="2990850" cy="2444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806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63688" y="3413125"/>
            <a:ext cx="6005512" cy="2325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8069" name="Text Box 5"/>
          <p:cNvSpPr txBox="1">
            <a:spLocks noChangeArrowheads="1"/>
          </p:cNvSpPr>
          <p:nvPr/>
        </p:nvSpPr>
        <p:spPr bwMode="auto">
          <a:xfrm>
            <a:off x="347663" y="384175"/>
            <a:ext cx="8539162"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rPr>
              <a:t>Long-term Meditation &amp; Cortical Thickness</a:t>
            </a:r>
          </a:p>
        </p:txBody>
      </p:sp>
      <p:sp>
        <p:nvSpPr>
          <p:cNvPr id="88070" name="Text Box 6"/>
          <p:cNvSpPr txBox="1">
            <a:spLocks noChangeArrowheads="1"/>
          </p:cNvSpPr>
          <p:nvPr/>
        </p:nvSpPr>
        <p:spPr bwMode="auto">
          <a:xfrm>
            <a:off x="288925" y="5713413"/>
            <a:ext cx="8512175"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latin typeface="Arial" panose="020B0604020202020204" pitchFamily="34" charset="0"/>
                <a:cs typeface="Times New Roman" panose="02020603050405020304" pitchFamily="18" charset="0"/>
              </a:rPr>
              <a:t>From:  </a:t>
            </a:r>
            <a:r>
              <a:rPr lang="en-US" sz="1600" i="1">
                <a:latin typeface="Arial" panose="020B0604020202020204" pitchFamily="34" charset="0"/>
                <a:cs typeface="Times New Roman" panose="02020603050405020304" pitchFamily="18" charset="0"/>
              </a:rPr>
              <a:t>Meditation experience is associated with increased cortical thickness, Lazar SW, Kerr CE, Wasserman RH, Gray JR, Greve DN, Treadway MT, McGarvey M, Quinn BT, Dusek JA, Benson H, Rauch SL, Moore CI, Fischl B, Neuroreport 16:1893-1897, 2005.</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 Box 5"/>
          <p:cNvSpPr txBox="1">
            <a:spLocks noChangeArrowheads="1"/>
          </p:cNvSpPr>
          <p:nvPr/>
        </p:nvSpPr>
        <p:spPr bwMode="auto">
          <a:xfrm>
            <a:off x="1441450" y="525463"/>
            <a:ext cx="6219825"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rPr>
              <a:t>MBSR and Gray Matter Density</a:t>
            </a:r>
          </a:p>
        </p:txBody>
      </p:sp>
      <p:sp>
        <p:nvSpPr>
          <p:cNvPr id="89091" name="Text Box 6"/>
          <p:cNvSpPr txBox="1">
            <a:spLocks noChangeArrowheads="1"/>
          </p:cNvSpPr>
          <p:nvPr/>
        </p:nvSpPr>
        <p:spPr bwMode="auto">
          <a:xfrm>
            <a:off x="776288" y="5713413"/>
            <a:ext cx="7810500"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latin typeface="Arial" panose="020B0604020202020204" pitchFamily="34" charset="0"/>
                <a:cs typeface="Times New Roman" panose="02020603050405020304" pitchFamily="18" charset="0"/>
              </a:rPr>
              <a:t>From:  </a:t>
            </a:r>
            <a:r>
              <a:rPr lang="en-US" sz="1600" i="1">
                <a:latin typeface="Arial" panose="020B0604020202020204" pitchFamily="34" charset="0"/>
                <a:cs typeface="Times New Roman" panose="02020603050405020304" pitchFamily="18" charset="0"/>
              </a:rPr>
              <a:t>Mindfulness practice leads to increases in regional brain gray matter density, Hölzel BK, Carmody J, Vangel M, Congleton C, Yerramsetti SM, Gard T, Lazar SW, Psychiatry Research Imaging, 191:36-43, 2011.</a:t>
            </a:r>
          </a:p>
        </p:txBody>
      </p:sp>
      <p:sp>
        <p:nvSpPr>
          <p:cNvPr id="7" name="TextBox 6"/>
          <p:cNvSpPr txBox="1"/>
          <p:nvPr/>
        </p:nvSpPr>
        <p:spPr>
          <a:xfrm>
            <a:off x="776288" y="4789488"/>
            <a:ext cx="7847012" cy="923925"/>
          </a:xfrm>
          <a:prstGeom prst="rect">
            <a:avLst/>
          </a:prstGeom>
          <a:noFill/>
        </p:spPr>
        <p:txBody>
          <a:bodyPr>
            <a:spAutoFit/>
          </a:bodyPr>
          <a:lstStyle/>
          <a:p>
            <a:pPr eaLnBrk="1" hangingPunct="1">
              <a:defRPr/>
            </a:pPr>
            <a:r>
              <a:rPr lang="en-US" sz="1800" dirty="0">
                <a:solidFill>
                  <a:schemeClr val="tx1">
                    <a:lumMod val="60000"/>
                    <a:lumOff val="40000"/>
                  </a:schemeClr>
                </a:solidFill>
              </a:rPr>
              <a:t>…participation in MBSR is associated with changes in gray matter concentration in brain regions involved in learning and memory processes, emotion regulation, self-referential processing, and perspective taking.</a:t>
            </a:r>
          </a:p>
        </p:txBody>
      </p:sp>
      <p:pic>
        <p:nvPicPr>
          <p:cNvPr id="89093"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28638" y="1246188"/>
            <a:ext cx="6057900" cy="1693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9094"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3400" y="3086100"/>
            <a:ext cx="6059488" cy="1641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Box 11"/>
          <p:cNvSpPr txBox="1"/>
          <p:nvPr/>
        </p:nvSpPr>
        <p:spPr>
          <a:xfrm>
            <a:off x="6740525" y="1954213"/>
            <a:ext cx="2201863" cy="369887"/>
          </a:xfrm>
          <a:prstGeom prst="rect">
            <a:avLst/>
          </a:prstGeom>
          <a:noFill/>
        </p:spPr>
        <p:txBody>
          <a:bodyPr>
            <a:spAutoFit/>
          </a:bodyPr>
          <a:lstStyle/>
          <a:p>
            <a:pPr eaLnBrk="1" hangingPunct="1">
              <a:defRPr/>
            </a:pPr>
            <a:r>
              <a:rPr lang="en-US" sz="1800" dirty="0">
                <a:solidFill>
                  <a:schemeClr val="tx1">
                    <a:lumMod val="60000"/>
                    <a:lumOff val="40000"/>
                  </a:schemeClr>
                </a:solidFill>
              </a:rPr>
              <a:t>L Hippocampus</a:t>
            </a:r>
          </a:p>
        </p:txBody>
      </p:sp>
      <p:sp>
        <p:nvSpPr>
          <p:cNvPr id="13" name="TextBox 12"/>
          <p:cNvSpPr txBox="1"/>
          <p:nvPr/>
        </p:nvSpPr>
        <p:spPr>
          <a:xfrm>
            <a:off x="6654800" y="3325813"/>
            <a:ext cx="2333625" cy="1200150"/>
          </a:xfrm>
          <a:prstGeom prst="rect">
            <a:avLst/>
          </a:prstGeom>
          <a:noFill/>
        </p:spPr>
        <p:txBody>
          <a:bodyPr>
            <a:spAutoFit/>
          </a:bodyPr>
          <a:lstStyle/>
          <a:p>
            <a:pPr eaLnBrk="1" hangingPunct="1">
              <a:defRPr/>
            </a:pPr>
            <a:r>
              <a:rPr lang="en-US" sz="1800" dirty="0">
                <a:solidFill>
                  <a:schemeClr val="tx1">
                    <a:lumMod val="60000"/>
                    <a:lumOff val="40000"/>
                  </a:schemeClr>
                </a:solidFill>
              </a:rPr>
              <a:t>Posterior </a:t>
            </a:r>
            <a:r>
              <a:rPr lang="en-US" sz="1800" dirty="0" err="1">
                <a:solidFill>
                  <a:schemeClr val="tx1">
                    <a:lumMod val="60000"/>
                    <a:lumOff val="40000"/>
                  </a:schemeClr>
                </a:solidFill>
              </a:rPr>
              <a:t>Cingulate</a:t>
            </a:r>
            <a:endParaRPr lang="en-US" sz="1800" dirty="0">
              <a:solidFill>
                <a:schemeClr val="tx1">
                  <a:lumMod val="60000"/>
                  <a:lumOff val="40000"/>
                </a:schemeClr>
              </a:solidFill>
            </a:endParaRPr>
          </a:p>
          <a:p>
            <a:pPr marL="231775" indent="-231775" eaLnBrk="1" hangingPunct="1">
              <a:defRPr/>
            </a:pPr>
            <a:r>
              <a:rPr lang="en-US" sz="1800" dirty="0" err="1">
                <a:solidFill>
                  <a:schemeClr val="tx1">
                    <a:lumMod val="60000"/>
                    <a:lumOff val="40000"/>
                  </a:schemeClr>
                </a:solidFill>
              </a:rPr>
              <a:t>Temporo</a:t>
            </a:r>
            <a:r>
              <a:rPr lang="en-US" sz="1800" dirty="0">
                <a:solidFill>
                  <a:schemeClr val="tx1">
                    <a:lumMod val="60000"/>
                    <a:lumOff val="40000"/>
                  </a:schemeClr>
                </a:solidFill>
              </a:rPr>
              <a:t>-parietal         Junction</a:t>
            </a:r>
          </a:p>
          <a:p>
            <a:pPr eaLnBrk="1" hangingPunct="1">
              <a:defRPr/>
            </a:pPr>
            <a:r>
              <a:rPr lang="en-US" sz="1800" dirty="0">
                <a:solidFill>
                  <a:schemeClr val="tx1">
                    <a:lumMod val="60000"/>
                    <a:lumOff val="40000"/>
                  </a:schemeClr>
                </a:solidFill>
              </a:rPr>
              <a:t>Cerebellum</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 Box 3"/>
          <p:cNvSpPr txBox="1">
            <a:spLocks noChangeArrowheads="1"/>
          </p:cNvSpPr>
          <p:nvPr/>
        </p:nvSpPr>
        <p:spPr bwMode="auto">
          <a:xfrm>
            <a:off x="1438275" y="514350"/>
            <a:ext cx="6189663"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rPr>
              <a:t>Yoga, Brain Structure and Pain</a:t>
            </a:r>
          </a:p>
        </p:txBody>
      </p:sp>
      <p:sp>
        <p:nvSpPr>
          <p:cNvPr id="91139" name="Text Box 4"/>
          <p:cNvSpPr txBox="1">
            <a:spLocks noChangeArrowheads="1"/>
          </p:cNvSpPr>
          <p:nvPr/>
        </p:nvSpPr>
        <p:spPr bwMode="auto">
          <a:xfrm>
            <a:off x="725487" y="5589077"/>
            <a:ext cx="785336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dirty="0">
                <a:solidFill>
                  <a:srgbClr val="FFFF66"/>
                </a:solidFill>
                <a:latin typeface="Arial" panose="020B0604020202020204" pitchFamily="34" charset="0"/>
                <a:cs typeface="Times New Roman" panose="02020603050405020304" pitchFamily="18" charset="0"/>
              </a:rPr>
              <a:t>From:  </a:t>
            </a:r>
            <a:r>
              <a:rPr lang="en-US" sz="1600" i="1" dirty="0">
                <a:solidFill>
                  <a:srgbClr val="FFFF66"/>
                </a:solidFill>
                <a:latin typeface="Arial" panose="020B0604020202020204" pitchFamily="34" charset="0"/>
                <a:cs typeface="Times New Roman" panose="02020603050405020304" pitchFamily="18" charset="0"/>
              </a:rPr>
              <a:t>Insular Cortex Mediates Increased Pain Tolerance in Yoga Practitioners, Villemure C, </a:t>
            </a:r>
            <a:r>
              <a:rPr lang="en-US" sz="1600" i="1" dirty="0" err="1">
                <a:solidFill>
                  <a:srgbClr val="FFFF66"/>
                </a:solidFill>
                <a:latin typeface="Arial" panose="020B0604020202020204" pitchFamily="34" charset="0"/>
                <a:cs typeface="Times New Roman" panose="02020603050405020304" pitchFamily="18" charset="0"/>
              </a:rPr>
              <a:t>Ceko</a:t>
            </a:r>
            <a:r>
              <a:rPr lang="en-US" sz="1600" i="1" dirty="0">
                <a:solidFill>
                  <a:srgbClr val="FFFF66"/>
                </a:solidFill>
                <a:latin typeface="Arial" panose="020B0604020202020204" pitchFamily="34" charset="0"/>
                <a:cs typeface="Times New Roman" panose="02020603050405020304" pitchFamily="18" charset="0"/>
              </a:rPr>
              <a:t> M, Cotton VA, Bushnell MC, Cerebral Cortex, </a:t>
            </a:r>
            <a:r>
              <a:rPr lang="en-US" sz="1600" i="1" dirty="0" smtClean="0">
                <a:solidFill>
                  <a:srgbClr val="FFFF66"/>
                </a:solidFill>
                <a:latin typeface="Arial" panose="020B0604020202020204" pitchFamily="34" charset="0"/>
                <a:cs typeface="Times New Roman" panose="02020603050405020304" pitchFamily="18" charset="0"/>
              </a:rPr>
              <a:t>24:2732-40, 2013</a:t>
            </a:r>
            <a:r>
              <a:rPr lang="en-US" sz="1600" i="1" dirty="0">
                <a:solidFill>
                  <a:srgbClr val="FFFF66"/>
                </a:solidFill>
                <a:latin typeface="Arial" panose="020B0604020202020204" pitchFamily="34" charset="0"/>
                <a:cs typeface="Times New Roman" panose="02020603050405020304" pitchFamily="18" charset="0"/>
              </a:rPr>
              <a:t>.</a:t>
            </a:r>
          </a:p>
        </p:txBody>
      </p:sp>
      <p:pic>
        <p:nvPicPr>
          <p:cNvPr id="9114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r="48216"/>
          <a:stretch>
            <a:fillRect/>
          </a:stretch>
        </p:blipFill>
        <p:spPr bwMode="auto">
          <a:xfrm>
            <a:off x="590550" y="1630363"/>
            <a:ext cx="3494088" cy="3394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114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37050" y="1630363"/>
            <a:ext cx="4241800" cy="3394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3"/>
          <p:cNvSpPr txBox="1">
            <a:spLocks noChangeArrowheads="1"/>
          </p:cNvSpPr>
          <p:nvPr/>
        </p:nvSpPr>
        <p:spPr bwMode="auto">
          <a:xfrm>
            <a:off x="1841500" y="492125"/>
            <a:ext cx="5456238"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rPr>
              <a:t>Yoga and Fluid Intelligence</a:t>
            </a:r>
          </a:p>
        </p:txBody>
      </p:sp>
      <p:sp>
        <p:nvSpPr>
          <p:cNvPr id="63491" name="Text Box 4"/>
          <p:cNvSpPr txBox="1">
            <a:spLocks noChangeArrowheads="1"/>
          </p:cNvSpPr>
          <p:nvPr/>
        </p:nvSpPr>
        <p:spPr bwMode="auto">
          <a:xfrm>
            <a:off x="606425" y="5708650"/>
            <a:ext cx="8312150"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dirty="0">
                <a:solidFill>
                  <a:srgbClr val="FFFF66"/>
                </a:solidFill>
                <a:latin typeface="Arial" panose="020B0604020202020204" pitchFamily="34" charset="0"/>
                <a:cs typeface="Times New Roman" panose="02020603050405020304" pitchFamily="18" charset="0"/>
              </a:rPr>
              <a:t>From:  </a:t>
            </a:r>
            <a:r>
              <a:rPr lang="en-US" sz="1600" i="1" dirty="0">
                <a:solidFill>
                  <a:srgbClr val="FFFF66"/>
                </a:solidFill>
                <a:latin typeface="Arial" panose="020B0604020202020204" pitchFamily="34" charset="0"/>
                <a:cs typeface="Times New Roman" panose="02020603050405020304" pitchFamily="18" charset="0"/>
              </a:rPr>
              <a:t>Fluid intelligence and brain functional organization in aging yoga and meditation practitioners, Gard T, </a:t>
            </a:r>
            <a:r>
              <a:rPr lang="en-US" sz="1600" i="1" dirty="0" err="1">
                <a:solidFill>
                  <a:srgbClr val="FFFF66"/>
                </a:solidFill>
                <a:latin typeface="Arial" panose="020B0604020202020204" pitchFamily="34" charset="0"/>
                <a:cs typeface="Times New Roman" panose="02020603050405020304" pitchFamily="18" charset="0"/>
              </a:rPr>
              <a:t>Taquet</a:t>
            </a:r>
            <a:r>
              <a:rPr lang="en-US" sz="1600" i="1" dirty="0">
                <a:solidFill>
                  <a:srgbClr val="FFFF66"/>
                </a:solidFill>
                <a:latin typeface="Arial" panose="020B0604020202020204" pitchFamily="34" charset="0"/>
                <a:cs typeface="Times New Roman" panose="02020603050405020304" pitchFamily="18" charset="0"/>
              </a:rPr>
              <a:t> M, Dixit R, </a:t>
            </a:r>
            <a:r>
              <a:rPr lang="en-US" sz="1600" i="1" dirty="0" err="1">
                <a:solidFill>
                  <a:srgbClr val="FFFF66"/>
                </a:solidFill>
                <a:latin typeface="Arial" panose="020B0604020202020204" pitchFamily="34" charset="0"/>
                <a:cs typeface="Times New Roman" panose="02020603050405020304" pitchFamily="18" charset="0"/>
              </a:rPr>
              <a:t>Hölzel</a:t>
            </a:r>
            <a:r>
              <a:rPr lang="en-US" sz="1600" i="1" dirty="0">
                <a:solidFill>
                  <a:srgbClr val="FFFF66"/>
                </a:solidFill>
                <a:latin typeface="Arial" panose="020B0604020202020204" pitchFamily="34" charset="0"/>
                <a:cs typeface="Times New Roman" panose="02020603050405020304" pitchFamily="18" charset="0"/>
              </a:rPr>
              <a:t> BK, de </a:t>
            </a:r>
            <a:r>
              <a:rPr lang="en-US" sz="1600" i="1" dirty="0" err="1">
                <a:solidFill>
                  <a:srgbClr val="FFFF66"/>
                </a:solidFill>
                <a:latin typeface="Arial" panose="020B0604020202020204" pitchFamily="34" charset="0"/>
                <a:cs typeface="Times New Roman" panose="02020603050405020304" pitchFamily="18" charset="0"/>
              </a:rPr>
              <a:t>Montjoye</a:t>
            </a:r>
            <a:r>
              <a:rPr lang="en-US" sz="1600" i="1" dirty="0">
                <a:solidFill>
                  <a:srgbClr val="FFFF66"/>
                </a:solidFill>
                <a:latin typeface="Arial" panose="020B0604020202020204" pitchFamily="34" charset="0"/>
                <a:cs typeface="Times New Roman" panose="02020603050405020304" pitchFamily="18" charset="0"/>
              </a:rPr>
              <a:t> YA, Brach N, </a:t>
            </a:r>
            <a:r>
              <a:rPr lang="en-US" sz="1600" i="1" dirty="0" err="1">
                <a:solidFill>
                  <a:srgbClr val="FFFF66"/>
                </a:solidFill>
                <a:latin typeface="Arial" panose="020B0604020202020204" pitchFamily="34" charset="0"/>
                <a:cs typeface="Times New Roman" panose="02020603050405020304" pitchFamily="18" charset="0"/>
              </a:rPr>
              <a:t>Salat</a:t>
            </a:r>
            <a:r>
              <a:rPr lang="en-US" sz="1600" i="1" dirty="0">
                <a:solidFill>
                  <a:srgbClr val="FFFF66"/>
                </a:solidFill>
                <a:latin typeface="Arial" panose="020B0604020202020204" pitchFamily="34" charset="0"/>
                <a:cs typeface="Times New Roman" panose="02020603050405020304" pitchFamily="18" charset="0"/>
              </a:rPr>
              <a:t> DH, Dickerson BC, Gray JR, Lazar SW, Frontiers in Aging Neuroscience, 6:76, 2014.</a:t>
            </a:r>
          </a:p>
        </p:txBody>
      </p:sp>
      <p:pic>
        <p:nvPicPr>
          <p:cNvPr id="63492" name="Picture 1"/>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1638" y="1177925"/>
            <a:ext cx="8335962" cy="3405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3493" name="TextBox 2"/>
          <p:cNvSpPr txBox="1">
            <a:spLocks noChangeArrowheads="1"/>
          </p:cNvSpPr>
          <p:nvPr/>
        </p:nvSpPr>
        <p:spPr bwMode="auto">
          <a:xfrm>
            <a:off x="781050" y="4683125"/>
            <a:ext cx="7353300"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1800"/>
              <a:t>These ﬁndings reveal the possibility to increase resilience and to slow the decline of ﬂuid intelligence and brain functional architecture and suggest that mindfulness plays a mechanistic role in this preservation.</a:t>
            </a:r>
          </a:p>
        </p:txBody>
      </p:sp>
      <p:sp>
        <p:nvSpPr>
          <p:cNvPr id="63494" name="TextBox 8"/>
          <p:cNvSpPr txBox="1">
            <a:spLocks noChangeArrowheads="1"/>
          </p:cNvSpPr>
          <p:nvPr/>
        </p:nvSpPr>
        <p:spPr bwMode="auto">
          <a:xfrm>
            <a:off x="6456363" y="2573338"/>
            <a:ext cx="1939925" cy="1201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1200" b="1">
                <a:solidFill>
                  <a:schemeClr val="tx2"/>
                </a:solidFill>
              </a:rPr>
              <a:t>Fluid intelligence is the general ability to think abstractly, reason, identify patterns, solve problems, and discern relationships.</a:t>
            </a:r>
            <a:endParaRPr lang="en-US" sz="1200">
              <a:solidFill>
                <a:schemeClr val="tx2"/>
              </a:solidFill>
            </a:endParaRPr>
          </a:p>
        </p:txBody>
      </p:sp>
    </p:spTree>
    <p:extLst>
      <p:ext uri="{BB962C8B-B14F-4D97-AF65-F5344CB8AC3E}">
        <p14:creationId xmlns:p14="http://schemas.microsoft.com/office/powerpoint/2010/main" xmlns="" val="107704636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 Box 3"/>
          <p:cNvSpPr txBox="1">
            <a:spLocks noChangeArrowheads="1"/>
          </p:cNvSpPr>
          <p:nvPr/>
        </p:nvSpPr>
        <p:spPr bwMode="auto">
          <a:xfrm>
            <a:off x="669925" y="514350"/>
            <a:ext cx="7789863"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rPr>
              <a:t>Yoga, Thalamic GABA, Mood &amp; Anxiety</a:t>
            </a:r>
          </a:p>
        </p:txBody>
      </p:sp>
      <p:sp>
        <p:nvSpPr>
          <p:cNvPr id="90115" name="Text Box 4"/>
          <p:cNvSpPr txBox="1">
            <a:spLocks noChangeArrowheads="1"/>
          </p:cNvSpPr>
          <p:nvPr/>
        </p:nvSpPr>
        <p:spPr bwMode="auto">
          <a:xfrm>
            <a:off x="822325" y="5443538"/>
            <a:ext cx="7853363" cy="107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latin typeface="Arial" panose="020B0604020202020204" pitchFamily="34" charset="0"/>
                <a:cs typeface="Times New Roman" panose="02020603050405020304" pitchFamily="18" charset="0"/>
              </a:rPr>
              <a:t>From:  </a:t>
            </a:r>
            <a:r>
              <a:rPr lang="en-US" sz="1600" i="1">
                <a:latin typeface="Arial" panose="020B0604020202020204" pitchFamily="34" charset="0"/>
                <a:cs typeface="Times New Roman" panose="02020603050405020304" pitchFamily="18" charset="0"/>
              </a:rPr>
              <a:t>Effects of yoga versus walking on mood, anxiety, and brain GABA levels: a randomized controlled MRS study, Streeter CC, Whitfield TH, Owen L, Rein T, Karri SK, Yakhkind A, Perlmutter R, Prescot A, Renshaw PF, Ciraulo DA, Jensen JE.</a:t>
            </a:r>
          </a:p>
          <a:p>
            <a:pPr eaLnBrk="1" hangingPunct="1">
              <a:spcBef>
                <a:spcPct val="0"/>
              </a:spcBef>
              <a:buFontTx/>
              <a:buNone/>
            </a:pPr>
            <a:r>
              <a:rPr lang="en-US" sz="1600" i="1">
                <a:latin typeface="Arial" panose="020B0604020202020204" pitchFamily="34" charset="0"/>
                <a:cs typeface="Times New Roman" panose="02020603050405020304" pitchFamily="18" charset="0"/>
              </a:rPr>
              <a:t>Journal of Alternative and Complementary Medicine, 16:1145-52, 2010.</a:t>
            </a:r>
          </a:p>
        </p:txBody>
      </p:sp>
      <p:pic>
        <p:nvPicPr>
          <p:cNvPr id="9011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22325" y="1098550"/>
            <a:ext cx="7448550" cy="4344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Box 2"/>
          <p:cNvSpPr txBox="1">
            <a:spLocks noChangeArrowheads="1"/>
          </p:cNvSpPr>
          <p:nvPr/>
        </p:nvSpPr>
        <p:spPr bwMode="auto">
          <a:xfrm>
            <a:off x="1189038" y="1360488"/>
            <a:ext cx="7123112" cy="427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2800" b="1" u="sng">
                <a:solidFill>
                  <a:srgbClr val="FFFF00"/>
                </a:solidFill>
                <a:latin typeface="Arial" panose="020B0604020202020204" pitchFamily="34" charset="0"/>
              </a:rPr>
              <a:t>Annapurna Upanishad</a:t>
            </a:r>
          </a:p>
          <a:p>
            <a:pPr eaLnBrk="1" hangingPunct="1">
              <a:spcBef>
                <a:spcPct val="0"/>
              </a:spcBef>
              <a:buFontTx/>
              <a:buNone/>
            </a:pPr>
            <a:endParaRPr lang="en-US" sz="2000" b="1">
              <a:solidFill>
                <a:srgbClr val="FFFF00"/>
              </a:solidFill>
              <a:latin typeface="Arial" panose="020B0604020202020204" pitchFamily="34" charset="0"/>
            </a:endParaRPr>
          </a:p>
          <a:p>
            <a:pPr eaLnBrk="1" hangingPunct="1">
              <a:spcBef>
                <a:spcPct val="0"/>
              </a:spcBef>
              <a:buFontTx/>
              <a:buNone/>
            </a:pPr>
            <a:r>
              <a:rPr lang="en-US" sz="2000">
                <a:latin typeface="Arial" panose="020B0604020202020204" pitchFamily="34" charset="0"/>
              </a:rPr>
              <a:t>III-5.  …this mind of mine is extremely restless’.</a:t>
            </a:r>
          </a:p>
          <a:p>
            <a:pPr eaLnBrk="1" hangingPunct="1">
              <a:spcBef>
                <a:spcPct val="0"/>
              </a:spcBef>
              <a:buFontTx/>
              <a:buNone/>
            </a:pPr>
            <a:r>
              <a:rPr lang="en-US" sz="2000">
                <a:latin typeface="Arial" panose="020B0604020202020204" pitchFamily="34" charset="0"/>
              </a:rPr>
              <a:t>III-6.  The mind wanders among objects as a monkey does from tree to tree.</a:t>
            </a:r>
          </a:p>
          <a:p>
            <a:pPr eaLnBrk="1" hangingPunct="1">
              <a:spcBef>
                <a:spcPct val="0"/>
              </a:spcBef>
              <a:buFontTx/>
              <a:buNone/>
            </a:pPr>
            <a:endParaRPr lang="en-US" sz="2000">
              <a:latin typeface="Arial" panose="020B0604020202020204" pitchFamily="34" charset="0"/>
            </a:endParaRPr>
          </a:p>
          <a:p>
            <a:pPr eaLnBrk="1" hangingPunct="1">
              <a:spcBef>
                <a:spcPct val="0"/>
              </a:spcBef>
              <a:buFontTx/>
              <a:buNone/>
            </a:pPr>
            <a:r>
              <a:rPr lang="en-US" sz="2800" b="1" u="sng">
                <a:solidFill>
                  <a:srgbClr val="FFFF00"/>
                </a:solidFill>
                <a:latin typeface="Arial" panose="020B0604020202020204" pitchFamily="34" charset="0"/>
              </a:rPr>
              <a:t>Katha Upanishad</a:t>
            </a:r>
          </a:p>
          <a:p>
            <a:pPr eaLnBrk="1" hangingPunct="1">
              <a:spcBef>
                <a:spcPct val="0"/>
              </a:spcBef>
              <a:buFontTx/>
              <a:buNone/>
            </a:pPr>
            <a:endParaRPr lang="en-US" sz="2000" b="1">
              <a:solidFill>
                <a:srgbClr val="FFFF00"/>
              </a:solidFill>
              <a:latin typeface="Arial" panose="020B0604020202020204" pitchFamily="34" charset="0"/>
            </a:endParaRPr>
          </a:p>
          <a:p>
            <a:pPr eaLnBrk="1" hangingPunct="1">
              <a:spcBef>
                <a:spcPct val="0"/>
              </a:spcBef>
              <a:buFontTx/>
              <a:buNone/>
            </a:pPr>
            <a:r>
              <a:rPr lang="en-US" sz="2000">
                <a:latin typeface="Arial" panose="020B0604020202020204" pitchFamily="34" charset="0"/>
              </a:rPr>
              <a:t>1-III-9.  But the man who has a discriminating intellect as his driver, and a controlled-mind as the reins, reaches the end of the path – that supreme state of Vishnu.</a:t>
            </a:r>
          </a:p>
          <a:p>
            <a:pPr eaLnBrk="1" hangingPunct="1">
              <a:spcBef>
                <a:spcPct val="0"/>
              </a:spcBef>
              <a:buFontTx/>
              <a:buNone/>
            </a:pPr>
            <a:endParaRPr lang="en-US" sz="2000">
              <a:latin typeface="Arial" panose="020B0604020202020204" pitchFamily="34" charset="0"/>
            </a:endParaRPr>
          </a:p>
          <a:p>
            <a:pPr algn="ctr" eaLnBrk="1" hangingPunct="1">
              <a:spcBef>
                <a:spcPct val="0"/>
              </a:spcBef>
              <a:buFontTx/>
              <a:buNone/>
            </a:pPr>
            <a:r>
              <a:rPr lang="en-US" sz="1600">
                <a:latin typeface="Arial" panose="020B0604020202020204" pitchFamily="34" charset="0"/>
              </a:rPr>
              <a:t>From: </a:t>
            </a:r>
            <a:r>
              <a:rPr lang="en-US" sz="1600" i="1">
                <a:latin typeface="Arial" panose="020B0604020202020204" pitchFamily="34" charset="0"/>
              </a:rPr>
              <a:t>Vedanta Spiritual Library http://www.celextel.org/</a:t>
            </a:r>
          </a:p>
        </p:txBody>
      </p:sp>
    </p:spTree>
    <p:extLst>
      <p:ext uri="{BB962C8B-B14F-4D97-AF65-F5344CB8AC3E}">
        <p14:creationId xmlns:p14="http://schemas.microsoft.com/office/powerpoint/2010/main" xmlns="" val="294289344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1"/>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1163" y="446088"/>
            <a:ext cx="8305800" cy="2700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6259" name="Picture 7"/>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11163" y="3146425"/>
            <a:ext cx="8305800"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6260" name="Rectangle 8"/>
          <p:cNvSpPr>
            <a:spLocks noChangeArrowheads="1"/>
          </p:cNvSpPr>
          <p:nvPr/>
        </p:nvSpPr>
        <p:spPr bwMode="auto">
          <a:xfrm>
            <a:off x="411163" y="3844925"/>
            <a:ext cx="8305800" cy="2462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2200">
                <a:latin typeface="Arial" panose="020B0604020202020204" pitchFamily="34" charset="0"/>
              </a:rPr>
              <a:t>…people’s minds wandered frequently, regardless of what they were doing.</a:t>
            </a:r>
          </a:p>
          <a:p>
            <a:pPr eaLnBrk="1" hangingPunct="1">
              <a:spcBef>
                <a:spcPct val="0"/>
              </a:spcBef>
              <a:buFontTx/>
              <a:buNone/>
            </a:pPr>
            <a:r>
              <a:rPr lang="en-US" sz="2200">
                <a:latin typeface="Arial" panose="020B0604020202020204" pitchFamily="34" charset="0"/>
              </a:rPr>
              <a:t>…people were less happy when their minds were wandering than when they were not</a:t>
            </a:r>
          </a:p>
          <a:p>
            <a:pPr eaLnBrk="1" hangingPunct="1">
              <a:spcBef>
                <a:spcPct val="0"/>
              </a:spcBef>
              <a:buFontTx/>
              <a:buNone/>
            </a:pPr>
            <a:endParaRPr lang="en-US" sz="2200">
              <a:latin typeface="Arial" panose="020B0604020202020204" pitchFamily="34" charset="0"/>
            </a:endParaRPr>
          </a:p>
          <a:p>
            <a:pPr eaLnBrk="1" hangingPunct="1">
              <a:spcBef>
                <a:spcPct val="0"/>
              </a:spcBef>
              <a:buFontTx/>
              <a:buNone/>
            </a:pPr>
            <a:r>
              <a:rPr lang="en-US" sz="2200">
                <a:latin typeface="Arial" panose="020B0604020202020204" pitchFamily="34" charset="0"/>
              </a:rPr>
              <a:t>The ability to think about what is not happening is a cognitive achievement that comes at an emotional cost.</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ext Box 2"/>
          <p:cNvSpPr txBox="1">
            <a:spLocks noChangeArrowheads="1"/>
          </p:cNvSpPr>
          <p:nvPr/>
        </p:nvSpPr>
        <p:spPr bwMode="auto">
          <a:xfrm>
            <a:off x="554038" y="625475"/>
            <a:ext cx="7888287"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Meditation &amp; the Default Mode Network</a:t>
            </a:r>
          </a:p>
        </p:txBody>
      </p:sp>
      <p:sp>
        <p:nvSpPr>
          <p:cNvPr id="100355" name="Text Box 5"/>
          <p:cNvSpPr txBox="1">
            <a:spLocks noChangeArrowheads="1"/>
          </p:cNvSpPr>
          <p:nvPr/>
        </p:nvSpPr>
        <p:spPr bwMode="auto">
          <a:xfrm>
            <a:off x="430213" y="5462588"/>
            <a:ext cx="8135937" cy="830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None/>
            </a:pPr>
            <a:r>
              <a:rPr lang="en-US" sz="1600" dirty="0">
                <a:latin typeface="Arial" panose="020B0604020202020204" pitchFamily="34" charset="0"/>
              </a:rPr>
              <a:t>From:</a:t>
            </a:r>
            <a:r>
              <a:rPr lang="en-US" sz="1600" i="1" dirty="0">
                <a:latin typeface="Arial" panose="020B0604020202020204" pitchFamily="34" charset="0"/>
              </a:rPr>
              <a:t> Mind wandering and attention during focused meditation: A fine-grained temporal analysis of fluctuating cognitive states, </a:t>
            </a:r>
            <a:r>
              <a:rPr lang="en-US" sz="1600" i="1" dirty="0" err="1">
                <a:latin typeface="Arial" panose="020B0604020202020204" pitchFamily="34" charset="0"/>
              </a:rPr>
              <a:t>Hasenkamp</a:t>
            </a:r>
            <a:r>
              <a:rPr lang="en-US" sz="1600" i="1" dirty="0">
                <a:latin typeface="Arial" panose="020B0604020202020204" pitchFamily="34" charset="0"/>
              </a:rPr>
              <a:t> W, Wilson-Mendenhall CD, Duncan E, </a:t>
            </a:r>
            <a:r>
              <a:rPr lang="en-US" sz="1600" i="1" dirty="0" err="1">
                <a:latin typeface="Arial" panose="020B0604020202020204" pitchFamily="34" charset="0"/>
              </a:rPr>
              <a:t>Barsalou</a:t>
            </a:r>
            <a:r>
              <a:rPr lang="en-US" sz="1600" i="1" dirty="0">
                <a:latin typeface="Arial" panose="020B0604020202020204" pitchFamily="34" charset="0"/>
              </a:rPr>
              <a:t> LW, </a:t>
            </a:r>
            <a:r>
              <a:rPr lang="en-US" sz="1600" i="1" dirty="0" err="1">
                <a:latin typeface="Arial" panose="020B0604020202020204" pitchFamily="34" charset="0"/>
              </a:rPr>
              <a:t>Neuroimage</a:t>
            </a:r>
            <a:r>
              <a:rPr lang="en-US" sz="1600" i="1" dirty="0">
                <a:latin typeface="Arial" panose="020B0604020202020204" pitchFamily="34" charset="0"/>
              </a:rPr>
              <a:t>, 59:750-60, 2012.</a:t>
            </a:r>
            <a:endParaRPr lang="en-US" sz="1600" dirty="0">
              <a:latin typeface="Arial" panose="020B0604020202020204" pitchFamily="34" charset="0"/>
            </a:endParaRPr>
          </a:p>
        </p:txBody>
      </p:sp>
      <p:grpSp>
        <p:nvGrpSpPr>
          <p:cNvPr id="100356" name="Group 1"/>
          <p:cNvGrpSpPr>
            <a:grpSpLocks/>
          </p:cNvGrpSpPr>
          <p:nvPr/>
        </p:nvGrpSpPr>
        <p:grpSpPr bwMode="auto">
          <a:xfrm>
            <a:off x="490538" y="1408113"/>
            <a:ext cx="8135937" cy="3825875"/>
            <a:chOff x="1487488" y="2195513"/>
            <a:chExt cx="6154737" cy="2806700"/>
          </a:xfrm>
        </p:grpSpPr>
        <p:pic>
          <p:nvPicPr>
            <p:cNvPr id="10035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t="52689"/>
            <a:stretch>
              <a:fillRect/>
            </a:stretch>
          </p:blipFill>
          <p:spPr bwMode="auto">
            <a:xfrm>
              <a:off x="1487488" y="2195513"/>
              <a:ext cx="6154737" cy="280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0358" name="TextBox 6"/>
            <p:cNvSpPr txBox="1">
              <a:spLocks noChangeArrowheads="1"/>
            </p:cNvSpPr>
            <p:nvPr/>
          </p:nvSpPr>
          <p:spPr bwMode="auto">
            <a:xfrm>
              <a:off x="4845050" y="2195513"/>
              <a:ext cx="279717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solidFill>
                    <a:srgbClr val="000000"/>
                  </a:solidFill>
                  <a:latin typeface="Arial" panose="020B0604020202020204" pitchFamily="34" charset="0"/>
                </a:rPr>
                <a:t>dorsolateral prefrontal cortex</a:t>
              </a:r>
            </a:p>
          </p:txBody>
        </p:sp>
        <p:sp>
          <p:nvSpPr>
            <p:cNvPr id="100359" name="TextBox 7"/>
            <p:cNvSpPr txBox="1">
              <a:spLocks noChangeArrowheads="1"/>
            </p:cNvSpPr>
            <p:nvPr/>
          </p:nvSpPr>
          <p:spPr bwMode="auto">
            <a:xfrm>
              <a:off x="4765675" y="3627438"/>
              <a:ext cx="2876550"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solidFill>
                    <a:srgbClr val="000000"/>
                  </a:solidFill>
                  <a:latin typeface="Arial" panose="020B0604020202020204" pitchFamily="34" charset="0"/>
                </a:rPr>
                <a:t>default network mode regions</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Text Box 2"/>
          <p:cNvSpPr txBox="1">
            <a:spLocks noChangeArrowheads="1"/>
          </p:cNvSpPr>
          <p:nvPr/>
        </p:nvSpPr>
        <p:spPr bwMode="auto">
          <a:xfrm>
            <a:off x="620939" y="533400"/>
            <a:ext cx="800969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b="1" dirty="0" smtClean="0">
                <a:solidFill>
                  <a:srgbClr val="FFFF00"/>
                </a:solidFill>
                <a:latin typeface="Arial" panose="020B0604020202020204" pitchFamily="34" charset="0"/>
              </a:rPr>
              <a:t>Yoga Alliance/Yoga </a:t>
            </a:r>
            <a:r>
              <a:rPr lang="en-US" altLang="en-US" b="1" dirty="0">
                <a:solidFill>
                  <a:srgbClr val="FFFF00"/>
                </a:solidFill>
                <a:latin typeface="Arial" panose="020B0604020202020204" pitchFamily="34" charset="0"/>
              </a:rPr>
              <a:t>Journal Survey </a:t>
            </a:r>
            <a:r>
              <a:rPr lang="en-US" altLang="en-US" b="1" dirty="0" smtClean="0">
                <a:solidFill>
                  <a:srgbClr val="FFFF00"/>
                </a:solidFill>
                <a:latin typeface="Arial" panose="020B0604020202020204" pitchFamily="34" charset="0"/>
              </a:rPr>
              <a:t>2016</a:t>
            </a:r>
            <a:endParaRPr lang="en-US" altLang="en-US" b="1" dirty="0">
              <a:solidFill>
                <a:srgbClr val="FFFF00"/>
              </a:solidFill>
              <a:latin typeface="Arial" panose="020B0604020202020204" pitchFamily="34" charset="0"/>
            </a:endParaRPr>
          </a:p>
        </p:txBody>
      </p:sp>
      <p:sp>
        <p:nvSpPr>
          <p:cNvPr id="7" name="Text Box 11"/>
          <p:cNvSpPr txBox="1">
            <a:spLocks noChangeArrowheads="1"/>
          </p:cNvSpPr>
          <p:nvPr/>
        </p:nvSpPr>
        <p:spPr bwMode="auto">
          <a:xfrm>
            <a:off x="1814284" y="5988021"/>
            <a:ext cx="6247417"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Tx/>
              <a:buNone/>
            </a:pPr>
            <a:r>
              <a:rPr lang="en-US" altLang="en-US" sz="1600" dirty="0" smtClean="0">
                <a:solidFill>
                  <a:srgbClr val="FFFF66"/>
                </a:solidFill>
                <a:latin typeface="Arial" panose="020B0604020202020204" pitchFamily="34" charset="0"/>
                <a:cs typeface="Arial" panose="020B0604020202020204" pitchFamily="34" charset="0"/>
              </a:rPr>
              <a:t>From: </a:t>
            </a:r>
            <a:r>
              <a:rPr lang="en-US" altLang="en-US" sz="1600" i="1" dirty="0" smtClean="0">
                <a:solidFill>
                  <a:srgbClr val="FFFF66"/>
                </a:solidFill>
                <a:latin typeface="Arial" panose="020B0604020202020204" pitchFamily="34" charset="0"/>
                <a:cs typeface="Arial" panose="020B0604020202020204" pitchFamily="34" charset="0"/>
              </a:rPr>
              <a:t>https</a:t>
            </a:r>
            <a:r>
              <a:rPr lang="en-US" altLang="en-US" sz="1600" i="1" dirty="0">
                <a:solidFill>
                  <a:srgbClr val="FFFF66"/>
                </a:solidFill>
                <a:latin typeface="Arial" panose="020B0604020202020204" pitchFamily="34" charset="0"/>
                <a:cs typeface="Arial" panose="020B0604020202020204" pitchFamily="34" charset="0"/>
              </a:rPr>
              <a:t>://www.yogaalliance.org/2016YogaInAmericaStudy</a:t>
            </a:r>
          </a:p>
        </p:txBody>
      </p:sp>
      <p:pic>
        <p:nvPicPr>
          <p:cNvPr id="2" name="Picture 1"/>
          <p:cNvPicPr>
            <a:picLocks noChangeAspect="1"/>
          </p:cNvPicPr>
          <p:nvPr/>
        </p:nvPicPr>
        <p:blipFill>
          <a:blip r:embed="rId2" cstate="print"/>
          <a:stretch>
            <a:fillRect/>
          </a:stretch>
        </p:blipFill>
        <p:spPr>
          <a:xfrm>
            <a:off x="1193560" y="1454332"/>
            <a:ext cx="6868142" cy="4201293"/>
          </a:xfrm>
          <a:prstGeom prst="rect">
            <a:avLst/>
          </a:prstGeom>
        </p:spPr>
      </p:pic>
    </p:spTree>
    <p:extLst>
      <p:ext uri="{BB962C8B-B14F-4D97-AF65-F5344CB8AC3E}">
        <p14:creationId xmlns:p14="http://schemas.microsoft.com/office/powerpoint/2010/main" xmlns="" val="266478510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ext Box 2"/>
          <p:cNvSpPr txBox="1">
            <a:spLocks noChangeArrowheads="1"/>
          </p:cNvSpPr>
          <p:nvPr/>
        </p:nvSpPr>
        <p:spPr bwMode="auto">
          <a:xfrm>
            <a:off x="1308100" y="1001713"/>
            <a:ext cx="2212975" cy="1568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Attention, Stress &amp; Mood</a:t>
            </a:r>
          </a:p>
        </p:txBody>
      </p:sp>
      <p:sp>
        <p:nvSpPr>
          <p:cNvPr id="104451" name="Text Box 3"/>
          <p:cNvSpPr txBox="1">
            <a:spLocks noChangeArrowheads="1"/>
          </p:cNvSpPr>
          <p:nvPr/>
        </p:nvSpPr>
        <p:spPr bwMode="auto">
          <a:xfrm>
            <a:off x="752475" y="5732463"/>
            <a:ext cx="7874000"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latin typeface="Arial" panose="020B0604020202020204" pitchFamily="34" charset="0"/>
                <a:cs typeface="Times New Roman" panose="02020603050405020304" pitchFamily="18" charset="0"/>
              </a:rPr>
              <a:t>From: </a:t>
            </a:r>
            <a:r>
              <a:rPr lang="en-US" sz="1600" i="1">
                <a:latin typeface="Arial" panose="020B0604020202020204" pitchFamily="34" charset="0"/>
              </a:rPr>
              <a:t>Short-term meditation training improves attention and self-regulation, Tang Y, Ma Y, Wang J, Fan Y, Feng S, Lu Q, Yu Q, Sui D, Rothbart MK, Fan M, Posner MI, Proceedings of the National Academy of Sciences, 104:17152–17156, 2007.</a:t>
            </a:r>
          </a:p>
        </p:txBody>
      </p:sp>
      <p:pic>
        <p:nvPicPr>
          <p:cNvPr id="104452"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08100" y="3133725"/>
            <a:ext cx="3251200" cy="2601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4453" name="Picture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38675" y="3133725"/>
            <a:ext cx="3078163" cy="2601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4454" name="Picture 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29038" y="450850"/>
            <a:ext cx="3981450" cy="2606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 Box 2"/>
          <p:cNvSpPr txBox="1">
            <a:spLocks noChangeArrowheads="1"/>
          </p:cNvSpPr>
          <p:nvPr/>
        </p:nvSpPr>
        <p:spPr bwMode="auto">
          <a:xfrm>
            <a:off x="2149475" y="2187575"/>
            <a:ext cx="5011738" cy="2584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sz="5400">
                <a:solidFill>
                  <a:srgbClr val="FFFF00"/>
                </a:solidFill>
                <a:latin typeface="Arial" panose="020B0604020202020204" pitchFamily="34" charset="0"/>
              </a:rPr>
              <a:t>Research on Yoga as Stress Management</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 Box 2"/>
          <p:cNvSpPr txBox="1">
            <a:spLocks noChangeArrowheads="1"/>
          </p:cNvSpPr>
          <p:nvPr/>
        </p:nvSpPr>
        <p:spPr bwMode="auto">
          <a:xfrm>
            <a:off x="712788" y="527050"/>
            <a:ext cx="7716837" cy="107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Reasons for Practice</a:t>
            </a:r>
          </a:p>
          <a:p>
            <a:pPr algn="ctr" eaLnBrk="1" hangingPunct="1">
              <a:spcBef>
                <a:spcPct val="0"/>
              </a:spcBef>
              <a:buFontTx/>
              <a:buNone/>
            </a:pPr>
            <a:r>
              <a:rPr lang="en-US" b="1">
                <a:solidFill>
                  <a:srgbClr val="FFFF00"/>
                </a:solidFill>
                <a:latin typeface="Arial" panose="020B0604020202020204" pitchFamily="34" charset="0"/>
              </a:rPr>
              <a:t>in a Beginners Program</a:t>
            </a:r>
          </a:p>
        </p:txBody>
      </p:sp>
      <p:sp>
        <p:nvSpPr>
          <p:cNvPr id="113667" name="Text Box 4"/>
          <p:cNvSpPr txBox="1">
            <a:spLocks noChangeArrowheads="1"/>
          </p:cNvSpPr>
          <p:nvPr/>
        </p:nvSpPr>
        <p:spPr bwMode="auto">
          <a:xfrm>
            <a:off x="688975" y="5859463"/>
            <a:ext cx="812800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None/>
            </a:pPr>
            <a:r>
              <a:rPr lang="en-US" sz="1600" dirty="0">
                <a:latin typeface="Arial" panose="020B0604020202020204" pitchFamily="34" charset="0"/>
              </a:rPr>
              <a:t>From:</a:t>
            </a:r>
            <a:r>
              <a:rPr lang="en-US" sz="1600" i="1" dirty="0">
                <a:latin typeface="Arial" panose="020B0604020202020204" pitchFamily="34" charset="0"/>
              </a:rPr>
              <a:t> Yoga in the real world: Motivations and patterns of use, Quilty MT, </a:t>
            </a:r>
            <a:r>
              <a:rPr lang="en-US" sz="1600" i="1" dirty="0" err="1">
                <a:latin typeface="Arial" panose="020B0604020202020204" pitchFamily="34" charset="0"/>
              </a:rPr>
              <a:t>Saper</a:t>
            </a:r>
            <a:r>
              <a:rPr lang="en-US" sz="1600" i="1" dirty="0">
                <a:latin typeface="Arial" panose="020B0604020202020204" pitchFamily="34" charset="0"/>
              </a:rPr>
              <a:t> R, Goldstein R, Khalsa SBS, Global Advances in Health and Medicine, </a:t>
            </a:r>
            <a:r>
              <a:rPr lang="en-US" sz="1600" i="1" dirty="0" smtClean="0">
                <a:latin typeface="Arial" panose="020B0604020202020204" pitchFamily="34" charset="0"/>
              </a:rPr>
              <a:t>2:44-9, 2013.</a:t>
            </a:r>
            <a:endParaRPr lang="en-US" sz="1600" i="1" dirty="0">
              <a:latin typeface="Arial" panose="020B0604020202020204" pitchFamily="34" charset="0"/>
              <a:cs typeface="Times New Roman" panose="02020603050405020304" pitchFamily="18" charset="0"/>
            </a:endParaRPr>
          </a:p>
        </p:txBody>
      </p:sp>
      <p:pic>
        <p:nvPicPr>
          <p:cNvPr id="113668" name="Picture 9" descr="Austen beginners reasons for practice.JPG"/>
          <p:cNvPicPr>
            <a:picLocks noChangeAspect="1"/>
          </p:cNvPicPr>
          <p:nvPr/>
        </p:nvPicPr>
        <p:blipFill>
          <a:blip r:embed="rId3" cstate="print">
            <a:extLst>
              <a:ext uri="{28A0092B-C50C-407E-A947-70E740481C1C}">
                <a14:useLocalDpi xmlns:a14="http://schemas.microsoft.com/office/drawing/2010/main" xmlns="" val="0"/>
              </a:ext>
            </a:extLst>
          </a:blip>
          <a:srcRect t="7919" r="2409"/>
          <a:stretch>
            <a:fillRect/>
          </a:stretch>
        </p:blipFill>
        <p:spPr bwMode="auto">
          <a:xfrm>
            <a:off x="449263" y="1600200"/>
            <a:ext cx="8243887" cy="4259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2"/>
          <p:cNvSpPr txBox="1">
            <a:spLocks noChangeArrowheads="1"/>
          </p:cNvSpPr>
          <p:nvPr/>
        </p:nvSpPr>
        <p:spPr bwMode="auto">
          <a:xfrm>
            <a:off x="650875" y="527050"/>
            <a:ext cx="7716837"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dirty="0">
                <a:solidFill>
                  <a:srgbClr val="FFFF00"/>
                </a:solidFill>
                <a:latin typeface="Arial" panose="020B0604020202020204" pitchFamily="34" charset="0"/>
              </a:rPr>
              <a:t>Reasons for </a:t>
            </a:r>
            <a:r>
              <a:rPr lang="en-US" b="1" dirty="0" smtClean="0">
                <a:solidFill>
                  <a:srgbClr val="FFFF00"/>
                </a:solidFill>
                <a:latin typeface="Arial" panose="020B0604020202020204" pitchFamily="34" charset="0"/>
              </a:rPr>
              <a:t>Practice in Australia</a:t>
            </a:r>
            <a:endParaRPr lang="en-US" b="1" dirty="0">
              <a:solidFill>
                <a:srgbClr val="FFFF00"/>
              </a:solidFill>
              <a:latin typeface="Arial" panose="020B0604020202020204" pitchFamily="34" charset="0"/>
            </a:endParaRPr>
          </a:p>
        </p:txBody>
      </p:sp>
      <p:pic>
        <p:nvPicPr>
          <p:cNvPr id="2" name="Picture 1"/>
          <p:cNvPicPr>
            <a:picLocks noChangeAspect="1"/>
          </p:cNvPicPr>
          <p:nvPr/>
        </p:nvPicPr>
        <p:blipFill>
          <a:blip r:embed="rId3" cstate="print"/>
          <a:stretch>
            <a:fillRect/>
          </a:stretch>
        </p:blipFill>
        <p:spPr>
          <a:xfrm>
            <a:off x="1506010" y="1342108"/>
            <a:ext cx="6146073" cy="4119649"/>
          </a:xfrm>
          <a:prstGeom prst="rect">
            <a:avLst/>
          </a:prstGeom>
        </p:spPr>
      </p:pic>
      <p:sp>
        <p:nvSpPr>
          <p:cNvPr id="6" name="Text Box 1030"/>
          <p:cNvSpPr txBox="1">
            <a:spLocks noChangeArrowheads="1"/>
          </p:cNvSpPr>
          <p:nvPr/>
        </p:nvSpPr>
        <p:spPr bwMode="auto">
          <a:xfrm>
            <a:off x="1143459" y="5686075"/>
            <a:ext cx="7429500"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1600" dirty="0">
                <a:latin typeface="Arial" panose="020B0604020202020204" pitchFamily="34" charset="0"/>
                <a:cs typeface="Times New Roman" panose="02020603050405020304" pitchFamily="18" charset="0"/>
              </a:rPr>
              <a:t>From: </a:t>
            </a:r>
            <a:r>
              <a:rPr lang="en-US" altLang="en-US" sz="1600" i="1" dirty="0" smtClean="0">
                <a:latin typeface="Arial" panose="020B0604020202020204" pitchFamily="34" charset="0"/>
                <a:cs typeface="Times New Roman" panose="02020603050405020304" pitchFamily="18" charset="0"/>
              </a:rPr>
              <a:t>Yoga </a:t>
            </a:r>
            <a:r>
              <a:rPr lang="en-US" altLang="en-US" sz="1600" i="1" dirty="0">
                <a:latin typeface="Arial" panose="020B0604020202020204" pitchFamily="34" charset="0"/>
                <a:cs typeface="Times New Roman" panose="02020603050405020304" pitchFamily="18" charset="0"/>
              </a:rPr>
              <a:t>in Australia: Results of a national </a:t>
            </a:r>
            <a:r>
              <a:rPr lang="en-US" altLang="en-US" sz="1600" i="1" dirty="0" smtClean="0">
                <a:latin typeface="Arial" panose="020B0604020202020204" pitchFamily="34" charset="0"/>
                <a:cs typeface="Times New Roman" panose="02020603050405020304" pitchFamily="18" charset="0"/>
              </a:rPr>
              <a:t>survey, Penman </a:t>
            </a:r>
            <a:r>
              <a:rPr lang="en-US" altLang="en-US" sz="1600" i="1" dirty="0">
                <a:latin typeface="Arial" panose="020B0604020202020204" pitchFamily="34" charset="0"/>
                <a:cs typeface="Times New Roman" panose="02020603050405020304" pitchFamily="18" charset="0"/>
              </a:rPr>
              <a:t>S, Cohen M, Stevens P, Jackson </a:t>
            </a:r>
            <a:r>
              <a:rPr lang="en-US" altLang="en-US" sz="1600" i="1" dirty="0" smtClean="0">
                <a:latin typeface="Arial" panose="020B0604020202020204" pitchFamily="34" charset="0"/>
                <a:cs typeface="Times New Roman" panose="02020603050405020304" pitchFamily="18" charset="0"/>
              </a:rPr>
              <a:t>S, International Journal of Yoga, 5:92-101, 2012.</a:t>
            </a:r>
            <a:endParaRPr lang="en-US" altLang="en-US" sz="1600" i="1" dirty="0">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xmlns="" val="246969278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b="1601"/>
          <a:stretch>
            <a:fillRect/>
          </a:stretch>
        </p:blipFill>
        <p:spPr bwMode="auto">
          <a:xfrm>
            <a:off x="855663" y="438150"/>
            <a:ext cx="7386637" cy="60372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ext Box 2"/>
          <p:cNvSpPr txBox="1">
            <a:spLocks noChangeArrowheads="1"/>
          </p:cNvSpPr>
          <p:nvPr/>
        </p:nvSpPr>
        <p:spPr bwMode="auto">
          <a:xfrm>
            <a:off x="1250950" y="636588"/>
            <a:ext cx="6656388"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Stress Beginner Female Students</a:t>
            </a:r>
          </a:p>
        </p:txBody>
      </p:sp>
      <p:sp>
        <p:nvSpPr>
          <p:cNvPr id="123907" name="Text Box 3"/>
          <p:cNvSpPr txBox="1">
            <a:spLocks noChangeArrowheads="1"/>
          </p:cNvSpPr>
          <p:nvPr/>
        </p:nvSpPr>
        <p:spPr bwMode="auto">
          <a:xfrm>
            <a:off x="758825" y="5680075"/>
            <a:ext cx="7772400" cy="58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latin typeface="Arial" panose="020B0604020202020204" pitchFamily="34" charset="0"/>
                <a:cs typeface="Arial" panose="020B0604020202020204" pitchFamily="34" charset="0"/>
              </a:rPr>
              <a:t>From:  </a:t>
            </a:r>
            <a:r>
              <a:rPr lang="en-US" sz="1600" i="1">
                <a:latin typeface="Arial" panose="020B0604020202020204" pitchFamily="34" charset="0"/>
                <a:cs typeface="Arial" panose="020B0604020202020204" pitchFamily="34" charset="0"/>
              </a:rPr>
              <a:t>Yoga as a stress reduction technique for women, </a:t>
            </a:r>
            <a:r>
              <a:rPr lang="en-US" sz="1600" i="1">
                <a:latin typeface="Arial" panose="020B0604020202020204" pitchFamily="34" charset="0"/>
              </a:rPr>
              <a:t>Quilty M, Khalsa SBS, Saper R, Abstract submitted to 137th APHA Annual Meeting &amp; Exposition, 2009.</a:t>
            </a:r>
          </a:p>
        </p:txBody>
      </p:sp>
      <p:graphicFrame>
        <p:nvGraphicFramePr>
          <p:cNvPr id="123908" name="Object 2"/>
          <p:cNvGraphicFramePr>
            <a:graphicFrameLocks noChangeAspect="1"/>
          </p:cNvGraphicFramePr>
          <p:nvPr/>
        </p:nvGraphicFramePr>
        <p:xfrm>
          <a:off x="2438400" y="1624013"/>
          <a:ext cx="4433888" cy="3570287"/>
        </p:xfrm>
        <a:graphic>
          <a:graphicData uri="http://schemas.openxmlformats.org/presentationml/2006/ole">
            <p:oleObj spid="_x0000_s123932" name="SPW 7.1 Graph" r:id="rId4" imgW="3942893" imgH="3513125" progId="">
              <p:embed/>
            </p:oleObj>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ext Box 2"/>
          <p:cNvSpPr txBox="1">
            <a:spLocks noChangeArrowheads="1"/>
          </p:cNvSpPr>
          <p:nvPr/>
        </p:nvSpPr>
        <p:spPr bwMode="auto">
          <a:xfrm>
            <a:off x="914400" y="636588"/>
            <a:ext cx="7329488"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cs typeface="Arial" panose="020B0604020202020204" pitchFamily="34" charset="0"/>
              </a:rPr>
              <a:t>Mood/Stress in Occupational Setting</a:t>
            </a:r>
          </a:p>
        </p:txBody>
      </p:sp>
      <p:sp>
        <p:nvSpPr>
          <p:cNvPr id="128003" name="Text Box 3"/>
          <p:cNvSpPr txBox="1">
            <a:spLocks noChangeArrowheads="1"/>
          </p:cNvSpPr>
          <p:nvPr/>
        </p:nvSpPr>
        <p:spPr bwMode="auto">
          <a:xfrm>
            <a:off x="758825" y="5680075"/>
            <a:ext cx="7772400"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latin typeface="Arial" panose="020B0604020202020204" pitchFamily="34" charset="0"/>
                <a:cs typeface="Arial" panose="020B0604020202020204" pitchFamily="34" charset="0"/>
              </a:rPr>
              <a:t>From:  </a:t>
            </a:r>
            <a:r>
              <a:rPr lang="en-US" sz="1600" i="1">
                <a:latin typeface="Arial" panose="020B0604020202020204" pitchFamily="34" charset="0"/>
                <a:cs typeface="Arial" panose="020B0604020202020204" pitchFamily="34" charset="0"/>
              </a:rPr>
              <a:t>The effectiveness of yoga for the improvement of well-being and resilience to stress in the workplace. Hartfiel N, Havenhand J, Khalsa SB, Clarke G, Krayer A.</a:t>
            </a:r>
          </a:p>
          <a:p>
            <a:pPr eaLnBrk="1" hangingPunct="1">
              <a:spcBef>
                <a:spcPct val="0"/>
              </a:spcBef>
              <a:buFontTx/>
              <a:buNone/>
            </a:pPr>
            <a:r>
              <a:rPr lang="en-US" sz="1600" i="1">
                <a:latin typeface="Arial" panose="020B0604020202020204" pitchFamily="34" charset="0"/>
                <a:cs typeface="Arial" panose="020B0604020202020204" pitchFamily="34" charset="0"/>
              </a:rPr>
              <a:t>Scandinavian Journal of Work, Environment and Health, </a:t>
            </a:r>
            <a:r>
              <a:rPr lang="en-US" sz="1600">
                <a:latin typeface="Arial" panose="020B0604020202020204" pitchFamily="34" charset="0"/>
                <a:cs typeface="Arial" panose="020B0604020202020204" pitchFamily="34" charset="0"/>
              </a:rPr>
              <a:t>37:70-6,</a:t>
            </a:r>
            <a:r>
              <a:rPr lang="en-US" sz="1600" i="1">
                <a:latin typeface="Arial" panose="020B0604020202020204" pitchFamily="34" charset="0"/>
                <a:cs typeface="Arial" panose="020B0604020202020204" pitchFamily="34" charset="0"/>
              </a:rPr>
              <a:t> 2011.</a:t>
            </a:r>
          </a:p>
        </p:txBody>
      </p:sp>
      <p:pic>
        <p:nvPicPr>
          <p:cNvPr id="128004"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9575" y="1604963"/>
            <a:ext cx="8308975" cy="38179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ext Box 2"/>
          <p:cNvSpPr txBox="1">
            <a:spLocks noChangeArrowheads="1"/>
          </p:cNvSpPr>
          <p:nvPr/>
        </p:nvSpPr>
        <p:spPr bwMode="auto">
          <a:xfrm>
            <a:off x="1516063" y="636588"/>
            <a:ext cx="6126162"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cs typeface="Arial" panose="020B0604020202020204" pitchFamily="34" charset="0"/>
              </a:rPr>
              <a:t>Stress in Occupational Setting</a:t>
            </a:r>
          </a:p>
        </p:txBody>
      </p:sp>
      <p:sp>
        <p:nvSpPr>
          <p:cNvPr id="130051" name="Text Box 3"/>
          <p:cNvSpPr txBox="1">
            <a:spLocks noChangeArrowheads="1"/>
          </p:cNvSpPr>
          <p:nvPr/>
        </p:nvSpPr>
        <p:spPr bwMode="auto">
          <a:xfrm>
            <a:off x="758825" y="5680075"/>
            <a:ext cx="7772400"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latin typeface="Arial" panose="020B0604020202020204" pitchFamily="34" charset="0"/>
                <a:cs typeface="Arial" panose="020B0604020202020204" pitchFamily="34" charset="0"/>
              </a:rPr>
              <a:t>From:  </a:t>
            </a:r>
            <a:r>
              <a:rPr lang="en-US" sz="1600" i="1">
                <a:latin typeface="Arial" panose="020B0604020202020204" pitchFamily="34" charset="0"/>
                <a:cs typeface="Arial" panose="020B0604020202020204" pitchFamily="34" charset="0"/>
              </a:rPr>
              <a:t>Yoga for reducing perceived stress and back pain at work, Hartfiel N, Burton C, Rycroft-Malone J, Clarke G, Havenhand J, Khalsa SB, Edwards RT, Occupational Medicine 62:606–612, 2012.</a:t>
            </a:r>
          </a:p>
        </p:txBody>
      </p:sp>
      <p:pic>
        <p:nvPicPr>
          <p:cNvPr id="130052"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08038" y="1420813"/>
            <a:ext cx="7513637" cy="4040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2098" name="Object 2"/>
          <p:cNvGraphicFramePr>
            <a:graphicFrameLocks noChangeAspect="1"/>
          </p:cNvGraphicFramePr>
          <p:nvPr/>
        </p:nvGraphicFramePr>
        <p:xfrm>
          <a:off x="1522413" y="1089025"/>
          <a:ext cx="6278562" cy="4764088"/>
        </p:xfrm>
        <a:graphic>
          <a:graphicData uri="http://schemas.openxmlformats.org/presentationml/2006/ole">
            <p:oleObj spid="_x0000_s132125" name="SPW 7.1 Graph" r:id="rId4" imgW="7038137" imgH="5341010" progId="">
              <p:embed/>
            </p:oleObj>
          </a:graphicData>
        </a:graphic>
      </p:graphicFrame>
      <p:sp>
        <p:nvSpPr>
          <p:cNvPr id="132099" name="Text Box 3"/>
          <p:cNvSpPr txBox="1">
            <a:spLocks noChangeArrowheads="1"/>
          </p:cNvSpPr>
          <p:nvPr/>
        </p:nvSpPr>
        <p:spPr bwMode="auto">
          <a:xfrm>
            <a:off x="444500" y="463550"/>
            <a:ext cx="8280400"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Stress / Mood in Police Academy Recruits</a:t>
            </a:r>
          </a:p>
        </p:txBody>
      </p:sp>
      <p:sp>
        <p:nvSpPr>
          <p:cNvPr id="132100" name="Text Box 4"/>
          <p:cNvSpPr txBox="1">
            <a:spLocks noChangeArrowheads="1"/>
          </p:cNvSpPr>
          <p:nvPr/>
        </p:nvSpPr>
        <p:spPr bwMode="auto">
          <a:xfrm>
            <a:off x="758825" y="5899150"/>
            <a:ext cx="7772400" cy="58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dirty="0">
                <a:latin typeface="Arial" panose="020B0604020202020204" pitchFamily="34" charset="0"/>
                <a:cs typeface="Arial" panose="020B0604020202020204" pitchFamily="34" charset="0"/>
              </a:rPr>
              <a:t>From:  A </a:t>
            </a:r>
            <a:r>
              <a:rPr lang="en-US" sz="1600" i="1" dirty="0" err="1">
                <a:latin typeface="Arial" panose="020B0604020202020204" pitchFamily="34" charset="0"/>
              </a:rPr>
              <a:t>Kripalu</a:t>
            </a:r>
            <a:r>
              <a:rPr lang="en-US" sz="1600" i="1" dirty="0">
                <a:latin typeface="Arial" panose="020B0604020202020204" pitchFamily="34" charset="0"/>
              </a:rPr>
              <a:t> yoga intervention in police academy recruits, Khalsa SBS, Morgan L, Cronin S, </a:t>
            </a:r>
            <a:r>
              <a:rPr lang="en-US" sz="1600" i="1" dirty="0" smtClean="0">
                <a:latin typeface="Arial" panose="020B0604020202020204" pitchFamily="34" charset="0"/>
              </a:rPr>
              <a:t>23:24-30, 2013.</a:t>
            </a:r>
            <a:endParaRPr lang="en-US" sz="1600" i="1"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 Box 2"/>
          <p:cNvSpPr txBox="1">
            <a:spLocks noChangeArrowheads="1"/>
          </p:cNvSpPr>
          <p:nvPr/>
        </p:nvSpPr>
        <p:spPr bwMode="auto">
          <a:xfrm>
            <a:off x="2094767" y="2875329"/>
            <a:ext cx="5011738"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sz="5400" dirty="0" smtClean="0">
                <a:solidFill>
                  <a:srgbClr val="FFFF00"/>
                </a:solidFill>
                <a:latin typeface="Arial" panose="020B0604020202020204" pitchFamily="34" charset="0"/>
              </a:rPr>
              <a:t>Resilience</a:t>
            </a:r>
            <a:endParaRPr lang="en-US" sz="5400" dirty="0">
              <a:solidFill>
                <a:srgbClr val="FFFF00"/>
              </a:solidFill>
              <a:latin typeface="Arial" panose="020B0604020202020204" pitchFamily="34" charset="0"/>
            </a:endParaRPr>
          </a:p>
        </p:txBody>
      </p:sp>
    </p:spTree>
    <p:extLst>
      <p:ext uri="{BB962C8B-B14F-4D97-AF65-F5344CB8AC3E}">
        <p14:creationId xmlns:p14="http://schemas.microsoft.com/office/powerpoint/2010/main" xmlns="" val="34162762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Life Magazine Yoga Nation"/>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9588" y="965200"/>
            <a:ext cx="4110037" cy="5056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867" name="Picture 2" descr="Time cover 4-23-01edited"/>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73613" y="965200"/>
            <a:ext cx="3843337" cy="5056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7" name="Text Box 1026"/>
          <p:cNvSpPr txBox="1">
            <a:spLocks noChangeArrowheads="1"/>
          </p:cNvSpPr>
          <p:nvPr/>
        </p:nvSpPr>
        <p:spPr bwMode="auto">
          <a:xfrm>
            <a:off x="2119313" y="655638"/>
            <a:ext cx="4983162"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rPr>
              <a:t>Physiology of Meditation</a:t>
            </a:r>
          </a:p>
        </p:txBody>
      </p:sp>
      <p:sp>
        <p:nvSpPr>
          <p:cNvPr id="134148" name="Text Box 1027"/>
          <p:cNvSpPr txBox="1">
            <a:spLocks noChangeArrowheads="1"/>
          </p:cNvSpPr>
          <p:nvPr/>
        </p:nvSpPr>
        <p:spPr bwMode="auto">
          <a:xfrm>
            <a:off x="754063" y="5356225"/>
            <a:ext cx="7907337"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latin typeface="Arial" panose="020B0604020202020204" pitchFamily="34" charset="0"/>
                <a:cs typeface="Times New Roman" panose="02020603050405020304" pitchFamily="18" charset="0"/>
              </a:rPr>
              <a:t>From:  </a:t>
            </a:r>
            <a:r>
              <a:rPr lang="en-US" sz="1600" i="1">
                <a:latin typeface="Arial" panose="020B0604020202020204" pitchFamily="34" charset="0"/>
              </a:rPr>
              <a:t>Reduced sympathetic nervous system responsivity associated with the relaxation response</a:t>
            </a:r>
            <a:r>
              <a:rPr lang="en-US" sz="1600" i="1">
                <a:latin typeface="Arial" panose="020B0604020202020204" pitchFamily="34" charset="0"/>
                <a:cs typeface="Times New Roman" panose="02020603050405020304" pitchFamily="18" charset="0"/>
              </a:rPr>
              <a:t>, </a:t>
            </a:r>
            <a:r>
              <a:rPr lang="en-US" sz="1600" i="1">
                <a:latin typeface="Arial" panose="020B0604020202020204" pitchFamily="34" charset="0"/>
              </a:rPr>
              <a:t>Hoffman JW, Benson H, Arns PA, Stainbrook GL, Landsberg GL, Young JB, Gill A</a:t>
            </a:r>
            <a:r>
              <a:rPr lang="en-US" sz="1600" i="1">
                <a:latin typeface="Arial" panose="020B0604020202020204" pitchFamily="34" charset="0"/>
                <a:cs typeface="Times New Roman" panose="02020603050405020304" pitchFamily="18" charset="0"/>
              </a:rPr>
              <a:t>, Science 215:190-192, 1982.</a:t>
            </a:r>
          </a:p>
        </p:txBody>
      </p:sp>
      <p:pic>
        <p:nvPicPr>
          <p:cNvPr id="134149" name="Picture 1028" descr="benson science 1982 edited"/>
          <p:cNvPicPr>
            <a:picLocks noChangeAspect="1" noChangeArrowheads="1"/>
          </p:cNvPicPr>
          <p:nvPr/>
        </p:nvPicPr>
        <p:blipFill>
          <a:blip r:embed="rId3" cstate="print">
            <a:extLst>
              <a:ext uri="{28A0092B-C50C-407E-A947-70E740481C1C}">
                <a14:useLocalDpi xmlns:a14="http://schemas.microsoft.com/office/drawing/2010/main" xmlns="" val="0"/>
              </a:ext>
            </a:extLst>
          </a:blip>
          <a:srcRect r="28854"/>
          <a:stretch>
            <a:fillRect/>
          </a:stretch>
        </p:blipFill>
        <p:spPr bwMode="auto">
          <a:xfrm>
            <a:off x="1720850" y="1541463"/>
            <a:ext cx="5808663" cy="3582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ext Box 2"/>
          <p:cNvSpPr txBox="1">
            <a:spLocks noChangeArrowheads="1"/>
          </p:cNvSpPr>
          <p:nvPr/>
        </p:nvSpPr>
        <p:spPr bwMode="auto">
          <a:xfrm>
            <a:off x="131763" y="544513"/>
            <a:ext cx="8878887"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Elevated Cortisol to Intensive Yoga</a:t>
            </a:r>
          </a:p>
        </p:txBody>
      </p:sp>
      <p:pic>
        <p:nvPicPr>
          <p:cNvPr id="136195" name="Picture 4" descr="Schmidt 97 hormones edited"/>
          <p:cNvPicPr>
            <a:picLocks noChangeAspect="1" noChangeArrowheads="1"/>
          </p:cNvPicPr>
          <p:nvPr/>
        </p:nvPicPr>
        <p:blipFill>
          <a:blip r:embed="rId3" cstate="print">
            <a:extLst>
              <a:ext uri="{28A0092B-C50C-407E-A947-70E740481C1C}">
                <a14:useLocalDpi xmlns:a14="http://schemas.microsoft.com/office/drawing/2010/main" xmlns="" val="0"/>
              </a:ext>
            </a:extLst>
          </a:blip>
          <a:srcRect l="3893" t="3493" r="48267" b="68034"/>
          <a:stretch>
            <a:fillRect/>
          </a:stretch>
        </p:blipFill>
        <p:spPr bwMode="auto">
          <a:xfrm>
            <a:off x="1503363" y="1354138"/>
            <a:ext cx="6353175" cy="3979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6196" name="Text Box 5"/>
          <p:cNvSpPr txBox="1">
            <a:spLocks noChangeArrowheads="1"/>
          </p:cNvSpPr>
          <p:nvPr/>
        </p:nvSpPr>
        <p:spPr bwMode="auto">
          <a:xfrm>
            <a:off x="444500" y="5438775"/>
            <a:ext cx="8255000" cy="1098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None/>
            </a:pPr>
            <a:r>
              <a:rPr lang="en-US" sz="1600">
                <a:latin typeface="Arial" panose="020B0604020202020204" pitchFamily="34" charset="0"/>
              </a:rPr>
              <a:t>From:</a:t>
            </a:r>
            <a:r>
              <a:rPr lang="en-US" sz="1600" i="1">
                <a:latin typeface="Arial" panose="020B0604020202020204" pitchFamily="34" charset="0"/>
              </a:rPr>
              <a:t> Changes in cardiovascular risk factors and hormones during a comprehensive residential three month kriya yoga training and vegetarian nutrition, Schmidt T, Wijga A, Von Zur Muhlen A, Brabant G, Wagner TO, Acta Physiologica Scandinavia Suppl.640:158-62, 1997</a:t>
            </a:r>
            <a:r>
              <a:rPr lang="en-US" sz="1600" i="1">
                <a:latin typeface="Arial" panose="020B0604020202020204" pitchFamily="34"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ext Box 2"/>
          <p:cNvSpPr txBox="1">
            <a:spLocks noChangeArrowheads="1"/>
          </p:cNvSpPr>
          <p:nvPr/>
        </p:nvSpPr>
        <p:spPr bwMode="auto">
          <a:xfrm>
            <a:off x="714375" y="660400"/>
            <a:ext cx="7707313"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rPr>
              <a:t>Elevated Cortisol in Yoga Practitioners</a:t>
            </a:r>
          </a:p>
        </p:txBody>
      </p:sp>
      <p:sp>
        <p:nvSpPr>
          <p:cNvPr id="138243" name="Text Box 3"/>
          <p:cNvSpPr txBox="1">
            <a:spLocks noChangeArrowheads="1"/>
          </p:cNvSpPr>
          <p:nvPr/>
        </p:nvSpPr>
        <p:spPr bwMode="auto">
          <a:xfrm>
            <a:off x="573088" y="5586413"/>
            <a:ext cx="8172450"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latin typeface="Arial" panose="020B0604020202020204" pitchFamily="34" charset="0"/>
                <a:cs typeface="Times New Roman" panose="02020603050405020304" pitchFamily="18" charset="0"/>
              </a:rPr>
              <a:t>From: </a:t>
            </a:r>
            <a:r>
              <a:rPr lang="en-US" sz="1600" i="1">
                <a:latin typeface="Arial" panose="020B0604020202020204" pitchFamily="34" charset="0"/>
                <a:cs typeface="Times New Roman" panose="02020603050405020304" pitchFamily="18" charset="0"/>
              </a:rPr>
              <a:t>Subjective sleep quality and hormonal modulation in long-term yoga practitioners,</a:t>
            </a:r>
          </a:p>
          <a:p>
            <a:pPr eaLnBrk="1" hangingPunct="1">
              <a:spcBef>
                <a:spcPct val="0"/>
              </a:spcBef>
              <a:buFontTx/>
              <a:buNone/>
            </a:pPr>
            <a:r>
              <a:rPr lang="en-US" sz="1600" i="1">
                <a:latin typeface="Arial" panose="020B0604020202020204" pitchFamily="34" charset="0"/>
                <a:cs typeface="Times New Roman" panose="02020603050405020304" pitchFamily="18" charset="0"/>
              </a:rPr>
              <a:t>Vera FM, Manzaneque JM, Maldonado EF, Carranque GA, Rodriguez FM, Blanca MJ, Morell M, Biological Psychology 81:164-8, 2009.</a:t>
            </a:r>
          </a:p>
        </p:txBody>
      </p:sp>
      <p:pic>
        <p:nvPicPr>
          <p:cNvPr id="138244"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b="22049"/>
          <a:stretch>
            <a:fillRect/>
          </a:stretch>
        </p:blipFill>
        <p:spPr bwMode="auto">
          <a:xfrm>
            <a:off x="484188" y="1954213"/>
            <a:ext cx="8167687" cy="2922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3" name="Straight Connector 2"/>
          <p:cNvCxnSpPr/>
          <p:nvPr/>
        </p:nvCxnSpPr>
        <p:spPr>
          <a:xfrm>
            <a:off x="2598738" y="4414838"/>
            <a:ext cx="54133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892675" y="4414838"/>
            <a:ext cx="54133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598738" y="4676775"/>
            <a:ext cx="63817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92675" y="4676775"/>
            <a:ext cx="63817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ext Box 2"/>
          <p:cNvSpPr txBox="1">
            <a:spLocks noChangeArrowheads="1"/>
          </p:cNvSpPr>
          <p:nvPr/>
        </p:nvSpPr>
        <p:spPr bwMode="auto">
          <a:xfrm>
            <a:off x="1320800" y="706438"/>
            <a:ext cx="6634163"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rPr>
              <a:t>Increasing Resilience with Yoga</a:t>
            </a:r>
          </a:p>
        </p:txBody>
      </p:sp>
      <p:cxnSp>
        <p:nvCxnSpPr>
          <p:cNvPr id="4" name="Straight Connector 3"/>
          <p:cNvCxnSpPr/>
          <p:nvPr/>
        </p:nvCxnSpPr>
        <p:spPr>
          <a:xfrm>
            <a:off x="2417763" y="1647825"/>
            <a:ext cx="12700" cy="3767138"/>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2430463" y="5378450"/>
            <a:ext cx="5221287" cy="11113"/>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Freeform 29"/>
          <p:cNvSpPr/>
          <p:nvPr/>
        </p:nvSpPr>
        <p:spPr>
          <a:xfrm>
            <a:off x="2767013" y="1684338"/>
            <a:ext cx="4548187" cy="3044825"/>
          </a:xfrm>
          <a:custGeom>
            <a:avLst/>
            <a:gdLst>
              <a:gd name="connsiteX0" fmla="*/ 0 w 4547937"/>
              <a:gd name="connsiteY0" fmla="*/ 0 h 3043990"/>
              <a:gd name="connsiteX1" fmla="*/ 2273969 w 4547937"/>
              <a:gd name="connsiteY1" fmla="*/ 3043990 h 3043990"/>
              <a:gd name="connsiteX2" fmla="*/ 4547937 w 4547937"/>
              <a:gd name="connsiteY2" fmla="*/ 0 h 3043990"/>
            </a:gdLst>
            <a:ahLst/>
            <a:cxnLst>
              <a:cxn ang="0">
                <a:pos x="connsiteX0" y="connsiteY0"/>
              </a:cxn>
              <a:cxn ang="0">
                <a:pos x="connsiteX1" y="connsiteY1"/>
              </a:cxn>
              <a:cxn ang="0">
                <a:pos x="connsiteX2" y="connsiteY2"/>
              </a:cxn>
            </a:cxnLst>
            <a:rect l="l" t="t" r="r" b="b"/>
            <a:pathLst>
              <a:path w="4547937" h="3043990">
                <a:moveTo>
                  <a:pt x="0" y="0"/>
                </a:moveTo>
                <a:cubicBezTo>
                  <a:pt x="757990" y="1521995"/>
                  <a:pt x="1515980" y="3043990"/>
                  <a:pt x="2273969" y="3043990"/>
                </a:cubicBezTo>
                <a:cubicBezTo>
                  <a:pt x="3031958" y="3043990"/>
                  <a:pt x="3789947" y="1521995"/>
                  <a:pt x="4547937" y="0"/>
                </a:cubicBezTo>
              </a:path>
            </a:pathLst>
          </a:custGeom>
          <a:noFill/>
          <a:ln w="73025">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0294" name="TextBox 29695"/>
          <p:cNvSpPr txBox="1">
            <a:spLocks noChangeArrowheads="1"/>
          </p:cNvSpPr>
          <p:nvPr/>
        </p:nvSpPr>
        <p:spPr bwMode="auto">
          <a:xfrm>
            <a:off x="2417763" y="5449888"/>
            <a:ext cx="5337175" cy="101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en-US"/>
              <a:t>Low                  Normal                 High</a:t>
            </a:r>
          </a:p>
          <a:p>
            <a:pPr algn="ctr"/>
            <a:endParaRPr lang="en-US" sz="800"/>
          </a:p>
          <a:p>
            <a:pPr algn="ctr"/>
            <a:r>
              <a:rPr lang="en-US" sz="2800"/>
              <a:t>Resilience</a:t>
            </a:r>
          </a:p>
        </p:txBody>
      </p:sp>
      <p:sp>
        <p:nvSpPr>
          <p:cNvPr id="140295" name="TextBox 29696"/>
          <p:cNvSpPr txBox="1">
            <a:spLocks noChangeArrowheads="1"/>
          </p:cNvSpPr>
          <p:nvPr/>
        </p:nvSpPr>
        <p:spPr bwMode="auto">
          <a:xfrm>
            <a:off x="877888" y="3213100"/>
            <a:ext cx="1404937" cy="522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2800"/>
              <a:t>Cortisol</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ext Box 2"/>
          <p:cNvSpPr txBox="1">
            <a:spLocks noChangeArrowheads="1"/>
          </p:cNvSpPr>
          <p:nvPr/>
        </p:nvSpPr>
        <p:spPr bwMode="auto">
          <a:xfrm>
            <a:off x="966788" y="2376488"/>
            <a:ext cx="7215187" cy="1754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sz="5400">
                <a:solidFill>
                  <a:srgbClr val="FFFF00"/>
                </a:solidFill>
                <a:latin typeface="Arial" panose="020B0604020202020204" pitchFamily="34" charset="0"/>
                <a:cs typeface="Arial" panose="020B0604020202020204" pitchFamily="34" charset="0"/>
              </a:rPr>
              <a:t>Contemplative States of Consciousness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ext Box 2"/>
          <p:cNvSpPr txBox="1">
            <a:spLocks noChangeArrowheads="1"/>
          </p:cNvSpPr>
          <p:nvPr/>
        </p:nvSpPr>
        <p:spPr bwMode="auto">
          <a:xfrm>
            <a:off x="1006475" y="1412875"/>
            <a:ext cx="7107238"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cs typeface="Arial" panose="020B0604020202020204" pitchFamily="34" charset="0"/>
              </a:rPr>
              <a:t>Temporal Changes in Yoga Practice</a:t>
            </a:r>
          </a:p>
        </p:txBody>
      </p:sp>
      <p:sp>
        <p:nvSpPr>
          <p:cNvPr id="45059" name="Text Box 3"/>
          <p:cNvSpPr txBox="1">
            <a:spLocks noChangeArrowheads="1"/>
          </p:cNvSpPr>
          <p:nvPr/>
        </p:nvSpPr>
        <p:spPr bwMode="auto">
          <a:xfrm>
            <a:off x="639763" y="2649538"/>
            <a:ext cx="8412162" cy="2246312"/>
          </a:xfrm>
          <a:prstGeom prst="rect">
            <a:avLst/>
          </a:prstGeom>
          <a:noFill/>
          <a:ln w="9525">
            <a:noFill/>
            <a:miter lim="800000"/>
            <a:headEnd/>
            <a:tailEnd/>
          </a:ln>
        </p:spPr>
        <p:txBody>
          <a:bodyPr wrap="none">
            <a:spAutoFit/>
          </a:bodyPr>
          <a:lstStyle/>
          <a:p>
            <a:pPr eaLnBrk="1" hangingPunct="1">
              <a:buSzPct val="70000"/>
              <a:buFont typeface="Wingdings" pitchFamily="2" charset="2"/>
              <a:buChar char="l"/>
              <a:defRPr/>
            </a:pPr>
            <a:r>
              <a:rPr lang="en-US" sz="2800" dirty="0">
                <a:solidFill>
                  <a:schemeClr val="tx1">
                    <a:lumMod val="60000"/>
                    <a:lumOff val="40000"/>
                  </a:schemeClr>
                </a:solidFill>
                <a:latin typeface="Arial" charset="0"/>
                <a:cs typeface="Times New Roman" pitchFamily="18" charset="0"/>
              </a:rPr>
              <a:t> Arousal reduction, physical/mental well-being</a:t>
            </a:r>
          </a:p>
          <a:p>
            <a:pPr eaLnBrk="1" hangingPunct="1">
              <a:buSzPct val="70000"/>
              <a:buFont typeface="Wingdings" pitchFamily="2" charset="2"/>
              <a:buChar char="l"/>
              <a:defRPr/>
            </a:pPr>
            <a:endParaRPr lang="en-US" sz="2800" dirty="0">
              <a:solidFill>
                <a:schemeClr val="tx1">
                  <a:lumMod val="60000"/>
                  <a:lumOff val="40000"/>
                </a:schemeClr>
              </a:solidFill>
              <a:latin typeface="Arial" charset="0"/>
              <a:cs typeface="Times New Roman" pitchFamily="18" charset="0"/>
            </a:endParaRPr>
          </a:p>
          <a:p>
            <a:pPr eaLnBrk="1" hangingPunct="1">
              <a:buSzPct val="70000"/>
              <a:buFont typeface="Wingdings" pitchFamily="2" charset="2"/>
              <a:buChar char="l"/>
              <a:defRPr/>
            </a:pPr>
            <a:r>
              <a:rPr lang="en-US" sz="2800" dirty="0">
                <a:solidFill>
                  <a:schemeClr val="tx1">
                    <a:lumMod val="60000"/>
                    <a:lumOff val="40000"/>
                  </a:schemeClr>
                </a:solidFill>
                <a:latin typeface="Arial" charset="0"/>
                <a:cs typeface="Times New Roman" pitchFamily="18" charset="0"/>
              </a:rPr>
              <a:t> Mind/body awareness, resilience, self-regulation</a:t>
            </a:r>
          </a:p>
          <a:p>
            <a:pPr eaLnBrk="1" hangingPunct="1">
              <a:buSzPct val="70000"/>
              <a:buFont typeface="Wingdings" pitchFamily="2" charset="2"/>
              <a:buChar char="l"/>
              <a:defRPr/>
            </a:pPr>
            <a:endParaRPr lang="en-US" sz="2800" dirty="0">
              <a:solidFill>
                <a:schemeClr val="tx1">
                  <a:lumMod val="60000"/>
                  <a:lumOff val="40000"/>
                </a:schemeClr>
              </a:solidFill>
              <a:latin typeface="Arial" charset="0"/>
              <a:cs typeface="Times New Roman" pitchFamily="18" charset="0"/>
            </a:endParaRPr>
          </a:p>
          <a:p>
            <a:pPr eaLnBrk="1" hangingPunct="1">
              <a:buSzPct val="70000"/>
              <a:buFont typeface="Wingdings" pitchFamily="2" charset="2"/>
              <a:buChar char="l"/>
              <a:defRPr/>
            </a:pPr>
            <a:r>
              <a:rPr lang="en-US" sz="2800" dirty="0">
                <a:solidFill>
                  <a:schemeClr val="tx1">
                    <a:lumMod val="60000"/>
                    <a:lumOff val="40000"/>
                  </a:schemeClr>
                </a:solidFill>
                <a:latin typeface="Arial" charset="0"/>
                <a:cs typeface="Times New Roman" pitchFamily="18" charset="0"/>
              </a:rPr>
              <a:t> Psychological / philosophical transformation</a:t>
            </a:r>
            <a:endParaRPr lang="en-US" sz="2800" dirty="0">
              <a:solidFill>
                <a:schemeClr val="tx1">
                  <a:lumMod val="60000"/>
                  <a:lumOff val="40000"/>
                </a:schemeClr>
              </a:solidFill>
              <a:latin typeface="Arial"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ext Box 1026"/>
          <p:cNvSpPr txBox="1">
            <a:spLocks noChangeArrowheads="1"/>
          </p:cNvSpPr>
          <p:nvPr/>
        </p:nvSpPr>
        <p:spPr bwMode="auto">
          <a:xfrm>
            <a:off x="1817688" y="517525"/>
            <a:ext cx="5513387" cy="584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b="1">
                <a:solidFill>
                  <a:srgbClr val="FFFF00"/>
                </a:solidFill>
                <a:latin typeface="Arial" panose="020B0604020202020204" pitchFamily="34" charset="0"/>
                <a:cs typeface="Arial" panose="020B0604020202020204" pitchFamily="34" charset="0"/>
              </a:rPr>
              <a:t>Yoga Practice Associations</a:t>
            </a:r>
          </a:p>
        </p:txBody>
      </p:sp>
      <p:sp>
        <p:nvSpPr>
          <p:cNvPr id="146435" name="Text Box 1030"/>
          <p:cNvSpPr txBox="1">
            <a:spLocks noChangeArrowheads="1"/>
          </p:cNvSpPr>
          <p:nvPr/>
        </p:nvSpPr>
        <p:spPr bwMode="auto">
          <a:xfrm>
            <a:off x="822325" y="5657850"/>
            <a:ext cx="7429500" cy="831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sz="1600">
                <a:latin typeface="Arial" panose="020B0604020202020204" pitchFamily="34" charset="0"/>
                <a:cs typeface="Times New Roman" panose="02020603050405020304" pitchFamily="18" charset="0"/>
              </a:rPr>
              <a:t>From:  </a:t>
            </a:r>
            <a:r>
              <a:rPr lang="en-US" sz="1600" i="1">
                <a:latin typeface="Arial" panose="020B0604020202020204" pitchFamily="34" charset="0"/>
                <a:cs typeface="Times New Roman" panose="02020603050405020304" pitchFamily="18" charset="0"/>
              </a:rPr>
              <a:t>Frequency of yoga practice predicts health: results of a national survey of yoga practitioners, Ross A, Friedmann E, Bevans M, Thomas S, Evidence Based Complementary and Alternative Medicine, 983258, 2012.</a:t>
            </a:r>
          </a:p>
        </p:txBody>
      </p:sp>
      <p:pic>
        <p:nvPicPr>
          <p:cNvPr id="146436"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3225" y="1173163"/>
            <a:ext cx="8342313" cy="4422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ext Box 2"/>
          <p:cNvSpPr txBox="1">
            <a:spLocks noChangeArrowheads="1"/>
          </p:cNvSpPr>
          <p:nvPr/>
        </p:nvSpPr>
        <p:spPr bwMode="auto">
          <a:xfrm>
            <a:off x="552450" y="668338"/>
            <a:ext cx="8043863"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Psychology of Yoga Practitioners</a:t>
            </a:r>
          </a:p>
        </p:txBody>
      </p:sp>
      <p:sp>
        <p:nvSpPr>
          <p:cNvPr id="148483" name="Text Box 4"/>
          <p:cNvSpPr txBox="1">
            <a:spLocks noChangeArrowheads="1"/>
          </p:cNvSpPr>
          <p:nvPr/>
        </p:nvSpPr>
        <p:spPr bwMode="auto">
          <a:xfrm>
            <a:off x="527050" y="5592763"/>
            <a:ext cx="8128000" cy="830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None/>
            </a:pPr>
            <a:r>
              <a:rPr lang="en-US" sz="1600" dirty="0">
                <a:latin typeface="Arial" panose="020B0604020202020204" pitchFamily="34" charset="0"/>
              </a:rPr>
              <a:t>From:</a:t>
            </a:r>
            <a:r>
              <a:rPr lang="en-US" sz="1600" i="1" dirty="0">
                <a:latin typeface="Arial" panose="020B0604020202020204" pitchFamily="34" charset="0"/>
              </a:rPr>
              <a:t> </a:t>
            </a:r>
            <a:r>
              <a:rPr lang="en-US" sz="1600" i="1" dirty="0">
                <a:latin typeface="Arial" panose="020B0604020202020204" pitchFamily="34" charset="0"/>
                <a:cs typeface="Times New Roman" panose="02020603050405020304" pitchFamily="18" charset="0"/>
              </a:rPr>
              <a:t>Yoga experience as a predictor of psychological wellness in women over 45 years, </a:t>
            </a:r>
            <a:r>
              <a:rPr lang="en-US" sz="1600" i="1" dirty="0" err="1">
                <a:latin typeface="Arial" panose="020B0604020202020204" pitchFamily="34" charset="0"/>
                <a:cs typeface="Times New Roman" panose="02020603050405020304" pitchFamily="18" charset="0"/>
              </a:rPr>
              <a:t>Moliver</a:t>
            </a:r>
            <a:r>
              <a:rPr lang="en-US" sz="1600" i="1" dirty="0">
                <a:latin typeface="Arial" panose="020B0604020202020204" pitchFamily="34" charset="0"/>
                <a:cs typeface="Times New Roman" panose="02020603050405020304" pitchFamily="18" charset="0"/>
              </a:rPr>
              <a:t> N, Mika E, Chartrand M, Haussmann R, Khalsa S, International Journal of Yoga, 6:11-9, 2013.</a:t>
            </a:r>
          </a:p>
        </p:txBody>
      </p:sp>
      <p:pic>
        <p:nvPicPr>
          <p:cNvPr id="14848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28286" y="1756610"/>
            <a:ext cx="6896026" cy="33109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ext Box 2"/>
          <p:cNvSpPr txBox="1">
            <a:spLocks noChangeArrowheads="1"/>
          </p:cNvSpPr>
          <p:nvPr/>
        </p:nvSpPr>
        <p:spPr bwMode="auto">
          <a:xfrm>
            <a:off x="1171575" y="896938"/>
            <a:ext cx="2808288" cy="1554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cs typeface="Arial" panose="020B0604020202020204" pitchFamily="34" charset="0"/>
              </a:rPr>
              <a:t>Survey Studies in Practitioners</a:t>
            </a:r>
          </a:p>
        </p:txBody>
      </p:sp>
      <p:sp>
        <p:nvSpPr>
          <p:cNvPr id="150531" name="Text Box 3"/>
          <p:cNvSpPr txBox="1">
            <a:spLocks noChangeArrowheads="1"/>
          </p:cNvSpPr>
          <p:nvPr/>
        </p:nvSpPr>
        <p:spPr bwMode="auto">
          <a:xfrm>
            <a:off x="547688" y="5045075"/>
            <a:ext cx="4321175"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None/>
            </a:pPr>
            <a:r>
              <a:rPr lang="en-US" sz="1600" dirty="0">
                <a:latin typeface="Arial" panose="020B0604020202020204" pitchFamily="34" charset="0"/>
                <a:cs typeface="Arial" panose="020B0604020202020204" pitchFamily="34" charset="0"/>
              </a:rPr>
              <a:t>From:</a:t>
            </a:r>
            <a:r>
              <a:rPr lang="en-US" sz="1600" i="1" dirty="0">
                <a:latin typeface="Arial" panose="020B0604020202020204" pitchFamily="34" charset="0"/>
                <a:cs typeface="Arial" panose="020B0604020202020204" pitchFamily="34" charset="0"/>
              </a:rPr>
              <a:t> Attention and affective concomitants of meditation: A cross-sectional study, Davidson RJ, Goleman DJ, Schwartz GE, Journal of Abnormal Psychology, 85:235-238, 1976.</a:t>
            </a:r>
            <a:endParaRPr lang="en-US" sz="1600" dirty="0">
              <a:latin typeface="Arial" panose="020B0604020202020204" pitchFamily="34" charset="0"/>
              <a:cs typeface="Arial" panose="020B0604020202020204" pitchFamily="34" charset="0"/>
            </a:endParaRPr>
          </a:p>
        </p:txBody>
      </p:sp>
      <p:pic>
        <p:nvPicPr>
          <p:cNvPr id="150532"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46675" y="460375"/>
            <a:ext cx="3529013" cy="5980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ext Box 2"/>
          <p:cNvSpPr txBox="1">
            <a:spLocks noChangeArrowheads="1"/>
          </p:cNvSpPr>
          <p:nvPr/>
        </p:nvSpPr>
        <p:spPr bwMode="auto">
          <a:xfrm>
            <a:off x="1404938" y="606425"/>
            <a:ext cx="6259512"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cs typeface="Arial" panose="020B0604020202020204" pitchFamily="34" charset="0"/>
              </a:rPr>
              <a:t>Survey Studies in Practitioners</a:t>
            </a:r>
          </a:p>
        </p:txBody>
      </p:sp>
      <p:sp>
        <p:nvSpPr>
          <p:cNvPr id="152579" name="Text Box 3"/>
          <p:cNvSpPr txBox="1">
            <a:spLocks noChangeArrowheads="1"/>
          </p:cNvSpPr>
          <p:nvPr/>
        </p:nvSpPr>
        <p:spPr bwMode="auto">
          <a:xfrm>
            <a:off x="547688" y="5930900"/>
            <a:ext cx="8107362"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None/>
            </a:pPr>
            <a:r>
              <a:rPr lang="en-US" sz="1600" dirty="0">
                <a:latin typeface="Arial" panose="020B0604020202020204" pitchFamily="34" charset="0"/>
                <a:cs typeface="Arial" panose="020B0604020202020204" pitchFamily="34" charset="0"/>
              </a:rPr>
              <a:t>From:</a:t>
            </a:r>
            <a:r>
              <a:rPr lang="en-US" sz="1600" i="1" dirty="0">
                <a:latin typeface="Arial" panose="020B0604020202020204" pitchFamily="34" charset="0"/>
                <a:cs typeface="Arial" panose="020B0604020202020204" pitchFamily="34" charset="0"/>
              </a:rPr>
              <a:t> Intense personal experiences: Subjective effects, interpretations, and after-effects, Wilson SR, Spencer RC, Journal of Clinical Psychology 46:565-573, 1990.</a:t>
            </a:r>
            <a:endParaRPr lang="en-US" sz="1600" dirty="0">
              <a:latin typeface="Arial" panose="020B0604020202020204" pitchFamily="34" charset="0"/>
              <a:cs typeface="Arial" panose="020B0604020202020204" pitchFamily="34" charset="0"/>
            </a:endParaRPr>
          </a:p>
        </p:txBody>
      </p:sp>
      <p:pic>
        <p:nvPicPr>
          <p:cNvPr id="152580"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38300" y="1193800"/>
            <a:ext cx="6026150" cy="4584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3"/>
          <p:cNvPicPr>
            <a:picLocks noChangeAspect="1"/>
          </p:cNvPicPr>
          <p:nvPr/>
        </p:nvPicPr>
        <p:blipFill>
          <a:blip r:embed="rId2" cstate="print">
            <a:extLst>
              <a:ext uri="{28A0092B-C50C-407E-A947-70E740481C1C}">
                <a14:useLocalDpi xmlns:a14="http://schemas.microsoft.com/office/drawing/2010/main" xmlns="" val="0"/>
              </a:ext>
            </a:extLst>
          </a:blip>
          <a:srcRect t="4485" b="4898"/>
          <a:stretch>
            <a:fillRect/>
          </a:stretch>
        </p:blipFill>
        <p:spPr bwMode="auto">
          <a:xfrm>
            <a:off x="2481263" y="400050"/>
            <a:ext cx="2601912" cy="1712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347" name="Picture 4"/>
          <p:cNvPicPr>
            <a:picLocks noChangeAspect="1"/>
          </p:cNvPicPr>
          <p:nvPr/>
        </p:nvPicPr>
        <p:blipFill>
          <a:blip r:embed="rId3" cstate="print">
            <a:extLst>
              <a:ext uri="{28A0092B-C50C-407E-A947-70E740481C1C}">
                <a14:useLocalDpi xmlns:a14="http://schemas.microsoft.com/office/drawing/2010/main" xmlns="" val="0"/>
              </a:ext>
            </a:extLst>
          </a:blip>
          <a:srcRect l="27200" t="10564" r="14915" b="9404"/>
          <a:stretch>
            <a:fillRect/>
          </a:stretch>
        </p:blipFill>
        <p:spPr bwMode="auto">
          <a:xfrm>
            <a:off x="801688" y="400050"/>
            <a:ext cx="1679575" cy="1689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348" name="Picture 8" descr="yoga room"/>
          <p:cNvPicPr>
            <a:picLocks noChangeAspect="1" noChangeArrowheads="1"/>
          </p:cNvPicPr>
          <p:nvPr/>
        </p:nvPicPr>
        <p:blipFill>
          <a:blip r:embed="rId4" cstate="print">
            <a:extLst>
              <a:ext uri="{28A0092B-C50C-407E-A947-70E740481C1C}">
                <a14:useLocalDpi xmlns:a14="http://schemas.microsoft.com/office/drawing/2010/main" xmlns="" val="0"/>
              </a:ext>
            </a:extLst>
          </a:blip>
          <a:srcRect l="25844"/>
          <a:stretch>
            <a:fillRect/>
          </a:stretch>
        </p:blipFill>
        <p:spPr bwMode="auto">
          <a:xfrm>
            <a:off x="801688" y="2306638"/>
            <a:ext cx="1693862" cy="1770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349" name="Picture 10" descr="yoga room"/>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417763" y="2306638"/>
            <a:ext cx="2665412" cy="1770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350" name="Picture 14" descr="http://stuckattheairport.com/wp-content/uploads/2012/04/DFW-Yoga-STUDIO.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557838" y="2251075"/>
            <a:ext cx="2743200" cy="182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351" name="Picture 16" descr="http://stuckattheairport.com/wp-content/uploads/2012/04/DFW-Yoga-mats-500x333.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557838" y="423863"/>
            <a:ext cx="2743200" cy="1827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353" name="Picture 20" descr="http://29a7bn2k0h21o6fbgu5n1m28j.wpengine.netdna-cdn.com/wp-content/uploads/2013/01/460x.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5175250" y="4262436"/>
            <a:ext cx="3125788" cy="2078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7354" name="Rectangle 1"/>
          <p:cNvSpPr>
            <a:spLocks noChangeArrowheads="1"/>
          </p:cNvSpPr>
          <p:nvPr/>
        </p:nvSpPr>
        <p:spPr bwMode="auto">
          <a:xfrm>
            <a:off x="1052513" y="2030413"/>
            <a:ext cx="4900612"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1400">
                <a:solidFill>
                  <a:srgbClr val="FFFF00"/>
                </a:solidFill>
                <a:latin typeface="Arial" panose="020B0604020202020204" pitchFamily="34" charset="0"/>
              </a:rPr>
              <a:t>San Francisco International Airport, California</a:t>
            </a:r>
          </a:p>
        </p:txBody>
      </p:sp>
      <p:sp>
        <p:nvSpPr>
          <p:cNvPr id="57355" name="Rectangle 10"/>
          <p:cNvSpPr>
            <a:spLocks noChangeArrowheads="1"/>
          </p:cNvSpPr>
          <p:nvPr/>
        </p:nvSpPr>
        <p:spPr bwMode="auto">
          <a:xfrm>
            <a:off x="4949825" y="4002286"/>
            <a:ext cx="388302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r" eaLnBrk="1" hangingPunct="1">
              <a:spcBef>
                <a:spcPct val="0"/>
              </a:spcBef>
              <a:buFontTx/>
              <a:buNone/>
            </a:pPr>
            <a:r>
              <a:rPr lang="en-US" altLang="en-US" sz="1400" dirty="0">
                <a:solidFill>
                  <a:srgbClr val="FFFF00"/>
                </a:solidFill>
                <a:latin typeface="Arial" panose="020B0604020202020204" pitchFamily="34" charset="0"/>
              </a:rPr>
              <a:t>Dallas-Fort Worth International Airport, Texas</a:t>
            </a:r>
          </a:p>
        </p:txBody>
      </p:sp>
      <p:sp>
        <p:nvSpPr>
          <p:cNvPr id="57356" name="Rectangle 11"/>
          <p:cNvSpPr>
            <a:spLocks noChangeArrowheads="1"/>
          </p:cNvSpPr>
          <p:nvPr/>
        </p:nvSpPr>
        <p:spPr bwMode="auto">
          <a:xfrm>
            <a:off x="993775" y="3994150"/>
            <a:ext cx="4899025"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1400" dirty="0">
                <a:solidFill>
                  <a:srgbClr val="FFFF00"/>
                </a:solidFill>
                <a:latin typeface="Arial" panose="020B0604020202020204" pitchFamily="34" charset="0"/>
              </a:rPr>
              <a:t>Chicago O’Hare International Airport, Illinois</a:t>
            </a:r>
          </a:p>
        </p:txBody>
      </p:sp>
      <p:sp>
        <p:nvSpPr>
          <p:cNvPr id="57357" name="Rectangle 12"/>
          <p:cNvSpPr>
            <a:spLocks noChangeArrowheads="1"/>
          </p:cNvSpPr>
          <p:nvPr/>
        </p:nvSpPr>
        <p:spPr bwMode="auto">
          <a:xfrm>
            <a:off x="5083175" y="6273798"/>
            <a:ext cx="3465512"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1400" dirty="0">
                <a:solidFill>
                  <a:srgbClr val="FFFF00"/>
                </a:solidFill>
                <a:latin typeface="Arial" panose="020B0604020202020204" pitchFamily="34" charset="0"/>
              </a:rPr>
              <a:t>Burlington International Airport, Vermont</a:t>
            </a:r>
          </a:p>
        </p:txBody>
      </p:sp>
      <p:pic>
        <p:nvPicPr>
          <p:cNvPr id="3" name="Picture 2"/>
          <p:cNvPicPr>
            <a:picLocks noChangeAspect="1"/>
          </p:cNvPicPr>
          <p:nvPr/>
        </p:nvPicPr>
        <p:blipFill>
          <a:blip r:embed="rId9" cstate="print"/>
          <a:stretch>
            <a:fillRect/>
          </a:stretch>
        </p:blipFill>
        <p:spPr>
          <a:xfrm>
            <a:off x="1200616" y="4262436"/>
            <a:ext cx="3442822" cy="2066633"/>
          </a:xfrm>
          <a:prstGeom prst="rect">
            <a:avLst/>
          </a:prstGeom>
        </p:spPr>
      </p:pic>
      <p:sp>
        <p:nvSpPr>
          <p:cNvPr id="16" name="Rectangle 11"/>
          <p:cNvSpPr>
            <a:spLocks noChangeArrowheads="1"/>
          </p:cNvSpPr>
          <p:nvPr/>
        </p:nvSpPr>
        <p:spPr bwMode="auto">
          <a:xfrm>
            <a:off x="1470025" y="6261098"/>
            <a:ext cx="3567113"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r>
              <a:rPr lang="en-US" altLang="en-US" sz="1400" dirty="0" smtClean="0">
                <a:solidFill>
                  <a:srgbClr val="FFFF00"/>
                </a:solidFill>
                <a:latin typeface="Arial" panose="020B0604020202020204" pitchFamily="34" charset="0"/>
              </a:rPr>
              <a:t>Midway </a:t>
            </a:r>
            <a:r>
              <a:rPr lang="en-US" altLang="en-US" sz="1400" dirty="0">
                <a:solidFill>
                  <a:srgbClr val="FFFF00"/>
                </a:solidFill>
                <a:latin typeface="Arial" panose="020B0604020202020204" pitchFamily="34" charset="0"/>
              </a:rPr>
              <a:t>International Airport, </a:t>
            </a:r>
            <a:r>
              <a:rPr lang="en-US" altLang="en-US" sz="1400" dirty="0" smtClean="0">
                <a:solidFill>
                  <a:srgbClr val="FFFF00"/>
                </a:solidFill>
                <a:latin typeface="Arial" panose="020B0604020202020204" pitchFamily="34" charset="0"/>
              </a:rPr>
              <a:t>Chicago</a:t>
            </a:r>
            <a:endParaRPr lang="en-US" altLang="en-US" sz="1400" dirty="0">
              <a:solidFill>
                <a:srgbClr val="FFFF00"/>
              </a:solidFill>
              <a:latin typeface="Arial" panose="020B0604020202020204" pitchFamily="34" charset="0"/>
            </a:endParaRPr>
          </a:p>
        </p:txBody>
      </p:sp>
    </p:spTree>
    <p:extLst>
      <p:ext uri="{BB962C8B-B14F-4D97-AF65-F5344CB8AC3E}">
        <p14:creationId xmlns:p14="http://schemas.microsoft.com/office/powerpoint/2010/main" xmlns="" val="91560840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1" name="Text Box 5"/>
          <p:cNvSpPr txBox="1">
            <a:spLocks noChangeArrowheads="1"/>
          </p:cNvSpPr>
          <p:nvPr/>
        </p:nvSpPr>
        <p:spPr bwMode="auto">
          <a:xfrm>
            <a:off x="1122363" y="592138"/>
            <a:ext cx="6877050" cy="1077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a:solidFill>
                  <a:srgbClr val="FFFF00"/>
                </a:solidFill>
                <a:latin typeface="Arial" panose="020B0604020202020204" pitchFamily="34" charset="0"/>
              </a:rPr>
              <a:t>Positive Psychological Changes in Musicians with Kripalu Yoga</a:t>
            </a:r>
          </a:p>
        </p:txBody>
      </p:sp>
      <p:sp>
        <p:nvSpPr>
          <p:cNvPr id="4" name="Text Box 3"/>
          <p:cNvSpPr txBox="1">
            <a:spLocks noChangeArrowheads="1"/>
          </p:cNvSpPr>
          <p:nvPr/>
        </p:nvSpPr>
        <p:spPr bwMode="auto">
          <a:xfrm>
            <a:off x="547688" y="5798548"/>
            <a:ext cx="815953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None/>
            </a:pPr>
            <a:r>
              <a:rPr lang="en-US" sz="1600" dirty="0">
                <a:latin typeface="Arial" panose="020B0604020202020204" pitchFamily="34" charset="0"/>
                <a:cs typeface="Arial" panose="020B0604020202020204" pitchFamily="34" charset="0"/>
              </a:rPr>
              <a:t>From:</a:t>
            </a:r>
            <a:r>
              <a:rPr lang="en-US" sz="1600" i="1" dirty="0">
                <a:latin typeface="Arial" panose="020B0604020202020204" pitchFamily="34" charset="0"/>
                <a:cs typeface="Arial" panose="020B0604020202020204" pitchFamily="34" charset="0"/>
              </a:rPr>
              <a:t> Yoga Enhances Positive Psychological States in Young Adult </a:t>
            </a:r>
            <a:r>
              <a:rPr lang="en-US" sz="1600" i="1" dirty="0" smtClean="0">
                <a:latin typeface="Arial" panose="020B0604020202020204" pitchFamily="34" charset="0"/>
                <a:cs typeface="Arial" panose="020B0604020202020204" pitchFamily="34" charset="0"/>
              </a:rPr>
              <a:t>Musicians, Butzer </a:t>
            </a:r>
            <a:r>
              <a:rPr lang="en-US" sz="1600" i="1" dirty="0">
                <a:latin typeface="Arial" panose="020B0604020202020204" pitchFamily="34" charset="0"/>
                <a:cs typeface="Arial" panose="020B0604020202020204" pitchFamily="34" charset="0"/>
              </a:rPr>
              <a:t>B, Ahmed K, Khalsa </a:t>
            </a:r>
            <a:r>
              <a:rPr lang="en-US" sz="1600" i="1" dirty="0" smtClean="0">
                <a:latin typeface="Arial" panose="020B0604020202020204" pitchFamily="34" charset="0"/>
                <a:cs typeface="Arial" panose="020B0604020202020204" pitchFamily="34" charset="0"/>
              </a:rPr>
              <a:t>SB, Applied Psychophysiology and Biofeedback, 41:191–202, 2016.</a:t>
            </a:r>
            <a:endParaRPr lang="en-US" sz="16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cstate="print"/>
          <a:stretch>
            <a:fillRect/>
          </a:stretch>
        </p:blipFill>
        <p:spPr>
          <a:xfrm>
            <a:off x="415677" y="2142033"/>
            <a:ext cx="4141951" cy="2923261"/>
          </a:xfrm>
          <a:prstGeom prst="rect">
            <a:avLst/>
          </a:prstGeom>
        </p:spPr>
      </p:pic>
      <p:pic>
        <p:nvPicPr>
          <p:cNvPr id="3" name="Picture 2"/>
          <p:cNvPicPr>
            <a:picLocks noChangeAspect="1"/>
          </p:cNvPicPr>
          <p:nvPr/>
        </p:nvPicPr>
        <p:blipFill>
          <a:blip r:embed="rId3" cstate="print"/>
          <a:stretch>
            <a:fillRect/>
          </a:stretch>
        </p:blipFill>
        <p:spPr>
          <a:xfrm>
            <a:off x="4565273" y="2142033"/>
            <a:ext cx="4141951" cy="2923261"/>
          </a:xfrm>
          <a:prstGeom prst="rect">
            <a:avLst/>
          </a:prstGeom>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1314574" y="899404"/>
            <a:ext cx="1609100"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b="1" dirty="0" smtClean="0">
                <a:solidFill>
                  <a:srgbClr val="FFFF00"/>
                </a:solidFill>
                <a:latin typeface="Arial" panose="020B0604020202020204" pitchFamily="34" charset="0"/>
              </a:rPr>
              <a:t>Flow with Yoga</a:t>
            </a:r>
            <a:endParaRPr lang="en-US" b="1" dirty="0">
              <a:solidFill>
                <a:srgbClr val="FFFF00"/>
              </a:solidFill>
              <a:latin typeface="Arial" panose="020B0604020202020204" pitchFamily="34" charset="0"/>
            </a:endParaRPr>
          </a:p>
        </p:txBody>
      </p:sp>
      <p:sp>
        <p:nvSpPr>
          <p:cNvPr id="7" name="Text Box 3"/>
          <p:cNvSpPr txBox="1">
            <a:spLocks noChangeArrowheads="1"/>
          </p:cNvSpPr>
          <p:nvPr/>
        </p:nvSpPr>
        <p:spPr bwMode="auto">
          <a:xfrm>
            <a:off x="376111" y="5546558"/>
            <a:ext cx="8391776"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None/>
            </a:pPr>
            <a:r>
              <a:rPr lang="en-US" sz="1600" dirty="0">
                <a:latin typeface="Arial" panose="020B0604020202020204" pitchFamily="34" charset="0"/>
                <a:cs typeface="Arial" panose="020B0604020202020204" pitchFamily="34" charset="0"/>
              </a:rPr>
              <a:t>From:</a:t>
            </a:r>
            <a:r>
              <a:rPr lang="en-US" sz="1600" i="1" dirty="0">
                <a:latin typeface="Arial" panose="020B0604020202020204" pitchFamily="34" charset="0"/>
                <a:cs typeface="Arial" panose="020B0604020202020204" pitchFamily="34" charset="0"/>
              </a:rPr>
              <a:t> Heart Rate Variability, Flow, Mood and Mental Stress During Yoga Practices in Yoga Practitioners, Non-yoga Practitioners and People with Metabolic </a:t>
            </a:r>
            <a:r>
              <a:rPr lang="en-US" sz="1600" i="1" dirty="0" smtClean="0">
                <a:latin typeface="Arial" panose="020B0604020202020204" pitchFamily="34" charset="0"/>
                <a:cs typeface="Arial" panose="020B0604020202020204" pitchFamily="34" charset="0"/>
              </a:rPr>
              <a:t>Syndrome, </a:t>
            </a:r>
            <a:r>
              <a:rPr lang="en-US" sz="1600" i="1" dirty="0" err="1" smtClean="0">
                <a:latin typeface="Arial" panose="020B0604020202020204" pitchFamily="34" charset="0"/>
                <a:cs typeface="Arial" panose="020B0604020202020204" pitchFamily="34" charset="0"/>
              </a:rPr>
              <a:t>Tyagi</a:t>
            </a:r>
            <a:r>
              <a:rPr lang="en-US" sz="1600" i="1" dirty="0" smtClean="0">
                <a:latin typeface="Arial" panose="020B0604020202020204" pitchFamily="34" charset="0"/>
                <a:cs typeface="Arial" panose="020B0604020202020204" pitchFamily="34" charset="0"/>
              </a:rPr>
              <a:t> </a:t>
            </a:r>
            <a:r>
              <a:rPr lang="en-US" sz="1600" i="1" dirty="0">
                <a:latin typeface="Arial" panose="020B0604020202020204" pitchFamily="34" charset="0"/>
                <a:cs typeface="Arial" panose="020B0604020202020204" pitchFamily="34" charset="0"/>
              </a:rPr>
              <a:t>A, Cohen M, Reece J, Telles S, Jones </a:t>
            </a:r>
            <a:r>
              <a:rPr lang="en-US" sz="1600" i="1" dirty="0" smtClean="0">
                <a:latin typeface="Arial" panose="020B0604020202020204" pitchFamily="34" charset="0"/>
                <a:cs typeface="Arial" panose="020B0604020202020204" pitchFamily="34" charset="0"/>
              </a:rPr>
              <a:t>L, Applied Psychophysiology and Biofeedback, (in press).</a:t>
            </a:r>
            <a:endParaRPr lang="en-US" sz="16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2" cstate="print"/>
          <a:stretch>
            <a:fillRect/>
          </a:stretch>
        </p:blipFill>
        <p:spPr>
          <a:xfrm>
            <a:off x="4054643" y="405961"/>
            <a:ext cx="4689182" cy="5120369"/>
          </a:xfrm>
          <a:prstGeom prst="rect">
            <a:avLst/>
          </a:prstGeom>
        </p:spPr>
      </p:pic>
    </p:spTree>
    <p:extLst>
      <p:ext uri="{BB962C8B-B14F-4D97-AF65-F5344CB8AC3E}">
        <p14:creationId xmlns:p14="http://schemas.microsoft.com/office/powerpoint/2010/main" xmlns="" val="405305879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33"/>
          <p:cNvSpPr txBox="1">
            <a:spLocks noChangeArrowheads="1"/>
          </p:cNvSpPr>
          <p:nvPr/>
        </p:nvSpPr>
        <p:spPr bwMode="auto">
          <a:xfrm>
            <a:off x="2444750" y="644834"/>
            <a:ext cx="4311650" cy="800219"/>
          </a:xfrm>
          <a:prstGeom prst="rect">
            <a:avLst/>
          </a:prstGeom>
          <a:noFill/>
          <a:ln w="19050">
            <a:solidFill>
              <a:schemeClr val="tx1"/>
            </a:solidFill>
            <a:miter lim="800000"/>
            <a:headEnd/>
            <a:tailEnd/>
          </a:ln>
          <a:extLst>
            <a:ext uri="{909E8E84-426E-40dd-AFC4-6F175D3DCCD1}"/>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fontAlgn="auto" hangingPunct="1">
              <a:lnSpc>
                <a:spcPct val="100000"/>
              </a:lnSpc>
              <a:spcBef>
                <a:spcPct val="0"/>
              </a:spcBef>
              <a:spcAft>
                <a:spcPts val="0"/>
              </a:spcAft>
              <a:buFontTx/>
              <a:buNone/>
              <a:defRPr/>
            </a:pPr>
            <a:r>
              <a:rPr lang="en-US" sz="2200" b="1" dirty="0" smtClean="0">
                <a:solidFill>
                  <a:schemeClr val="tx1">
                    <a:lumMod val="20000"/>
                    <a:lumOff val="80000"/>
                  </a:schemeClr>
                </a:solidFill>
                <a:latin typeface="Arial Narrow" panose="020B0606020202030204" pitchFamily="34" charset="0"/>
              </a:rPr>
              <a:t>Yoga Practices</a:t>
            </a:r>
          </a:p>
          <a:p>
            <a:pPr algn="ctr" eaLnBrk="1" fontAlgn="auto" hangingPunct="1">
              <a:lnSpc>
                <a:spcPct val="100000"/>
              </a:lnSpc>
              <a:spcBef>
                <a:spcPct val="0"/>
              </a:spcBef>
              <a:spcAft>
                <a:spcPts val="0"/>
              </a:spcAft>
              <a:buFontTx/>
              <a:buNone/>
              <a:defRPr/>
            </a:pPr>
            <a:r>
              <a:rPr lang="en-US" altLang="en-US" sz="2400" b="1" dirty="0">
                <a:solidFill>
                  <a:srgbClr val="FFFFE0"/>
                </a:solidFill>
                <a:latin typeface="Arial Narrow" panose="020B0606020202030204" pitchFamily="34" charset="0"/>
                <a:ea typeface="ＭＳ Ｐゴシック" panose="020B0600070205080204" pitchFamily="34" charset="-128"/>
              </a:rPr>
              <a:t> </a:t>
            </a:r>
            <a:r>
              <a:rPr lang="en-US" sz="2000" dirty="0" smtClean="0">
                <a:solidFill>
                  <a:schemeClr val="tx1">
                    <a:lumMod val="20000"/>
                    <a:lumOff val="80000"/>
                  </a:schemeClr>
                </a:solidFill>
                <a:latin typeface="Arial Narrow" panose="020B0606020202030204" pitchFamily="34" charset="0"/>
              </a:rPr>
              <a:t>Postures, Breathing, Relaxation, Meditation</a:t>
            </a:r>
          </a:p>
        </p:txBody>
      </p:sp>
      <p:sp>
        <p:nvSpPr>
          <p:cNvPr id="107523" name="TextBox 36"/>
          <p:cNvSpPr txBox="1">
            <a:spLocks noChangeArrowheads="1"/>
          </p:cNvSpPr>
          <p:nvPr/>
        </p:nvSpPr>
        <p:spPr bwMode="auto">
          <a:xfrm>
            <a:off x="428166" y="2214166"/>
            <a:ext cx="1828800" cy="1828800"/>
          </a:xfrm>
          <a:prstGeom prst="rect">
            <a:avLst/>
          </a:prstGeom>
          <a:noFill/>
          <a:ln w="1905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lIns="0" tIns="0" rIns="0" bIns="0" anchor="ctr" anchorCtr="0">
            <a:no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altLang="en-US" sz="2200" b="1" dirty="0" smtClean="0">
                <a:solidFill>
                  <a:srgbClr val="FFFFE0"/>
                </a:solidFill>
                <a:latin typeface="Arial Narrow" panose="020B0606020202030204" pitchFamily="34" charset="0"/>
                <a:ea typeface="ＭＳ Ｐゴシック" panose="020B0600070205080204" pitchFamily="34" charset="-128"/>
              </a:rPr>
              <a:t>Fitness</a:t>
            </a:r>
          </a:p>
          <a:p>
            <a:pPr algn="ctr" eaLnBrk="1" hangingPunct="1">
              <a:spcBef>
                <a:spcPct val="0"/>
              </a:spcBef>
              <a:buFontTx/>
              <a:buNone/>
            </a:pPr>
            <a:r>
              <a:rPr lang="en-US" altLang="en-US" sz="500" b="1" dirty="0" smtClean="0">
                <a:solidFill>
                  <a:srgbClr val="FFFFE0"/>
                </a:solidFill>
                <a:latin typeface="Arial Narrow" panose="020B0606020202030204" pitchFamily="34" charset="0"/>
                <a:ea typeface="ＭＳ Ｐゴシック" panose="020B0600070205080204" pitchFamily="34" charset="-128"/>
              </a:rPr>
              <a:t> </a:t>
            </a:r>
            <a:r>
              <a:rPr lang="en-US" altLang="en-US" sz="2400" b="1" dirty="0">
                <a:solidFill>
                  <a:srgbClr val="FFFFE0"/>
                </a:solidFill>
                <a:latin typeface="Arial Narrow" panose="020B0606020202030204" pitchFamily="34" charset="0"/>
                <a:ea typeface="ＭＳ Ｐゴシック" panose="020B0600070205080204" pitchFamily="34" charset="-128"/>
              </a:rPr>
              <a:t/>
            </a:r>
            <a:br>
              <a:rPr lang="en-US" altLang="en-US" sz="2400" b="1" dirty="0">
                <a:solidFill>
                  <a:srgbClr val="FFFFE0"/>
                </a:solidFill>
                <a:latin typeface="Arial Narrow" panose="020B0606020202030204" pitchFamily="34" charset="0"/>
                <a:ea typeface="ＭＳ Ｐゴシック" panose="020B0600070205080204" pitchFamily="34" charset="-128"/>
              </a:rPr>
            </a:br>
            <a:r>
              <a:rPr lang="en-US" altLang="en-US" sz="1600" dirty="0">
                <a:solidFill>
                  <a:srgbClr val="FFFFE0"/>
                </a:solidFill>
                <a:latin typeface="Arial Narrow" panose="020B0606020202030204" pitchFamily="34" charset="0"/>
                <a:ea typeface="ＭＳ Ｐゴシック" panose="020B0600070205080204" pitchFamily="34" charset="-128"/>
              </a:rPr>
              <a:t>↑Flexibility</a:t>
            </a:r>
          </a:p>
          <a:p>
            <a:pPr algn="ctr" eaLnBrk="1" hangingPunct="1">
              <a:spcBef>
                <a:spcPct val="0"/>
              </a:spcBef>
              <a:buFontTx/>
              <a:buNone/>
            </a:pPr>
            <a:r>
              <a:rPr lang="en-US" altLang="en-US" sz="1600" dirty="0">
                <a:solidFill>
                  <a:srgbClr val="FFFFE0"/>
                </a:solidFill>
                <a:latin typeface="Arial Narrow" panose="020B0606020202030204" pitchFamily="34" charset="0"/>
                <a:ea typeface="ＭＳ Ｐゴシック" panose="020B0600070205080204" pitchFamily="34" charset="-128"/>
              </a:rPr>
              <a:t>↑</a:t>
            </a:r>
            <a:r>
              <a:rPr lang="en-US" altLang="en-US" sz="1600" dirty="0" smtClean="0">
                <a:solidFill>
                  <a:srgbClr val="FFFFE0"/>
                </a:solidFill>
                <a:latin typeface="Arial Narrow" panose="020B0606020202030204" pitchFamily="34" charset="0"/>
                <a:ea typeface="ＭＳ Ｐゴシック" panose="020B0600070205080204" pitchFamily="34" charset="-128"/>
              </a:rPr>
              <a:t>Strength</a:t>
            </a:r>
          </a:p>
          <a:p>
            <a:pPr algn="ctr" eaLnBrk="1" hangingPunct="1">
              <a:spcBef>
                <a:spcPct val="0"/>
              </a:spcBef>
              <a:buNone/>
            </a:pPr>
            <a:r>
              <a:rPr lang="en-US" altLang="en-US" sz="1600" dirty="0" smtClean="0">
                <a:solidFill>
                  <a:srgbClr val="FFFFE0"/>
                </a:solidFill>
                <a:latin typeface="Arial Narrow" panose="020B0606020202030204" pitchFamily="34" charset="0"/>
                <a:ea typeface="ＭＳ Ｐゴシック" panose="020B0600070205080204" pitchFamily="34" charset="-128"/>
              </a:rPr>
              <a:t>↑Coordination/Balance </a:t>
            </a:r>
            <a:r>
              <a:rPr lang="en-US" altLang="en-US" sz="1600" dirty="0">
                <a:solidFill>
                  <a:srgbClr val="FFFFE0"/>
                </a:solidFill>
                <a:latin typeface="Arial Narrow" panose="020B0606020202030204" pitchFamily="34" charset="0"/>
                <a:ea typeface="ＭＳ Ｐゴシック" panose="020B0600070205080204" pitchFamily="34" charset="-128"/>
              </a:rPr>
              <a:t/>
            </a:r>
            <a:br>
              <a:rPr lang="en-US" altLang="en-US" sz="1600" dirty="0">
                <a:solidFill>
                  <a:srgbClr val="FFFFE0"/>
                </a:solidFill>
                <a:latin typeface="Arial Narrow" panose="020B0606020202030204" pitchFamily="34" charset="0"/>
                <a:ea typeface="ＭＳ Ｐゴシック" panose="020B0600070205080204" pitchFamily="34" charset="-128"/>
              </a:rPr>
            </a:br>
            <a:r>
              <a:rPr lang="en-US" altLang="en-US" sz="1600" dirty="0">
                <a:solidFill>
                  <a:srgbClr val="FFFFE0"/>
                </a:solidFill>
                <a:latin typeface="Arial Narrow" panose="020B0606020202030204" pitchFamily="34" charset="0"/>
                <a:ea typeface="ＭＳ Ｐゴシック" panose="020B0600070205080204" pitchFamily="34" charset="-128"/>
              </a:rPr>
              <a:t>↑Respiratory Function</a:t>
            </a:r>
          </a:p>
          <a:p>
            <a:pPr algn="ctr" eaLnBrk="1" hangingPunct="1">
              <a:spcBef>
                <a:spcPct val="0"/>
              </a:spcBef>
              <a:buFontTx/>
              <a:buNone/>
            </a:pPr>
            <a:r>
              <a:rPr lang="en-US" altLang="en-US" sz="1600" dirty="0" smtClean="0">
                <a:solidFill>
                  <a:srgbClr val="FFFFE0"/>
                </a:solidFill>
                <a:latin typeface="Arial Narrow" panose="020B0606020202030204" pitchFamily="34" charset="0"/>
                <a:ea typeface="ＭＳ Ｐゴシック" panose="020B0600070205080204" pitchFamily="34" charset="-128"/>
              </a:rPr>
              <a:t>↑Self-Efficacy</a:t>
            </a:r>
            <a:endParaRPr lang="en-US" altLang="en-US" sz="1600" dirty="0">
              <a:solidFill>
                <a:srgbClr val="FFFFE0"/>
              </a:solidFill>
              <a:latin typeface="Arial Narrow" panose="020B0606020202030204" pitchFamily="34" charset="0"/>
              <a:ea typeface="ＭＳ Ｐゴシック" panose="020B0600070205080204" pitchFamily="34" charset="-128"/>
            </a:endParaRPr>
          </a:p>
        </p:txBody>
      </p:sp>
      <p:sp>
        <p:nvSpPr>
          <p:cNvPr id="107524" name="Rectangle 42"/>
          <p:cNvSpPr>
            <a:spLocks noChangeArrowheads="1"/>
          </p:cNvSpPr>
          <p:nvPr/>
        </p:nvSpPr>
        <p:spPr bwMode="auto">
          <a:xfrm>
            <a:off x="1016000" y="4821238"/>
            <a:ext cx="7011988" cy="1415772"/>
          </a:xfrm>
          <a:prstGeom prst="rect">
            <a:avLst/>
          </a:prstGeom>
          <a:noFill/>
          <a:ln w="1905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altLang="en-US" sz="2200" b="1" dirty="0" smtClean="0">
                <a:solidFill>
                  <a:srgbClr val="FFFFE0"/>
                </a:solidFill>
                <a:latin typeface="Arial Narrow" panose="020B0606020202030204" pitchFamily="34" charset="0"/>
                <a:ea typeface="ＭＳ Ｐゴシック" panose="020B0600070205080204" pitchFamily="34" charset="-128"/>
              </a:rPr>
              <a:t>Global Human Functionality</a:t>
            </a:r>
          </a:p>
          <a:p>
            <a:pPr algn="ctr" eaLnBrk="1" hangingPunct="1">
              <a:spcBef>
                <a:spcPct val="0"/>
              </a:spcBef>
              <a:buFontTx/>
              <a:buNone/>
            </a:pPr>
            <a:r>
              <a:rPr lang="en-US" altLang="en-US" sz="2400" b="1" dirty="0">
                <a:solidFill>
                  <a:srgbClr val="FFFFE0"/>
                </a:solidFill>
                <a:latin typeface="Arial Narrow" panose="020B0606020202030204" pitchFamily="34" charset="0"/>
                <a:ea typeface="ＭＳ Ｐゴシック" panose="020B0600070205080204" pitchFamily="34" charset="-128"/>
              </a:rPr>
              <a:t> </a:t>
            </a:r>
            <a:r>
              <a:rPr lang="en-US" altLang="en-US" sz="2000" dirty="0" smtClean="0">
                <a:solidFill>
                  <a:srgbClr val="FFFFE0"/>
                </a:solidFill>
                <a:latin typeface="Arial Narrow" panose="020B0606020202030204" pitchFamily="34" charset="0"/>
                <a:ea typeface="ＭＳ Ｐゴシック" panose="020B0600070205080204" pitchFamily="34" charset="-128"/>
              </a:rPr>
              <a:t>↑Physical &amp; Mental Health, ↑Physical, Mental, Emotional Performance, ↑</a:t>
            </a:r>
            <a:r>
              <a:rPr lang="en-US" altLang="en-US" sz="2000" dirty="0" smtClean="0">
                <a:solidFill>
                  <a:srgbClr val="FFFFE0"/>
                </a:solidFill>
                <a:latin typeface="Arial Narrow" panose="020B0606020202030204" pitchFamily="34" charset="0"/>
                <a:ea typeface="ＭＳ Ｐゴシック" panose="020B0600070205080204" pitchFamily="34" charset="-128"/>
                <a:sym typeface="Symbol" panose="05050102010706020507" pitchFamily="18" charset="2"/>
              </a:rPr>
              <a:t>Positive </a:t>
            </a:r>
            <a:r>
              <a:rPr lang="en-US" altLang="en-US" sz="2000" dirty="0" smtClean="0">
                <a:solidFill>
                  <a:srgbClr val="FFFFE0"/>
                </a:solidFill>
                <a:latin typeface="Arial Narrow" panose="020B0606020202030204" pitchFamily="34" charset="0"/>
                <a:ea typeface="ＭＳ Ｐゴシック" panose="020B0600070205080204" pitchFamily="34" charset="-128"/>
              </a:rPr>
              <a:t>Behavior Change, ↑Social Responsibility, Values, Relationships</a:t>
            </a:r>
            <a:r>
              <a:rPr lang="en-US" altLang="en-US" sz="2000" dirty="0">
                <a:solidFill>
                  <a:srgbClr val="FFFFE0"/>
                </a:solidFill>
                <a:latin typeface="Arial Narrow" panose="020B0606020202030204" pitchFamily="34" charset="0"/>
                <a:ea typeface="ＭＳ Ｐゴシック" panose="020B0600070205080204" pitchFamily="34" charset="-128"/>
              </a:rPr>
              <a:t>, ↑Quality of Life, </a:t>
            </a:r>
            <a:r>
              <a:rPr lang="en-US" altLang="en-US" sz="2000" dirty="0" smtClean="0">
                <a:solidFill>
                  <a:srgbClr val="FFFFE0"/>
                </a:solidFill>
                <a:latin typeface="Arial Narrow" panose="020B0606020202030204" pitchFamily="34" charset="0"/>
                <a:ea typeface="ＭＳ Ｐゴシック" panose="020B0600070205080204" pitchFamily="34" charset="-128"/>
              </a:rPr>
              <a:t>↑Life Purpose &amp; Meaning, ↑Spirituality</a:t>
            </a:r>
            <a:endParaRPr lang="en-US" altLang="en-US" sz="2000" dirty="0">
              <a:solidFill>
                <a:srgbClr val="FFFFE0"/>
              </a:solidFill>
              <a:latin typeface="Arial Narrow" panose="020B0606020202030204" pitchFamily="34" charset="0"/>
              <a:ea typeface="ＭＳ Ｐゴシック" panose="020B0600070205080204" pitchFamily="34" charset="-128"/>
            </a:endParaRPr>
          </a:p>
        </p:txBody>
      </p:sp>
      <p:sp>
        <p:nvSpPr>
          <p:cNvPr id="107525" name="TextBox 45"/>
          <p:cNvSpPr txBox="1">
            <a:spLocks noChangeArrowheads="1"/>
          </p:cNvSpPr>
          <p:nvPr/>
        </p:nvSpPr>
        <p:spPr bwMode="auto">
          <a:xfrm>
            <a:off x="2571730" y="2214166"/>
            <a:ext cx="1828800" cy="1828800"/>
          </a:xfrm>
          <a:prstGeom prst="rect">
            <a:avLst/>
          </a:prstGeom>
          <a:noFill/>
          <a:ln w="1905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lIns="0" tIns="0" rIns="0" bIns="0" anchor="ctr" anchorCtr="0">
            <a:no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altLang="en-US" sz="2200" b="1" dirty="0" smtClean="0">
                <a:solidFill>
                  <a:srgbClr val="FFFFE0"/>
                </a:solidFill>
                <a:latin typeface="Arial Narrow" panose="020B0606020202030204" pitchFamily="34" charset="0"/>
                <a:ea typeface="ＭＳ Ｐゴシック" panose="020B0600070205080204" pitchFamily="34" charset="-128"/>
              </a:rPr>
              <a:t>Self-Regulation</a:t>
            </a:r>
          </a:p>
          <a:p>
            <a:pPr algn="ctr" eaLnBrk="1" hangingPunct="1">
              <a:spcBef>
                <a:spcPct val="0"/>
              </a:spcBef>
              <a:buFontTx/>
              <a:buNone/>
            </a:pPr>
            <a:r>
              <a:rPr lang="en-US" altLang="en-US" sz="800" b="1" dirty="0">
                <a:solidFill>
                  <a:srgbClr val="FFFFE0"/>
                </a:solidFill>
                <a:latin typeface="Arial Narrow" panose="020B0606020202030204" pitchFamily="34" charset="0"/>
                <a:ea typeface="ＭＳ Ｐゴシック" panose="020B0600070205080204" pitchFamily="34" charset="-128"/>
              </a:rPr>
              <a:t> </a:t>
            </a:r>
            <a:r>
              <a:rPr lang="en-US" altLang="en-US" sz="2000" b="1" dirty="0">
                <a:solidFill>
                  <a:srgbClr val="FFFFE0"/>
                </a:solidFill>
                <a:latin typeface="Arial Narrow" panose="020B0606020202030204" pitchFamily="34" charset="0"/>
                <a:ea typeface="ＭＳ Ｐゴシック" panose="020B0600070205080204" pitchFamily="34" charset="-128"/>
              </a:rPr>
              <a:t/>
            </a:r>
            <a:br>
              <a:rPr lang="en-US" altLang="en-US" sz="2000" b="1" dirty="0">
                <a:solidFill>
                  <a:srgbClr val="FFFFE0"/>
                </a:solidFill>
                <a:latin typeface="Arial Narrow" panose="020B0606020202030204" pitchFamily="34" charset="0"/>
                <a:ea typeface="ＭＳ Ｐゴシック" panose="020B0600070205080204" pitchFamily="34" charset="-128"/>
              </a:rPr>
            </a:br>
            <a:r>
              <a:rPr lang="en-US" altLang="en-US" sz="1600" dirty="0">
                <a:solidFill>
                  <a:srgbClr val="FFFFE0"/>
                </a:solidFill>
                <a:latin typeface="Arial Narrow" panose="020B0606020202030204" pitchFamily="34" charset="0"/>
                <a:ea typeface="ＭＳ Ｐゴシック" panose="020B0600070205080204" pitchFamily="34" charset="-128"/>
              </a:rPr>
              <a:t>↑Emotion Regulation </a:t>
            </a:r>
            <a:br>
              <a:rPr lang="en-US" altLang="en-US" sz="1600" dirty="0">
                <a:solidFill>
                  <a:srgbClr val="FFFFE0"/>
                </a:solidFill>
                <a:latin typeface="Arial Narrow" panose="020B0606020202030204" pitchFamily="34" charset="0"/>
                <a:ea typeface="ＭＳ Ｐゴシック" panose="020B0600070205080204" pitchFamily="34" charset="-128"/>
              </a:rPr>
            </a:br>
            <a:r>
              <a:rPr lang="en-US" altLang="en-US" sz="1600" dirty="0">
                <a:solidFill>
                  <a:srgbClr val="FFFFE0"/>
                </a:solidFill>
                <a:latin typeface="Arial Narrow" panose="020B0606020202030204" pitchFamily="34" charset="0"/>
                <a:ea typeface="ＭＳ Ｐゴシック" panose="020B0600070205080204" pitchFamily="34" charset="-128"/>
              </a:rPr>
              <a:t>↑Stress Regulation</a:t>
            </a:r>
          </a:p>
          <a:p>
            <a:pPr algn="ctr" eaLnBrk="1" hangingPunct="1">
              <a:spcBef>
                <a:spcPct val="0"/>
              </a:spcBef>
              <a:buFontTx/>
              <a:buNone/>
            </a:pPr>
            <a:r>
              <a:rPr lang="en-US" altLang="en-US" sz="1600" dirty="0">
                <a:solidFill>
                  <a:srgbClr val="FFFFE0"/>
                </a:solidFill>
                <a:latin typeface="Arial Narrow" panose="020B0606020202030204" pitchFamily="34" charset="0"/>
                <a:ea typeface="ＭＳ Ｐゴシック" panose="020B0600070205080204" pitchFamily="34" charset="-128"/>
              </a:rPr>
              <a:t>↑Resilience </a:t>
            </a:r>
          </a:p>
          <a:p>
            <a:pPr algn="ctr" eaLnBrk="1" hangingPunct="1">
              <a:spcBef>
                <a:spcPct val="0"/>
              </a:spcBef>
              <a:buFontTx/>
              <a:buNone/>
            </a:pPr>
            <a:r>
              <a:rPr lang="en-US" altLang="en-US" sz="1600" dirty="0">
                <a:solidFill>
                  <a:srgbClr val="FFFFE0"/>
                </a:solidFill>
                <a:latin typeface="Arial Narrow" panose="020B0606020202030204" pitchFamily="34" charset="0"/>
                <a:ea typeface="ＭＳ Ｐゴシック" panose="020B0600070205080204" pitchFamily="34" charset="-128"/>
              </a:rPr>
              <a:t>↑Equanimity</a:t>
            </a:r>
          </a:p>
          <a:p>
            <a:pPr algn="ctr" eaLnBrk="1" hangingPunct="1">
              <a:spcBef>
                <a:spcPct val="0"/>
              </a:spcBef>
              <a:buFontTx/>
              <a:buNone/>
            </a:pPr>
            <a:r>
              <a:rPr lang="en-US" altLang="en-US" sz="1600" dirty="0" smtClean="0">
                <a:solidFill>
                  <a:srgbClr val="FFFFE0"/>
                </a:solidFill>
                <a:latin typeface="Arial Narrow" panose="020B0606020202030204" pitchFamily="34" charset="0"/>
                <a:ea typeface="ＭＳ Ｐゴシック" panose="020B0600070205080204" pitchFamily="34" charset="-128"/>
              </a:rPr>
              <a:t>↑Self-Efficacy</a:t>
            </a:r>
            <a:endParaRPr lang="en-US" altLang="en-US" sz="1600" dirty="0">
              <a:solidFill>
                <a:srgbClr val="FFFFE0"/>
              </a:solidFill>
              <a:latin typeface="Arial Narrow" panose="020B0606020202030204" pitchFamily="34" charset="0"/>
              <a:ea typeface="ＭＳ Ｐゴシック" panose="020B0600070205080204" pitchFamily="34" charset="-128"/>
            </a:endParaRPr>
          </a:p>
        </p:txBody>
      </p:sp>
      <p:cxnSp>
        <p:nvCxnSpPr>
          <p:cNvPr id="26" name="Straight Arrow Connector 25"/>
          <p:cNvCxnSpPr/>
          <p:nvPr/>
        </p:nvCxnSpPr>
        <p:spPr>
          <a:xfrm flipH="1">
            <a:off x="1882212" y="1698983"/>
            <a:ext cx="452438" cy="336550"/>
          </a:xfrm>
          <a:prstGeom prst="straightConnector1">
            <a:avLst/>
          </a:prstGeom>
          <a:ln w="104775" cap="sq">
            <a:solidFill>
              <a:schemeClr val="tx1"/>
            </a:solidFill>
            <a:beve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6881729" y="1698983"/>
            <a:ext cx="450850" cy="336550"/>
          </a:xfrm>
          <a:prstGeom prst="straightConnector1">
            <a:avLst/>
          </a:prstGeom>
          <a:ln w="104775" cap="sq">
            <a:solidFill>
              <a:schemeClr val="tx1"/>
            </a:solidFill>
            <a:beve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6792299" y="4270018"/>
            <a:ext cx="450850" cy="336550"/>
          </a:xfrm>
          <a:prstGeom prst="straightConnector1">
            <a:avLst/>
          </a:prstGeom>
          <a:ln w="104775" cap="sq">
            <a:solidFill>
              <a:schemeClr val="tx1"/>
            </a:solidFill>
            <a:beve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1968809" y="4289068"/>
            <a:ext cx="452438" cy="334962"/>
          </a:xfrm>
          <a:prstGeom prst="straightConnector1">
            <a:avLst/>
          </a:prstGeom>
          <a:ln w="104775" cap="sq">
            <a:solidFill>
              <a:schemeClr val="tx1"/>
            </a:solidFill>
            <a:beve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2336284" y="2878138"/>
            <a:ext cx="237080" cy="0"/>
          </a:xfrm>
          <a:prstGeom prst="straightConnector1">
            <a:avLst/>
          </a:prstGeom>
          <a:ln w="104775" cap="sq">
            <a:solidFill>
              <a:schemeClr val="tx1"/>
            </a:solidFill>
            <a:bevel/>
            <a:headEnd type="none"/>
            <a:tailEnd type="triangle"/>
          </a:ln>
        </p:spPr>
        <p:style>
          <a:lnRef idx="1">
            <a:schemeClr val="accent1"/>
          </a:lnRef>
          <a:fillRef idx="0">
            <a:schemeClr val="accent1"/>
          </a:fillRef>
          <a:effectRef idx="0">
            <a:schemeClr val="accent1"/>
          </a:effectRef>
          <a:fontRef idx="minor">
            <a:schemeClr val="tx1"/>
          </a:fontRef>
        </p:style>
      </p:cxnSp>
      <p:sp>
        <p:nvSpPr>
          <p:cNvPr id="107534" name="TextBox 45"/>
          <p:cNvSpPr txBox="1">
            <a:spLocks noChangeArrowheads="1"/>
          </p:cNvSpPr>
          <p:nvPr/>
        </p:nvSpPr>
        <p:spPr bwMode="auto">
          <a:xfrm>
            <a:off x="4723273" y="2214166"/>
            <a:ext cx="1828800" cy="1828800"/>
          </a:xfrm>
          <a:prstGeom prst="rect">
            <a:avLst/>
          </a:prstGeom>
          <a:noFill/>
          <a:ln w="1905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lIns="0" tIns="0" rIns="0" bIns="0" anchor="ctr" anchorCtr="0">
            <a:no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None/>
            </a:pPr>
            <a:r>
              <a:rPr lang="en-US" altLang="en-US" sz="2200" b="1" dirty="0" smtClean="0">
                <a:solidFill>
                  <a:srgbClr val="FFFFE0"/>
                </a:solidFill>
                <a:latin typeface="Arial Narrow" panose="020B0606020202030204" pitchFamily="34" charset="0"/>
                <a:ea typeface="ＭＳ Ｐゴシック" panose="020B0600070205080204" pitchFamily="34" charset="-128"/>
              </a:rPr>
              <a:t>Awareness</a:t>
            </a:r>
          </a:p>
          <a:p>
            <a:pPr algn="ctr" eaLnBrk="1" hangingPunct="1">
              <a:spcBef>
                <a:spcPct val="0"/>
              </a:spcBef>
              <a:buNone/>
            </a:pPr>
            <a:r>
              <a:rPr lang="en-US" altLang="en-US" sz="2400" b="1" dirty="0" smtClean="0">
                <a:solidFill>
                  <a:srgbClr val="FFFFE0"/>
                </a:solidFill>
                <a:latin typeface="Arial Narrow" panose="020B0606020202030204" pitchFamily="34" charset="0"/>
                <a:ea typeface="ＭＳ Ｐゴシック" panose="020B0600070205080204" pitchFamily="34" charset="-128"/>
              </a:rPr>
              <a:t> </a:t>
            </a:r>
            <a:r>
              <a:rPr lang="en-US" altLang="en-US" sz="1600" dirty="0" smtClean="0">
                <a:solidFill>
                  <a:srgbClr val="FFFFE0"/>
                </a:solidFill>
                <a:latin typeface="Arial Narrow" panose="020B0606020202030204" pitchFamily="34" charset="0"/>
                <a:ea typeface="ＭＳ Ｐゴシック" panose="020B0600070205080204" pitchFamily="34" charset="-128"/>
              </a:rPr>
              <a:t>↑Attention</a:t>
            </a:r>
          </a:p>
          <a:p>
            <a:pPr algn="ctr" eaLnBrk="1" hangingPunct="1">
              <a:spcBef>
                <a:spcPct val="0"/>
              </a:spcBef>
              <a:buFontTx/>
              <a:buNone/>
            </a:pPr>
            <a:r>
              <a:rPr lang="en-US" altLang="en-US" sz="1600" dirty="0" smtClean="0">
                <a:solidFill>
                  <a:srgbClr val="FFFFE0"/>
                </a:solidFill>
                <a:latin typeface="Arial Narrow" panose="020B0606020202030204" pitchFamily="34" charset="0"/>
                <a:ea typeface="ＭＳ Ｐゴシック" panose="020B0600070205080204" pitchFamily="34" charset="-128"/>
              </a:rPr>
              <a:t>↑</a:t>
            </a:r>
            <a:r>
              <a:rPr lang="en-US" altLang="en-US" sz="1600" dirty="0">
                <a:solidFill>
                  <a:srgbClr val="FFFFE0"/>
                </a:solidFill>
                <a:latin typeface="Arial Narrow" panose="020B0606020202030204" pitchFamily="34" charset="0"/>
                <a:ea typeface="ＭＳ Ｐゴシック" panose="020B0600070205080204" pitchFamily="34" charset="-128"/>
              </a:rPr>
              <a:t>Mindfulness</a:t>
            </a:r>
          </a:p>
          <a:p>
            <a:pPr algn="ctr" eaLnBrk="1" hangingPunct="1">
              <a:spcBef>
                <a:spcPct val="0"/>
              </a:spcBef>
              <a:buFontTx/>
              <a:buNone/>
            </a:pPr>
            <a:r>
              <a:rPr lang="en-US" altLang="en-US" sz="1600" dirty="0" smtClean="0">
                <a:solidFill>
                  <a:srgbClr val="FFFFE0"/>
                </a:solidFill>
                <a:latin typeface="Arial Narrow" panose="020B0606020202030204" pitchFamily="34" charset="0"/>
                <a:ea typeface="ＭＳ Ｐゴシック" panose="020B0600070205080204" pitchFamily="34" charset="-128"/>
              </a:rPr>
              <a:t>↑Concentration</a:t>
            </a:r>
          </a:p>
          <a:p>
            <a:pPr algn="ctr" eaLnBrk="1" hangingPunct="1">
              <a:spcBef>
                <a:spcPct val="0"/>
              </a:spcBef>
              <a:buFontTx/>
              <a:buNone/>
            </a:pPr>
            <a:r>
              <a:rPr lang="en-US" altLang="en-US" sz="1600" dirty="0" smtClean="0">
                <a:solidFill>
                  <a:srgbClr val="FFFFE0"/>
                </a:solidFill>
                <a:latin typeface="Arial Narrow" panose="020B0606020202030204" pitchFamily="34" charset="0"/>
                <a:ea typeface="ＭＳ Ｐゴシック" panose="020B0600070205080204" pitchFamily="34" charset="-128"/>
              </a:rPr>
              <a:t>↑Cognition</a:t>
            </a:r>
            <a:endParaRPr lang="en-US" altLang="en-US" sz="1600" dirty="0">
              <a:solidFill>
                <a:srgbClr val="FFFFE0"/>
              </a:solidFill>
              <a:latin typeface="Arial Narrow" panose="020B0606020202030204" pitchFamily="34" charset="0"/>
              <a:ea typeface="ＭＳ Ｐゴシック" panose="020B0600070205080204" pitchFamily="34" charset="-128"/>
            </a:endParaRPr>
          </a:p>
          <a:p>
            <a:pPr algn="ctr" eaLnBrk="1" hangingPunct="1">
              <a:spcBef>
                <a:spcPct val="0"/>
              </a:spcBef>
              <a:buFontTx/>
              <a:buNone/>
            </a:pPr>
            <a:r>
              <a:rPr lang="en-US" altLang="en-US" sz="1600" dirty="0" smtClean="0">
                <a:solidFill>
                  <a:srgbClr val="FFFFE0"/>
                </a:solidFill>
                <a:latin typeface="Arial Narrow" panose="020B0606020202030204" pitchFamily="34" charset="0"/>
                <a:ea typeface="ＭＳ Ｐゴシック" panose="020B0600070205080204" pitchFamily="34" charset="-128"/>
              </a:rPr>
              <a:t>↑Meta-cognition</a:t>
            </a:r>
            <a:endParaRPr lang="en-US" altLang="en-US" sz="1600" dirty="0">
              <a:solidFill>
                <a:srgbClr val="FFFFE0"/>
              </a:solidFill>
              <a:latin typeface="Arial Narrow" panose="020B0606020202030204" pitchFamily="34" charset="0"/>
              <a:ea typeface="ＭＳ Ｐゴシック" panose="020B0600070205080204" pitchFamily="34" charset="-128"/>
            </a:endParaRPr>
          </a:p>
        </p:txBody>
      </p:sp>
      <p:cxnSp>
        <p:nvCxnSpPr>
          <p:cNvPr id="36" name="Straight Arrow Connector 35"/>
          <p:cNvCxnSpPr/>
          <p:nvPr/>
        </p:nvCxnSpPr>
        <p:spPr>
          <a:xfrm>
            <a:off x="3669563" y="1686283"/>
            <a:ext cx="0" cy="349250"/>
          </a:xfrm>
          <a:prstGeom prst="straightConnector1">
            <a:avLst/>
          </a:prstGeom>
          <a:ln w="104775" cap="sq">
            <a:solidFill>
              <a:schemeClr val="tx1"/>
            </a:solidFill>
            <a:beve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H="1">
            <a:off x="2268119" y="3392950"/>
            <a:ext cx="245509" cy="0"/>
          </a:xfrm>
          <a:prstGeom prst="straightConnector1">
            <a:avLst/>
          </a:prstGeom>
          <a:ln w="104775" cap="sq">
            <a:solidFill>
              <a:schemeClr val="tx1"/>
            </a:solidFill>
            <a:bevel/>
            <a:headEnd type="none"/>
            <a:tailEnd type="triangle"/>
          </a:ln>
        </p:spPr>
        <p:style>
          <a:lnRef idx="1">
            <a:schemeClr val="accent1"/>
          </a:lnRef>
          <a:fillRef idx="0">
            <a:schemeClr val="accent1"/>
          </a:fillRef>
          <a:effectRef idx="0">
            <a:schemeClr val="accent1"/>
          </a:effectRef>
          <a:fontRef idx="minor">
            <a:schemeClr val="tx1"/>
          </a:fontRef>
        </p:style>
      </p:cxnSp>
      <p:sp>
        <p:nvSpPr>
          <p:cNvPr id="21" name="TextBox 45"/>
          <p:cNvSpPr txBox="1">
            <a:spLocks noChangeArrowheads="1"/>
          </p:cNvSpPr>
          <p:nvPr/>
        </p:nvSpPr>
        <p:spPr bwMode="auto">
          <a:xfrm>
            <a:off x="6881729" y="2214166"/>
            <a:ext cx="1828800" cy="1828800"/>
          </a:xfrm>
          <a:prstGeom prst="rect">
            <a:avLst/>
          </a:prstGeom>
          <a:noFill/>
          <a:ln w="1905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lIns="0" tIns="0" rIns="0" bIns="0" anchor="ctr" anchorCtr="0">
            <a:noAutofit/>
          </a:bodyPr>
          <a:lstStyle>
            <a:lvl1pPr>
              <a:spcBef>
                <a:spcPct val="20000"/>
              </a:spcBef>
              <a:buChar char="•"/>
              <a:defRPr sz="3200">
                <a:solidFill>
                  <a:schemeClr val="tx1"/>
                </a:solidFill>
                <a:latin typeface="Lucida Bright" panose="02040602050505020304" pitchFamily="18" charset="0"/>
              </a:defRPr>
            </a:lvl1pPr>
            <a:lvl2pPr marL="742950" indent="-285750">
              <a:spcBef>
                <a:spcPct val="20000"/>
              </a:spcBef>
              <a:buChar char="–"/>
              <a:defRPr sz="2800">
                <a:solidFill>
                  <a:schemeClr val="tx1"/>
                </a:solidFill>
                <a:latin typeface="Lucida Bright" panose="02040602050505020304" pitchFamily="18" charset="0"/>
              </a:defRPr>
            </a:lvl2pPr>
            <a:lvl3pPr marL="1143000" indent="-228600">
              <a:spcBef>
                <a:spcPct val="20000"/>
              </a:spcBef>
              <a:buChar char="•"/>
              <a:defRPr sz="2400">
                <a:solidFill>
                  <a:schemeClr val="tx1"/>
                </a:solidFill>
                <a:latin typeface="Lucida Bright" panose="02040602050505020304" pitchFamily="18" charset="0"/>
              </a:defRPr>
            </a:lvl3pPr>
            <a:lvl4pPr marL="1600200" indent="-228600">
              <a:spcBef>
                <a:spcPct val="20000"/>
              </a:spcBef>
              <a:buChar char="–"/>
              <a:defRPr sz="2000">
                <a:solidFill>
                  <a:schemeClr val="tx1"/>
                </a:solidFill>
                <a:latin typeface="Lucida Bright" panose="02040602050505020304" pitchFamily="18" charset="0"/>
              </a:defRPr>
            </a:lvl4pPr>
            <a:lvl5pPr marL="2057400" indent="-228600">
              <a:spcBef>
                <a:spcPct val="20000"/>
              </a:spcBef>
              <a:buChar char="»"/>
              <a:defRPr sz="2000">
                <a:solidFill>
                  <a:schemeClr val="tx1"/>
                </a:solidFill>
                <a:latin typeface="Lucida Bright" panose="02040602050505020304" pitchFamily="18" charset="0"/>
              </a:defRPr>
            </a:lvl5pPr>
            <a:lvl6pPr marL="2514600" indent="-228600"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altLang="en-US" sz="2200" b="1" dirty="0" smtClean="0">
                <a:solidFill>
                  <a:srgbClr val="FFFFE0"/>
                </a:solidFill>
                <a:latin typeface="Arial Narrow" panose="020B0606020202030204" pitchFamily="34" charset="0"/>
                <a:ea typeface="ＭＳ Ｐゴシック" panose="020B0600070205080204" pitchFamily="34" charset="-128"/>
              </a:rPr>
              <a:t>Spirituality</a:t>
            </a:r>
          </a:p>
          <a:p>
            <a:pPr algn="ctr" eaLnBrk="1" hangingPunct="1">
              <a:spcBef>
                <a:spcPct val="0"/>
              </a:spcBef>
              <a:buFontTx/>
              <a:buNone/>
            </a:pPr>
            <a:r>
              <a:rPr lang="en-US" altLang="en-US" sz="2400" b="1" dirty="0">
                <a:solidFill>
                  <a:srgbClr val="FFFFE0"/>
                </a:solidFill>
                <a:latin typeface="Arial Narrow" panose="020B0606020202030204" pitchFamily="34" charset="0"/>
                <a:ea typeface="ＭＳ Ｐゴシック" panose="020B0600070205080204" pitchFamily="34" charset="-128"/>
              </a:rPr>
              <a:t> </a:t>
            </a:r>
            <a:r>
              <a:rPr lang="en-US" altLang="en-US" sz="1600" dirty="0" smtClean="0">
                <a:solidFill>
                  <a:srgbClr val="FFFFE0"/>
                </a:solidFill>
                <a:latin typeface="Arial Narrow" panose="020B0606020202030204" pitchFamily="34" charset="0"/>
                <a:ea typeface="ＭＳ Ｐゴシック" panose="020B0600070205080204" pitchFamily="34" charset="-128"/>
              </a:rPr>
              <a:t>↑Transcendence</a:t>
            </a:r>
            <a:endParaRPr lang="en-US" altLang="en-US" sz="1600" dirty="0">
              <a:solidFill>
                <a:srgbClr val="FFFFE0"/>
              </a:solidFill>
              <a:latin typeface="Arial Narrow" panose="020B0606020202030204" pitchFamily="34" charset="0"/>
              <a:ea typeface="ＭＳ Ｐゴシック" panose="020B0600070205080204" pitchFamily="34" charset="-128"/>
            </a:endParaRPr>
          </a:p>
          <a:p>
            <a:pPr algn="ctr" eaLnBrk="1" hangingPunct="1">
              <a:spcBef>
                <a:spcPct val="0"/>
              </a:spcBef>
              <a:buFontTx/>
              <a:buNone/>
            </a:pPr>
            <a:r>
              <a:rPr lang="en-US" altLang="en-US" sz="1600" dirty="0" smtClean="0">
                <a:solidFill>
                  <a:srgbClr val="FFFFE0"/>
                </a:solidFill>
                <a:latin typeface="Arial Narrow" panose="020B0606020202030204" pitchFamily="34" charset="0"/>
                <a:ea typeface="ＭＳ Ｐゴシック" panose="020B0600070205080204" pitchFamily="34" charset="-128"/>
              </a:rPr>
              <a:t>↑Unitive State</a:t>
            </a:r>
          </a:p>
          <a:p>
            <a:pPr algn="ctr" eaLnBrk="1" hangingPunct="1">
              <a:spcBef>
                <a:spcPct val="0"/>
              </a:spcBef>
              <a:buFontTx/>
              <a:buNone/>
            </a:pPr>
            <a:r>
              <a:rPr lang="en-US" altLang="en-US" sz="1600" dirty="0" smtClean="0">
                <a:solidFill>
                  <a:srgbClr val="FFFFE0"/>
                </a:solidFill>
                <a:latin typeface="Arial Narrow" panose="020B0606020202030204" pitchFamily="34" charset="0"/>
                <a:ea typeface="ＭＳ Ｐゴシック" panose="020B0600070205080204" pitchFamily="34" charset="-128"/>
              </a:rPr>
              <a:t>↑Flow</a:t>
            </a:r>
            <a:endParaRPr lang="en-US" altLang="en-US" sz="1600" dirty="0">
              <a:solidFill>
                <a:srgbClr val="FFFFE0"/>
              </a:solidFill>
              <a:latin typeface="Arial Narrow" panose="020B0606020202030204" pitchFamily="34" charset="0"/>
              <a:ea typeface="ＭＳ Ｐゴシック" panose="020B0600070205080204" pitchFamily="34" charset="-128"/>
            </a:endParaRPr>
          </a:p>
          <a:p>
            <a:pPr algn="ctr" eaLnBrk="1" hangingPunct="1">
              <a:spcBef>
                <a:spcPct val="0"/>
              </a:spcBef>
              <a:buFontTx/>
              <a:buNone/>
            </a:pPr>
            <a:r>
              <a:rPr lang="en-US" altLang="en-US" sz="1600" dirty="0" smtClean="0">
                <a:solidFill>
                  <a:srgbClr val="FFFFE0"/>
                </a:solidFill>
                <a:latin typeface="Arial Narrow" panose="020B0606020202030204" pitchFamily="34" charset="0"/>
                <a:ea typeface="ＭＳ Ｐゴシック" panose="020B0600070205080204" pitchFamily="34" charset="-128"/>
              </a:rPr>
              <a:t>↑Transformation</a:t>
            </a:r>
          </a:p>
          <a:p>
            <a:pPr algn="ctr" eaLnBrk="1" hangingPunct="1">
              <a:spcBef>
                <a:spcPct val="0"/>
              </a:spcBef>
              <a:buFontTx/>
              <a:buNone/>
            </a:pPr>
            <a:r>
              <a:rPr lang="en-US" altLang="en-US" sz="1600" dirty="0" smtClean="0">
                <a:solidFill>
                  <a:srgbClr val="FFFFE0"/>
                </a:solidFill>
                <a:latin typeface="Arial Narrow" panose="020B0606020202030204" pitchFamily="34" charset="0"/>
                <a:ea typeface="ＭＳ Ｐゴシック" panose="020B0600070205080204" pitchFamily="34" charset="-128"/>
              </a:rPr>
              <a:t>↑Life Meaning/Purpose</a:t>
            </a:r>
            <a:endParaRPr lang="en-US" altLang="en-US" sz="1600" dirty="0">
              <a:solidFill>
                <a:srgbClr val="FFFFE0"/>
              </a:solidFill>
              <a:latin typeface="Arial Narrow" panose="020B0606020202030204" pitchFamily="34" charset="0"/>
              <a:ea typeface="ＭＳ Ｐゴシック" panose="020B0600070205080204" pitchFamily="34" charset="-128"/>
            </a:endParaRPr>
          </a:p>
        </p:txBody>
      </p:sp>
      <p:cxnSp>
        <p:nvCxnSpPr>
          <p:cNvPr id="23" name="Straight Arrow Connector 22"/>
          <p:cNvCxnSpPr/>
          <p:nvPr/>
        </p:nvCxnSpPr>
        <p:spPr>
          <a:xfrm>
            <a:off x="5416448" y="1686283"/>
            <a:ext cx="0" cy="349250"/>
          </a:xfrm>
          <a:prstGeom prst="straightConnector1">
            <a:avLst/>
          </a:prstGeom>
          <a:ln w="104775" cap="sq">
            <a:solidFill>
              <a:schemeClr val="tx1"/>
            </a:solidFill>
            <a:beve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4479712" y="2883057"/>
            <a:ext cx="237080" cy="0"/>
          </a:xfrm>
          <a:prstGeom prst="straightConnector1">
            <a:avLst/>
          </a:prstGeom>
          <a:ln w="104775" cap="sq">
            <a:solidFill>
              <a:schemeClr val="tx1"/>
            </a:solidFill>
            <a:beve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a:off x="4411547" y="3397869"/>
            <a:ext cx="245509" cy="0"/>
          </a:xfrm>
          <a:prstGeom prst="straightConnector1">
            <a:avLst/>
          </a:prstGeom>
          <a:ln w="104775" cap="sq">
            <a:solidFill>
              <a:schemeClr val="tx1"/>
            </a:solidFill>
            <a:beve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6645265" y="2902724"/>
            <a:ext cx="237080" cy="0"/>
          </a:xfrm>
          <a:prstGeom prst="straightConnector1">
            <a:avLst/>
          </a:prstGeom>
          <a:ln w="104775" cap="sq">
            <a:solidFill>
              <a:schemeClr val="tx1"/>
            </a:solidFill>
            <a:beve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a:off x="6577100" y="3417536"/>
            <a:ext cx="245509" cy="0"/>
          </a:xfrm>
          <a:prstGeom prst="straightConnector1">
            <a:avLst/>
          </a:prstGeom>
          <a:ln w="104775" cap="sq">
            <a:solidFill>
              <a:schemeClr val="tx1"/>
            </a:solidFill>
            <a:beve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3652359" y="4309041"/>
            <a:ext cx="0" cy="349250"/>
          </a:xfrm>
          <a:prstGeom prst="straightConnector1">
            <a:avLst/>
          </a:prstGeom>
          <a:ln w="104775" cap="sq">
            <a:solidFill>
              <a:schemeClr val="tx1"/>
            </a:solidFill>
            <a:beve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5399244" y="4309041"/>
            <a:ext cx="0" cy="349250"/>
          </a:xfrm>
          <a:prstGeom prst="straightConnector1">
            <a:avLst/>
          </a:prstGeom>
          <a:ln w="104775" cap="sq">
            <a:solidFill>
              <a:schemeClr val="tx1"/>
            </a:solidFill>
            <a:beve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30674072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Text Box 2"/>
          <p:cNvSpPr txBox="1">
            <a:spLocks noChangeArrowheads="1"/>
          </p:cNvSpPr>
          <p:nvPr/>
        </p:nvSpPr>
        <p:spPr bwMode="auto">
          <a:xfrm>
            <a:off x="2786063" y="819150"/>
            <a:ext cx="3543300"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altLang="en-US" b="1">
                <a:solidFill>
                  <a:srgbClr val="FFFF00"/>
                </a:solidFill>
                <a:latin typeface="Arial" panose="020B0604020202020204" pitchFamily="34" charset="0"/>
                <a:cs typeface="Arial" panose="020B0604020202020204" pitchFamily="34" charset="0"/>
              </a:rPr>
              <a:t>Future Directions</a:t>
            </a:r>
          </a:p>
        </p:txBody>
      </p:sp>
      <p:sp>
        <p:nvSpPr>
          <p:cNvPr id="222211" name="Text Box 3"/>
          <p:cNvSpPr txBox="1">
            <a:spLocks noChangeArrowheads="1"/>
          </p:cNvSpPr>
          <p:nvPr/>
        </p:nvSpPr>
        <p:spPr bwMode="auto">
          <a:xfrm>
            <a:off x="2677575" y="1862514"/>
            <a:ext cx="4065537" cy="41242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SzPct val="70000"/>
              <a:buFont typeface="Wingdings" panose="05000000000000000000" pitchFamily="2" charset="2"/>
              <a:buChar char="l"/>
            </a:pPr>
            <a:r>
              <a:rPr lang="en-US" altLang="en-US" sz="2800" dirty="0">
                <a:solidFill>
                  <a:srgbClr val="FFFF00"/>
                </a:solidFill>
                <a:latin typeface="Arial" panose="020B0604020202020204" pitchFamily="34" charset="0"/>
                <a:cs typeface="Times New Roman" panose="02020603050405020304" pitchFamily="18" charset="0"/>
              </a:rPr>
              <a:t> New Disorders</a:t>
            </a:r>
          </a:p>
          <a:p>
            <a:pPr eaLnBrk="1" hangingPunct="1">
              <a:spcBef>
                <a:spcPct val="0"/>
              </a:spcBef>
              <a:buSzPct val="70000"/>
              <a:buFont typeface="Wingdings" panose="05000000000000000000" pitchFamily="2" charset="2"/>
              <a:buNone/>
            </a:pPr>
            <a:r>
              <a:rPr lang="en-US" altLang="en-US" sz="1100" dirty="0">
                <a:solidFill>
                  <a:srgbClr val="FFFF00"/>
                </a:solidFill>
                <a:latin typeface="Arial" panose="020B0604020202020204" pitchFamily="34" charset="0"/>
                <a:cs typeface="Times New Roman" panose="02020603050405020304" pitchFamily="18" charset="0"/>
              </a:rPr>
              <a:t> </a:t>
            </a:r>
          </a:p>
          <a:p>
            <a:pPr eaLnBrk="1" hangingPunct="1">
              <a:spcBef>
                <a:spcPct val="0"/>
              </a:spcBef>
              <a:buSzPct val="70000"/>
              <a:buFont typeface="Wingdings" panose="05000000000000000000" pitchFamily="2" charset="2"/>
              <a:buChar char="l"/>
            </a:pPr>
            <a:r>
              <a:rPr lang="en-US" altLang="en-US" sz="2800" dirty="0">
                <a:solidFill>
                  <a:srgbClr val="FFFF00"/>
                </a:solidFill>
                <a:latin typeface="Arial" panose="020B0604020202020204" pitchFamily="34" charset="0"/>
                <a:cs typeface="Times New Roman" panose="02020603050405020304" pitchFamily="18" charset="0"/>
              </a:rPr>
              <a:t> Neuroimaging</a:t>
            </a:r>
          </a:p>
          <a:p>
            <a:pPr eaLnBrk="1" hangingPunct="1">
              <a:spcBef>
                <a:spcPct val="0"/>
              </a:spcBef>
              <a:buSzPct val="70000"/>
              <a:buFont typeface="Wingdings" panose="05000000000000000000" pitchFamily="2" charset="2"/>
              <a:buNone/>
            </a:pPr>
            <a:r>
              <a:rPr lang="en-US" altLang="en-US" sz="1100" dirty="0">
                <a:solidFill>
                  <a:srgbClr val="FFFF00"/>
                </a:solidFill>
                <a:latin typeface="Arial" panose="020B0604020202020204" pitchFamily="34" charset="0"/>
                <a:cs typeface="Times New Roman" panose="02020603050405020304" pitchFamily="18" charset="0"/>
              </a:rPr>
              <a:t> </a:t>
            </a:r>
          </a:p>
          <a:p>
            <a:pPr eaLnBrk="1" hangingPunct="1">
              <a:spcBef>
                <a:spcPct val="0"/>
              </a:spcBef>
              <a:buSzPct val="70000"/>
              <a:buFont typeface="Wingdings" panose="05000000000000000000" pitchFamily="2" charset="2"/>
              <a:buChar char="l"/>
            </a:pPr>
            <a:r>
              <a:rPr lang="en-US" altLang="en-US" sz="2800" dirty="0" smtClean="0">
                <a:solidFill>
                  <a:srgbClr val="FFFF00"/>
                </a:solidFill>
                <a:latin typeface="Arial" panose="020B0604020202020204" pitchFamily="34" charset="0"/>
                <a:cs typeface="Times New Roman" panose="02020603050405020304" pitchFamily="18" charset="0"/>
              </a:rPr>
              <a:t> </a:t>
            </a:r>
            <a:r>
              <a:rPr lang="en-US" altLang="en-US" sz="2800" dirty="0">
                <a:solidFill>
                  <a:srgbClr val="FFFF00"/>
                </a:solidFill>
                <a:latin typeface="Arial" panose="020B0604020202020204" pitchFamily="34" charset="0"/>
                <a:cs typeface="Times New Roman" panose="02020603050405020304" pitchFamily="18" charset="0"/>
              </a:rPr>
              <a:t>Genomic Expression</a:t>
            </a:r>
          </a:p>
          <a:p>
            <a:pPr eaLnBrk="1" hangingPunct="1">
              <a:spcBef>
                <a:spcPct val="0"/>
              </a:spcBef>
              <a:buSzPct val="70000"/>
              <a:buFont typeface="Wingdings" panose="05000000000000000000" pitchFamily="2" charset="2"/>
              <a:buChar char="l"/>
            </a:pPr>
            <a:endParaRPr lang="en-US" altLang="en-US" sz="1100" dirty="0">
              <a:solidFill>
                <a:srgbClr val="FFFF00"/>
              </a:solidFill>
              <a:latin typeface="Arial" panose="020B0604020202020204" pitchFamily="34" charset="0"/>
              <a:cs typeface="Times New Roman" panose="02020603050405020304" pitchFamily="18" charset="0"/>
            </a:endParaRPr>
          </a:p>
          <a:p>
            <a:pPr eaLnBrk="1" hangingPunct="1">
              <a:spcBef>
                <a:spcPct val="0"/>
              </a:spcBef>
              <a:buSzPct val="70000"/>
              <a:buFont typeface="Wingdings" panose="05000000000000000000" pitchFamily="2" charset="2"/>
              <a:buChar char="l"/>
            </a:pPr>
            <a:r>
              <a:rPr lang="en-US" altLang="en-US" sz="2800" dirty="0">
                <a:solidFill>
                  <a:srgbClr val="FFFF00"/>
                </a:solidFill>
                <a:latin typeface="Arial" panose="020B0604020202020204" pitchFamily="34" charset="0"/>
                <a:cs typeface="Times New Roman" panose="02020603050405020304" pitchFamily="18" charset="0"/>
              </a:rPr>
              <a:t> Specificity of </a:t>
            </a:r>
            <a:r>
              <a:rPr lang="en-US" altLang="en-US" sz="2800" dirty="0" smtClean="0">
                <a:solidFill>
                  <a:srgbClr val="FFFF00"/>
                </a:solidFill>
                <a:latin typeface="Arial" panose="020B0604020202020204" pitchFamily="34" charset="0"/>
                <a:cs typeface="Times New Roman" panose="02020603050405020304" pitchFamily="18" charset="0"/>
              </a:rPr>
              <a:t>Practices</a:t>
            </a:r>
          </a:p>
          <a:p>
            <a:pPr eaLnBrk="1" hangingPunct="1">
              <a:spcBef>
                <a:spcPct val="0"/>
              </a:spcBef>
              <a:buSzPct val="70000"/>
              <a:buFont typeface="Wingdings" panose="05000000000000000000" pitchFamily="2" charset="2"/>
              <a:buChar char="l"/>
            </a:pPr>
            <a:endParaRPr lang="en-US" altLang="en-US" sz="1100" dirty="0">
              <a:solidFill>
                <a:srgbClr val="FFFF00"/>
              </a:solidFill>
              <a:latin typeface="Arial" panose="020B0604020202020204" pitchFamily="34" charset="0"/>
              <a:cs typeface="Times New Roman" panose="02020603050405020304" pitchFamily="18" charset="0"/>
            </a:endParaRPr>
          </a:p>
          <a:p>
            <a:pPr eaLnBrk="1" hangingPunct="1">
              <a:spcBef>
                <a:spcPct val="0"/>
              </a:spcBef>
              <a:buSzPct val="70000"/>
              <a:buFont typeface="Wingdings" panose="05000000000000000000" pitchFamily="2" charset="2"/>
              <a:buChar char="l"/>
            </a:pPr>
            <a:r>
              <a:rPr lang="en-US" altLang="en-US" sz="2800" dirty="0">
                <a:solidFill>
                  <a:srgbClr val="FFFF00"/>
                </a:solidFill>
                <a:latin typeface="Arial" panose="020B0604020202020204" pitchFamily="34" charset="0"/>
                <a:cs typeface="Times New Roman" panose="02020603050405020304" pitchFamily="18" charset="0"/>
              </a:rPr>
              <a:t> </a:t>
            </a:r>
            <a:r>
              <a:rPr lang="en-US" altLang="en-US" sz="2800" dirty="0" smtClean="0">
                <a:solidFill>
                  <a:srgbClr val="FFFF00"/>
                </a:solidFill>
                <a:latin typeface="Arial" panose="020B0604020202020204" pitchFamily="34" charset="0"/>
                <a:cs typeface="Times New Roman" panose="02020603050405020304" pitchFamily="18" charset="0"/>
              </a:rPr>
              <a:t>Cost Effectiveness</a:t>
            </a:r>
          </a:p>
          <a:p>
            <a:pPr eaLnBrk="1" hangingPunct="1">
              <a:spcBef>
                <a:spcPct val="0"/>
              </a:spcBef>
              <a:buSzPct val="70000"/>
              <a:buFont typeface="Wingdings" panose="05000000000000000000" pitchFamily="2" charset="2"/>
              <a:buChar char="l"/>
            </a:pPr>
            <a:endParaRPr lang="en-US" altLang="en-US" sz="1100" dirty="0">
              <a:solidFill>
                <a:srgbClr val="FFFF00"/>
              </a:solidFill>
              <a:latin typeface="Arial" panose="020B0604020202020204" pitchFamily="34" charset="0"/>
              <a:cs typeface="Times New Roman" panose="02020603050405020304" pitchFamily="18" charset="0"/>
            </a:endParaRPr>
          </a:p>
          <a:p>
            <a:pPr eaLnBrk="1" hangingPunct="1">
              <a:spcBef>
                <a:spcPct val="0"/>
              </a:spcBef>
              <a:buSzPct val="70000"/>
              <a:buFont typeface="Wingdings" panose="05000000000000000000" pitchFamily="2" charset="2"/>
              <a:buChar char="l"/>
            </a:pPr>
            <a:r>
              <a:rPr lang="en-US" altLang="en-US" sz="2800" dirty="0" smtClean="0">
                <a:solidFill>
                  <a:srgbClr val="FFFF00"/>
                </a:solidFill>
                <a:latin typeface="Arial" panose="020B0604020202020204" pitchFamily="34" charset="0"/>
                <a:cs typeface="Times New Roman" panose="02020603050405020304" pitchFamily="18" charset="0"/>
              </a:rPr>
              <a:t> Prevention</a:t>
            </a:r>
            <a:endParaRPr lang="en-US" altLang="en-US" sz="2800" dirty="0">
              <a:solidFill>
                <a:srgbClr val="FFFF00"/>
              </a:solidFill>
              <a:latin typeface="Arial" panose="020B0604020202020204" pitchFamily="34" charset="0"/>
              <a:cs typeface="Times New Roman" panose="02020603050405020304" pitchFamily="18" charset="0"/>
            </a:endParaRPr>
          </a:p>
          <a:p>
            <a:pPr eaLnBrk="1" hangingPunct="1">
              <a:spcBef>
                <a:spcPct val="0"/>
              </a:spcBef>
              <a:buSzPct val="70000"/>
              <a:buFont typeface="Wingdings" panose="05000000000000000000" pitchFamily="2" charset="2"/>
              <a:buChar char="l"/>
            </a:pPr>
            <a:endParaRPr lang="en-US" altLang="en-US" sz="1100" dirty="0">
              <a:solidFill>
                <a:srgbClr val="FFFF00"/>
              </a:solidFill>
              <a:latin typeface="Arial" panose="020B0604020202020204" pitchFamily="34" charset="0"/>
              <a:cs typeface="Times New Roman" panose="02020603050405020304" pitchFamily="18" charset="0"/>
            </a:endParaRPr>
          </a:p>
          <a:p>
            <a:pPr eaLnBrk="1" hangingPunct="1">
              <a:spcBef>
                <a:spcPct val="0"/>
              </a:spcBef>
              <a:buSzPct val="70000"/>
              <a:buFont typeface="Wingdings" panose="05000000000000000000" pitchFamily="2" charset="2"/>
              <a:buChar char="l"/>
            </a:pPr>
            <a:r>
              <a:rPr lang="en-US" altLang="en-US" sz="2800" dirty="0">
                <a:solidFill>
                  <a:srgbClr val="FFFF00"/>
                </a:solidFill>
                <a:latin typeface="Arial" panose="020B0604020202020204" pitchFamily="34" charset="0"/>
                <a:cs typeface="Times New Roman" panose="02020603050405020304" pitchFamily="18" charset="0"/>
              </a:rPr>
              <a:t> Positive Psychology</a:t>
            </a:r>
            <a:endParaRPr lang="en-US" alt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907881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1"/>
          <p:cNvPicPr>
            <a:picLocks noChangeAspect="1"/>
          </p:cNvPicPr>
          <p:nvPr/>
        </p:nvPicPr>
        <p:blipFill>
          <a:blip r:embed="rId3" cstate="print">
            <a:extLst>
              <a:ext uri="{28A0092B-C50C-407E-A947-70E740481C1C}">
                <a14:useLocalDpi xmlns:a14="http://schemas.microsoft.com/office/drawing/2010/main" xmlns="" val="0"/>
              </a:ext>
            </a:extLst>
          </a:blip>
          <a:srcRect l="10966" r="11745"/>
          <a:stretch>
            <a:fillRect/>
          </a:stretch>
        </p:blipFill>
        <p:spPr bwMode="auto">
          <a:xfrm>
            <a:off x="392113" y="419100"/>
            <a:ext cx="8348662" cy="6073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4054807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ext Box 3"/>
          <p:cNvSpPr txBox="1">
            <a:spLocks noChangeArrowheads="1"/>
          </p:cNvSpPr>
          <p:nvPr/>
        </p:nvSpPr>
        <p:spPr bwMode="auto">
          <a:xfrm>
            <a:off x="615950" y="438150"/>
            <a:ext cx="7893050" cy="738188"/>
          </a:xfrm>
          <a:prstGeom prst="rect">
            <a:avLst/>
          </a:prstGeom>
          <a:solidFill>
            <a:srgbClr val="FFFFFF"/>
          </a:solidFill>
          <a:ln>
            <a:noFill/>
          </a:ln>
          <a:extLst>
            <a:ext uri="{91240B29-F687-4F45-9708-019B960494DF}">
              <a14:hiddenLine xmlns:a14="http://schemas.microsoft.com/office/drawing/2010/main" xmlns="" w="28575">
                <a:solidFill>
                  <a:srgbClr val="000000"/>
                </a:solidFill>
                <a:miter lim="800000"/>
                <a:headEnd/>
                <a:tailEnd/>
              </a14:hiddenLine>
            </a:ext>
          </a:extLst>
        </p:spPr>
        <p:txBody>
          <a:bodyPr lIns="0" tIns="0" rIns="0" bIns="0">
            <a:spAutoFit/>
          </a:bodyP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algn="ctr" eaLnBrk="1" hangingPunct="1">
              <a:spcBef>
                <a:spcPct val="0"/>
              </a:spcBef>
              <a:buFontTx/>
              <a:buNone/>
            </a:pPr>
            <a:r>
              <a:rPr lang="en-US" sz="4800">
                <a:solidFill>
                  <a:srgbClr val="F22C2C"/>
                </a:solidFill>
                <a:latin typeface="Times New Roman" panose="02020603050405020304" pitchFamily="18" charset="0"/>
              </a:rPr>
              <a:t>Kripalu</a:t>
            </a:r>
            <a:r>
              <a:rPr lang="en-US" sz="4000">
                <a:latin typeface="Arial" panose="020B0604020202020204" pitchFamily="34" charset="0"/>
              </a:rPr>
              <a:t> </a:t>
            </a:r>
            <a:r>
              <a:rPr lang="en-US" sz="4000">
                <a:solidFill>
                  <a:schemeClr val="folHlink"/>
                </a:solidFill>
                <a:latin typeface="Arial" panose="020B0604020202020204" pitchFamily="34" charset="0"/>
              </a:rPr>
              <a:t>|</a:t>
            </a:r>
            <a:r>
              <a:rPr lang="en-US" sz="4000">
                <a:latin typeface="Arial" panose="020B0604020202020204" pitchFamily="34" charset="0"/>
              </a:rPr>
              <a:t> </a:t>
            </a:r>
            <a:r>
              <a:rPr lang="en-US" sz="4000">
                <a:solidFill>
                  <a:schemeClr val="tx2"/>
                </a:solidFill>
                <a:latin typeface="Arial" panose="020B0604020202020204" pitchFamily="34" charset="0"/>
              </a:rPr>
              <a:t>center for yoga &amp; health</a:t>
            </a:r>
          </a:p>
        </p:txBody>
      </p:sp>
      <p:pic>
        <p:nvPicPr>
          <p:cNvPr id="147459" name="Picture 3"/>
          <p:cNvPicPr>
            <a:picLocks noChangeAspect="1"/>
          </p:cNvPicPr>
          <p:nvPr/>
        </p:nvPicPr>
        <p:blipFill>
          <a:blip r:embed="rId2" cstate="print">
            <a:extLst>
              <a:ext uri="{28A0092B-C50C-407E-A947-70E740481C1C}">
                <a14:useLocalDpi xmlns:a14="http://schemas.microsoft.com/office/drawing/2010/main" xmlns="" val="0"/>
              </a:ext>
            </a:extLst>
          </a:blip>
          <a:srcRect l="22031" r="22916" b="35258"/>
          <a:stretch>
            <a:fillRect/>
          </a:stretch>
        </p:blipFill>
        <p:spPr bwMode="auto">
          <a:xfrm>
            <a:off x="615950" y="1246188"/>
            <a:ext cx="7893050" cy="5221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0773311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l="8488" t="1105" r="10168" b="2982"/>
          <a:stretch>
            <a:fillRect/>
          </a:stretch>
        </p:blipFill>
        <p:spPr bwMode="auto">
          <a:xfrm>
            <a:off x="414338" y="685800"/>
            <a:ext cx="8315325" cy="5514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3539" name="Rectangle 3"/>
          <p:cNvSpPr>
            <a:spLocks noChangeArrowheads="1"/>
          </p:cNvSpPr>
          <p:nvPr/>
        </p:nvSpPr>
        <p:spPr bwMode="auto">
          <a:xfrm>
            <a:off x="2400300" y="5900738"/>
            <a:ext cx="3829050" cy="30003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defTabSz="912813">
              <a:spcBef>
                <a:spcPct val="20000"/>
              </a:spcBef>
              <a:buChar char="•"/>
              <a:defRPr sz="3200">
                <a:solidFill>
                  <a:schemeClr val="tx1"/>
                </a:solidFill>
                <a:latin typeface="Lucida Bright" panose="02040602050505020304" pitchFamily="18" charset="0"/>
              </a:defRPr>
            </a:lvl1pPr>
            <a:lvl2pPr marL="742950" indent="-285750" defTabSz="912813">
              <a:spcBef>
                <a:spcPct val="20000"/>
              </a:spcBef>
              <a:buChar char="–"/>
              <a:defRPr sz="2800">
                <a:solidFill>
                  <a:schemeClr val="tx1"/>
                </a:solidFill>
                <a:latin typeface="Lucida Bright" panose="02040602050505020304" pitchFamily="18" charset="0"/>
              </a:defRPr>
            </a:lvl2pPr>
            <a:lvl3pPr marL="1143000" indent="-228600" defTabSz="912813">
              <a:spcBef>
                <a:spcPct val="20000"/>
              </a:spcBef>
              <a:buChar char="•"/>
              <a:defRPr sz="2400">
                <a:solidFill>
                  <a:schemeClr val="tx1"/>
                </a:solidFill>
                <a:latin typeface="Lucida Bright" panose="02040602050505020304" pitchFamily="18" charset="0"/>
              </a:defRPr>
            </a:lvl3pPr>
            <a:lvl4pPr marL="1600200" indent="-228600" defTabSz="912813">
              <a:spcBef>
                <a:spcPct val="20000"/>
              </a:spcBef>
              <a:buChar char="–"/>
              <a:defRPr sz="2000">
                <a:solidFill>
                  <a:schemeClr val="tx1"/>
                </a:solidFill>
                <a:latin typeface="Lucida Bright" panose="02040602050505020304" pitchFamily="18" charset="0"/>
              </a:defRPr>
            </a:lvl4pPr>
            <a:lvl5pPr marL="2057400" indent="-228600" defTabSz="912813">
              <a:spcBef>
                <a:spcPct val="20000"/>
              </a:spcBef>
              <a:buChar char="»"/>
              <a:defRPr sz="2000">
                <a:solidFill>
                  <a:schemeClr val="tx1"/>
                </a:solidFill>
                <a:latin typeface="Lucida Bright" panose="02040602050505020304" pitchFamily="18" charset="0"/>
              </a:defRPr>
            </a:lvl5pPr>
            <a:lvl6pPr marL="25146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6pPr>
            <a:lvl7pPr marL="29718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7pPr>
            <a:lvl8pPr marL="34290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8pPr>
            <a:lvl9pPr marL="3886200" indent="-228600" defTabSz="912813" eaLnBrk="0" fontAlgn="base" hangingPunct="0">
              <a:spcBef>
                <a:spcPct val="20000"/>
              </a:spcBef>
              <a:spcAft>
                <a:spcPct val="0"/>
              </a:spcAft>
              <a:buChar char="»"/>
              <a:defRPr sz="2000">
                <a:solidFill>
                  <a:schemeClr val="tx1"/>
                </a:solidFill>
                <a:latin typeface="Lucida Bright" panose="02040602050505020304" pitchFamily="18" charset="0"/>
              </a:defRPr>
            </a:lvl9pPr>
          </a:lstStyle>
          <a:p>
            <a:pPr eaLnBrk="1" hangingPunct="1">
              <a:spcBef>
                <a:spcPct val="0"/>
              </a:spcBef>
              <a:buFontTx/>
              <a:buNone/>
            </a:pPr>
            <a:endParaRPr lang="en-US" sz="2400">
              <a:latin typeface="Arial" panose="020B060402020202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8" descr="1240271645_8374"/>
          <p:cNvPicPr>
            <a:picLocks noChangeAspect="1" noChangeArrowheads="1"/>
          </p:cNvPicPr>
          <p:nvPr/>
        </p:nvPicPr>
        <p:blipFill>
          <a:blip r:embed="rId2" cstate="print">
            <a:extLst>
              <a:ext uri="{28A0092B-C50C-407E-A947-70E740481C1C}">
                <a14:useLocalDpi xmlns:a14="http://schemas.microsoft.com/office/drawing/2010/main" xmlns="" val="0"/>
              </a:ext>
            </a:extLst>
          </a:blip>
          <a:srcRect l="864" r="6885"/>
          <a:stretch>
            <a:fillRect/>
          </a:stretch>
        </p:blipFill>
        <p:spPr bwMode="auto">
          <a:xfrm>
            <a:off x="4606925" y="679450"/>
            <a:ext cx="3776663" cy="2724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963" name="Picture 10" descr="_CAN1906"/>
          <p:cNvPicPr>
            <a:picLocks noChangeAspect="1" noChangeArrowheads="1"/>
          </p:cNvPicPr>
          <p:nvPr/>
        </p:nvPicPr>
        <p:blipFill>
          <a:blip r:embed="rId3" cstate="print">
            <a:extLst>
              <a:ext uri="{28A0092B-C50C-407E-A947-70E740481C1C}">
                <a14:useLocalDpi xmlns:a14="http://schemas.microsoft.com/office/drawing/2010/main" xmlns="" val="0"/>
              </a:ext>
            </a:extLst>
          </a:blip>
          <a:srcRect l="-56" r="7172"/>
          <a:stretch>
            <a:fillRect/>
          </a:stretch>
        </p:blipFill>
        <p:spPr bwMode="auto">
          <a:xfrm>
            <a:off x="4606925" y="3519488"/>
            <a:ext cx="3802063" cy="2724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964" name="Picture 12" descr="_CAN2397"/>
          <p:cNvPicPr>
            <a:picLocks noChangeAspect="1" noChangeArrowheads="1"/>
          </p:cNvPicPr>
          <p:nvPr/>
        </p:nvPicPr>
        <p:blipFill>
          <a:blip r:embed="rId4" cstate="print">
            <a:lum contrast="-2000"/>
            <a:extLst>
              <a:ext uri="{28A0092B-C50C-407E-A947-70E740481C1C}">
                <a14:useLocalDpi xmlns:a14="http://schemas.microsoft.com/office/drawing/2010/main" xmlns="" val="0"/>
              </a:ext>
            </a:extLst>
          </a:blip>
          <a:srcRect r="8180"/>
          <a:stretch>
            <a:fillRect/>
          </a:stretch>
        </p:blipFill>
        <p:spPr bwMode="auto">
          <a:xfrm>
            <a:off x="703263" y="679450"/>
            <a:ext cx="3765550" cy="2724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965" name="Picture 14" descr="_CAN2118"/>
          <p:cNvPicPr>
            <a:picLocks noChangeAspect="1" noChangeArrowheads="1"/>
          </p:cNvPicPr>
          <p:nvPr/>
        </p:nvPicPr>
        <p:blipFill>
          <a:blip r:embed="rId5" cstate="print">
            <a:extLst>
              <a:ext uri="{28A0092B-C50C-407E-A947-70E740481C1C}">
                <a14:useLocalDpi xmlns:a14="http://schemas.microsoft.com/office/drawing/2010/main" xmlns="" val="0"/>
              </a:ext>
            </a:extLst>
          </a:blip>
          <a:srcRect r="8212"/>
          <a:stretch>
            <a:fillRect/>
          </a:stretch>
        </p:blipFill>
        <p:spPr bwMode="auto">
          <a:xfrm>
            <a:off x="703263" y="3519488"/>
            <a:ext cx="3759200" cy="2725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808080"/>
      </a:dk1>
      <a:lt1>
        <a:srgbClr val="FFFF66"/>
      </a:lt1>
      <a:dk2>
        <a:srgbClr val="000066"/>
      </a:dk2>
      <a:lt2>
        <a:srgbClr val="000000"/>
      </a:lt2>
      <a:accent1>
        <a:srgbClr val="00CC99"/>
      </a:accent1>
      <a:accent2>
        <a:srgbClr val="3333CC"/>
      </a:accent2>
      <a:accent3>
        <a:srgbClr val="AAAAB8"/>
      </a:accent3>
      <a:accent4>
        <a:srgbClr val="DADA56"/>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Lucida Br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Khalsa Life in Yoga CME Psychophysiology 11-28-15.potx" id="{D96B5182-B3D0-48D3-9E99-D77E4E214118}" vid="{A16E25DC-EA99-4EC3-A0C0-5D94213EE9F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15026</TotalTime>
  <Words>2588</Words>
  <Application>Microsoft Office PowerPoint</Application>
  <PresentationFormat>On-screen Show (4:3)</PresentationFormat>
  <Paragraphs>279</Paragraphs>
  <Slides>86</Slides>
  <Notes>54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86</vt:i4>
      </vt:variant>
    </vt:vector>
  </HeadingPairs>
  <TitlesOfParts>
    <vt:vector size="88" baseType="lpstr">
      <vt:lpstr>Default Design</vt:lpstr>
      <vt:lpstr>SPW 7.1 Graph</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vector>
  </TitlesOfParts>
  <Company>BWH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Circadian Medicine</dc:creator>
  <cp:lastModifiedBy>Mahabodhananda</cp:lastModifiedBy>
  <cp:revision>451</cp:revision>
  <dcterms:created xsi:type="dcterms:W3CDTF">2001-02-16T21:51:42Z</dcterms:created>
  <dcterms:modified xsi:type="dcterms:W3CDTF">2016-10-04T10:57:40Z</dcterms:modified>
</cp:coreProperties>
</file>