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3">
  <p:sldMasterIdLst>
    <p:sldMasterId id="2147483704" r:id="rId1"/>
  </p:sldMasterIdLst>
  <p:notesMasterIdLst>
    <p:notesMasterId r:id="rId51"/>
  </p:notesMasterIdLst>
  <p:handoutMasterIdLst>
    <p:handoutMasterId r:id="rId52"/>
  </p:handoutMasterIdLst>
  <p:sldIdLst>
    <p:sldId id="256" r:id="rId2"/>
    <p:sldId id="335" r:id="rId3"/>
    <p:sldId id="507" r:id="rId4"/>
    <p:sldId id="337" r:id="rId5"/>
    <p:sldId id="510" r:id="rId6"/>
    <p:sldId id="339" r:id="rId7"/>
    <p:sldId id="471" r:id="rId8"/>
    <p:sldId id="509" r:id="rId9"/>
    <p:sldId id="508" r:id="rId10"/>
    <p:sldId id="466" r:id="rId11"/>
    <p:sldId id="467" r:id="rId12"/>
    <p:sldId id="468" r:id="rId13"/>
    <p:sldId id="469" r:id="rId14"/>
    <p:sldId id="470" r:id="rId15"/>
    <p:sldId id="341" r:id="rId16"/>
    <p:sldId id="520" r:id="rId17"/>
    <p:sldId id="344" r:id="rId18"/>
    <p:sldId id="347" r:id="rId19"/>
    <p:sldId id="342" r:id="rId20"/>
    <p:sldId id="346" r:id="rId21"/>
    <p:sldId id="348" r:id="rId22"/>
    <p:sldId id="498" r:id="rId23"/>
    <p:sldId id="380" r:id="rId24"/>
    <p:sldId id="386" r:id="rId25"/>
    <p:sldId id="410" r:id="rId26"/>
    <p:sldId id="387" r:id="rId27"/>
    <p:sldId id="389" r:id="rId28"/>
    <p:sldId id="391" r:id="rId29"/>
    <p:sldId id="392" r:id="rId30"/>
    <p:sldId id="394" r:id="rId31"/>
    <p:sldId id="429" r:id="rId32"/>
    <p:sldId id="452" r:id="rId33"/>
    <p:sldId id="521" r:id="rId34"/>
    <p:sldId id="459" r:id="rId35"/>
    <p:sldId id="462" r:id="rId36"/>
    <p:sldId id="522" r:id="rId37"/>
    <p:sldId id="401" r:id="rId38"/>
    <p:sldId id="485" r:id="rId39"/>
    <p:sldId id="486" r:id="rId40"/>
    <p:sldId id="481" r:id="rId41"/>
    <p:sldId id="480" r:id="rId42"/>
    <p:sldId id="499" r:id="rId43"/>
    <p:sldId id="505" r:id="rId44"/>
    <p:sldId id="504" r:id="rId45"/>
    <p:sldId id="490" r:id="rId46"/>
    <p:sldId id="491" r:id="rId47"/>
    <p:sldId id="492" r:id="rId48"/>
    <p:sldId id="493" r:id="rId49"/>
    <p:sldId id="495" r:id="rId50"/>
  </p:sldIdLst>
  <p:sldSz cx="9144000" cy="6858000" type="screen4x3"/>
  <p:notesSz cx="6858000" cy="9872663"/>
  <p:defaultTextStyle>
    <a:defPPr>
      <a:defRPr lang="en-AU"/>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09">
          <p15:clr>
            <a:srgbClr val="A4A3A4"/>
          </p15:clr>
        </p15:guide>
        <p15:guide id="2" pos="215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5F5F5"/>
    <a:srgbClr val="FFCCCC"/>
    <a:srgbClr val="F7F77D"/>
    <a:srgbClr val="FF7C80"/>
    <a:srgbClr val="00FF00"/>
    <a:srgbClr val="FF66CC"/>
    <a:srgbClr val="99FF33"/>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0" autoAdjust="0"/>
    <p:restoredTop sz="94728" autoAdjust="0"/>
  </p:normalViewPr>
  <p:slideViewPr>
    <p:cSldViewPr>
      <p:cViewPr varScale="1">
        <p:scale>
          <a:sx n="66" d="100"/>
          <a:sy n="66" d="100"/>
        </p:scale>
        <p:origin x="-960" y="-77"/>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6732"/>
    </p:cViewPr>
  </p:sorterViewPr>
  <p:notesViewPr>
    <p:cSldViewPr>
      <p:cViewPr>
        <p:scale>
          <a:sx n="100" d="100"/>
          <a:sy n="100" d="100"/>
        </p:scale>
        <p:origin x="-252" y="-72"/>
      </p:cViewPr>
      <p:guideLst>
        <p:guide orient="horz" pos="3109"/>
        <p:guide pos="2159"/>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_rels/viewProps.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14.xml"/><Relationship Id="rId1"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image" Target="../media/image2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t" anchorCtr="0" compatLnSpc="1">
            <a:prstTxWarp prst="textNoShape">
              <a:avLst/>
            </a:prstTxWarp>
          </a:bodyPr>
          <a:lstStyle>
            <a:lvl1pPr defTabSz="925513" eaLnBrk="1" hangingPunct="1">
              <a:defRPr sz="1200">
                <a:latin typeface="Tahoma" panose="020B0604030504040204" pitchFamily="34" charset="0"/>
              </a:defRPr>
            </a:lvl1pPr>
          </a:lstStyle>
          <a:p>
            <a:endParaRPr lang="en-AU" altLang="en-US"/>
          </a:p>
        </p:txBody>
      </p:sp>
      <p:sp>
        <p:nvSpPr>
          <p:cNvPr id="97283" name="Rectangle 3"/>
          <p:cNvSpPr>
            <a:spLocks noGrp="1" noChangeArrowheads="1"/>
          </p:cNvSpPr>
          <p:nvPr>
            <p:ph type="dt" sz="quarter" idx="1"/>
          </p:nvPr>
        </p:nvSpPr>
        <p:spPr bwMode="auto">
          <a:xfrm>
            <a:off x="3886200" y="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t" anchorCtr="0" compatLnSpc="1">
            <a:prstTxWarp prst="textNoShape">
              <a:avLst/>
            </a:prstTxWarp>
          </a:bodyPr>
          <a:lstStyle>
            <a:lvl1pPr algn="r" defTabSz="925513" eaLnBrk="1" hangingPunct="1">
              <a:defRPr sz="1200">
                <a:latin typeface="Tahoma" panose="020B0604030504040204" pitchFamily="34" charset="0"/>
              </a:defRPr>
            </a:lvl1pPr>
          </a:lstStyle>
          <a:p>
            <a:endParaRPr lang="en-AU" altLang="en-US"/>
          </a:p>
        </p:txBody>
      </p:sp>
      <p:sp>
        <p:nvSpPr>
          <p:cNvPr id="97284" name="Rectangle 4"/>
          <p:cNvSpPr>
            <a:spLocks noGrp="1" noChangeArrowheads="1"/>
          </p:cNvSpPr>
          <p:nvPr>
            <p:ph type="ftr" sz="quarter" idx="2"/>
          </p:nvPr>
        </p:nvSpPr>
        <p:spPr bwMode="auto">
          <a:xfrm>
            <a:off x="0" y="937895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b" anchorCtr="0" compatLnSpc="1">
            <a:prstTxWarp prst="textNoShape">
              <a:avLst/>
            </a:prstTxWarp>
          </a:bodyPr>
          <a:lstStyle>
            <a:lvl1pPr defTabSz="925513" eaLnBrk="1" hangingPunct="1">
              <a:defRPr sz="1200">
                <a:latin typeface="Tahoma" panose="020B0604030504040204" pitchFamily="34" charset="0"/>
              </a:defRPr>
            </a:lvl1pPr>
          </a:lstStyle>
          <a:p>
            <a:endParaRPr lang="en-AU" altLang="en-US"/>
          </a:p>
        </p:txBody>
      </p:sp>
      <p:sp>
        <p:nvSpPr>
          <p:cNvPr id="97285" name="Rectangle 5"/>
          <p:cNvSpPr>
            <a:spLocks noGrp="1" noChangeArrowheads="1"/>
          </p:cNvSpPr>
          <p:nvPr>
            <p:ph type="sldNum" sz="quarter" idx="3"/>
          </p:nvPr>
        </p:nvSpPr>
        <p:spPr bwMode="auto">
          <a:xfrm>
            <a:off x="3886200" y="937895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b" anchorCtr="0" compatLnSpc="1">
            <a:prstTxWarp prst="textNoShape">
              <a:avLst/>
            </a:prstTxWarp>
          </a:bodyPr>
          <a:lstStyle>
            <a:lvl1pPr algn="r" defTabSz="925513" eaLnBrk="1" hangingPunct="1">
              <a:defRPr sz="1200">
                <a:latin typeface="Tahoma" panose="020B0604030504040204" pitchFamily="34" charset="0"/>
              </a:defRPr>
            </a:lvl1pPr>
          </a:lstStyle>
          <a:p>
            <a:fld id="{2B8E4B9D-FE51-4FFE-9552-00732C88BDEB}" type="slidenum">
              <a:rPr lang="en-AU" altLang="en-US"/>
              <a:pPr/>
              <a:t>‹#›</a:t>
            </a:fld>
            <a:endParaRPr lang="en-AU" altLang="en-US"/>
          </a:p>
        </p:txBody>
      </p:sp>
    </p:spTree>
    <p:extLst>
      <p:ext uri="{BB962C8B-B14F-4D97-AF65-F5344CB8AC3E}">
        <p14:creationId xmlns:p14="http://schemas.microsoft.com/office/powerpoint/2010/main" xmlns="" val="23385467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hdr" sz="quarter"/>
          </p:nvPr>
        </p:nvSpPr>
        <p:spPr bwMode="auto">
          <a:xfrm>
            <a:off x="0" y="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t" anchorCtr="0" compatLnSpc="1">
            <a:prstTxWarp prst="textNoShape">
              <a:avLst/>
            </a:prstTxWarp>
          </a:bodyPr>
          <a:lstStyle>
            <a:lvl1pPr defTabSz="925513" eaLnBrk="1" hangingPunct="1">
              <a:defRPr sz="1200">
                <a:latin typeface="Tahoma" panose="020B0604030504040204" pitchFamily="34" charset="0"/>
              </a:defRPr>
            </a:lvl1pPr>
          </a:lstStyle>
          <a:p>
            <a:endParaRPr lang="en-AU" altLang="en-US"/>
          </a:p>
        </p:txBody>
      </p:sp>
      <p:sp>
        <p:nvSpPr>
          <p:cNvPr id="103427" name="Rectangle 3"/>
          <p:cNvSpPr>
            <a:spLocks noGrp="1" noChangeArrowheads="1"/>
          </p:cNvSpPr>
          <p:nvPr>
            <p:ph type="dt" idx="1"/>
          </p:nvPr>
        </p:nvSpPr>
        <p:spPr bwMode="auto">
          <a:xfrm>
            <a:off x="3886200" y="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t" anchorCtr="0" compatLnSpc="1">
            <a:prstTxWarp prst="textNoShape">
              <a:avLst/>
            </a:prstTxWarp>
          </a:bodyPr>
          <a:lstStyle>
            <a:lvl1pPr algn="r" defTabSz="925513" eaLnBrk="1" hangingPunct="1">
              <a:defRPr sz="1200">
                <a:latin typeface="Tahoma" panose="020B0604030504040204" pitchFamily="34" charset="0"/>
              </a:defRPr>
            </a:lvl1pPr>
          </a:lstStyle>
          <a:p>
            <a:endParaRPr lang="en-AU" altLang="en-US"/>
          </a:p>
        </p:txBody>
      </p:sp>
      <p:sp>
        <p:nvSpPr>
          <p:cNvPr id="103428" name="Rectangle 4"/>
          <p:cNvSpPr>
            <a:spLocks noGrp="1" noRot="1" noChangeAspect="1" noChangeArrowheads="1" noTextEdit="1"/>
          </p:cNvSpPr>
          <p:nvPr>
            <p:ph type="sldImg" idx="2"/>
          </p:nvPr>
        </p:nvSpPr>
        <p:spPr bwMode="auto">
          <a:xfrm>
            <a:off x="962025" y="739775"/>
            <a:ext cx="4935538" cy="370205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dist="35921" dir="2700000" algn="ctr" rotWithShape="0">
                    <a:srgbClr val="808080"/>
                  </a:outerShdw>
                </a:effectLst>
              </a14:hiddenEffects>
            </a:ext>
            <a:ext uri="{53640926-AAD7-44D8-BBD7-CCE9431645EC}">
              <a14:shadowObscured xmlns:a14="http://schemas.microsoft.com/office/drawing/2010/main" xmlns="" val="1"/>
            </a:ext>
          </a:extLst>
        </p:spPr>
      </p:sp>
      <p:sp>
        <p:nvSpPr>
          <p:cNvPr id="103429" name="Rectangle 5"/>
          <p:cNvSpPr>
            <a:spLocks noGrp="1" noChangeArrowheads="1"/>
          </p:cNvSpPr>
          <p:nvPr>
            <p:ph type="body" sz="quarter" idx="3"/>
          </p:nvPr>
        </p:nvSpPr>
        <p:spPr bwMode="auto">
          <a:xfrm>
            <a:off x="914400" y="4689475"/>
            <a:ext cx="5029200" cy="44434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t" anchorCtr="0" compatLnSpc="1">
            <a:prstTxWarp prst="textNoShape">
              <a:avLst/>
            </a:prstTxWarp>
          </a:bodyPr>
          <a:lstStyle/>
          <a:p>
            <a:pPr lvl="0"/>
            <a:r>
              <a:rPr lang="en-AU" altLang="en-US" smtClean="0"/>
              <a:t>Click to edit Master text styles</a:t>
            </a:r>
          </a:p>
          <a:p>
            <a:pPr lvl="1"/>
            <a:r>
              <a:rPr lang="en-AU" altLang="en-US" smtClean="0"/>
              <a:t>Second level</a:t>
            </a:r>
          </a:p>
          <a:p>
            <a:pPr lvl="2"/>
            <a:r>
              <a:rPr lang="en-AU" altLang="en-US" smtClean="0"/>
              <a:t>Third level</a:t>
            </a:r>
          </a:p>
          <a:p>
            <a:pPr lvl="3"/>
            <a:r>
              <a:rPr lang="en-AU" altLang="en-US" smtClean="0"/>
              <a:t>Fourth level</a:t>
            </a:r>
          </a:p>
          <a:p>
            <a:pPr lvl="4"/>
            <a:r>
              <a:rPr lang="en-AU" altLang="en-US" smtClean="0"/>
              <a:t>Fifth level</a:t>
            </a:r>
          </a:p>
        </p:txBody>
      </p:sp>
      <p:sp>
        <p:nvSpPr>
          <p:cNvPr id="103430" name="Rectangle 6"/>
          <p:cNvSpPr>
            <a:spLocks noGrp="1" noChangeArrowheads="1"/>
          </p:cNvSpPr>
          <p:nvPr>
            <p:ph type="ftr" sz="quarter" idx="4"/>
          </p:nvPr>
        </p:nvSpPr>
        <p:spPr bwMode="auto">
          <a:xfrm>
            <a:off x="0" y="937895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b" anchorCtr="0" compatLnSpc="1">
            <a:prstTxWarp prst="textNoShape">
              <a:avLst/>
            </a:prstTxWarp>
          </a:bodyPr>
          <a:lstStyle>
            <a:lvl1pPr defTabSz="925513" eaLnBrk="1" hangingPunct="1">
              <a:defRPr sz="1200">
                <a:latin typeface="Tahoma" panose="020B0604030504040204" pitchFamily="34" charset="0"/>
              </a:defRPr>
            </a:lvl1pPr>
          </a:lstStyle>
          <a:p>
            <a:endParaRPr lang="en-AU" altLang="en-US"/>
          </a:p>
        </p:txBody>
      </p:sp>
      <p:sp>
        <p:nvSpPr>
          <p:cNvPr id="103431" name="Rectangle 7"/>
          <p:cNvSpPr>
            <a:spLocks noGrp="1" noChangeArrowheads="1"/>
          </p:cNvSpPr>
          <p:nvPr>
            <p:ph type="sldNum" sz="quarter" idx="5"/>
          </p:nvPr>
        </p:nvSpPr>
        <p:spPr bwMode="auto">
          <a:xfrm>
            <a:off x="3886200" y="9378950"/>
            <a:ext cx="2971800" cy="493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2601" tIns="46301" rIns="92601" bIns="46301" numCol="1" anchor="b" anchorCtr="0" compatLnSpc="1">
            <a:prstTxWarp prst="textNoShape">
              <a:avLst/>
            </a:prstTxWarp>
          </a:bodyPr>
          <a:lstStyle>
            <a:lvl1pPr algn="r" defTabSz="925513" eaLnBrk="1" hangingPunct="1">
              <a:defRPr sz="1200">
                <a:latin typeface="Tahoma" panose="020B0604030504040204" pitchFamily="34" charset="0"/>
              </a:defRPr>
            </a:lvl1pPr>
          </a:lstStyle>
          <a:p>
            <a:fld id="{3108DFC9-E058-4023-94B0-DDF8678BC78E}" type="slidenum">
              <a:rPr lang="en-AU" altLang="en-US"/>
              <a:pPr/>
              <a:t>‹#›</a:t>
            </a:fld>
            <a:endParaRPr lang="en-AU" altLang="en-US"/>
          </a:p>
        </p:txBody>
      </p:sp>
    </p:spTree>
    <p:extLst>
      <p:ext uri="{BB962C8B-B14F-4D97-AF65-F5344CB8AC3E}">
        <p14:creationId xmlns:p14="http://schemas.microsoft.com/office/powerpoint/2010/main" xmlns="" val="149992235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24F101-E942-445B-82B9-5F1878A76A45}" type="slidenum">
              <a:rPr lang="en-AU" altLang="en-US"/>
              <a:pPr/>
              <a:t>1</a:t>
            </a:fld>
            <a:endParaRPr lang="en-AU" altLang="en-US"/>
          </a:p>
        </p:txBody>
      </p:sp>
      <p:sp>
        <p:nvSpPr>
          <p:cNvPr id="190466" name="Rectangle 2"/>
          <p:cNvSpPr>
            <a:spLocks noGrp="1" noRot="1" noChangeAspect="1" noChangeArrowheads="1" noTextEdit="1"/>
          </p:cNvSpPr>
          <p:nvPr>
            <p:ph type="sldImg"/>
          </p:nvPr>
        </p:nvSpPr>
        <p:spPr>
          <a:ln/>
        </p:spPr>
      </p:sp>
      <p:sp>
        <p:nvSpPr>
          <p:cNvPr id="190467" name="Rectangle 3"/>
          <p:cNvSpPr>
            <a:spLocks noGrp="1" noChangeArrowheads="1"/>
          </p:cNvSpPr>
          <p:nvPr>
            <p:ph type="body" idx="1"/>
          </p:nvPr>
        </p:nvSpPr>
        <p:spPr/>
        <p:txBody>
          <a:bodyPr/>
          <a:lstStyle/>
          <a:p>
            <a:endParaRPr lang="en-US" altLang="en-US"/>
          </a:p>
        </p:txBody>
      </p:sp>
    </p:spTree>
    <p:extLst>
      <p:ext uri="{BB962C8B-B14F-4D97-AF65-F5344CB8AC3E}">
        <p14:creationId xmlns:p14="http://schemas.microsoft.com/office/powerpoint/2010/main" xmlns="" val="20863955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0432B1-8685-4D61-8A96-00DE265BC036}" type="slidenum">
              <a:rPr lang="en-AU" altLang="en-US"/>
              <a:pPr/>
              <a:t>14</a:t>
            </a:fld>
            <a:endParaRPr lang="en-AU" altLang="en-US"/>
          </a:p>
        </p:txBody>
      </p:sp>
      <p:sp>
        <p:nvSpPr>
          <p:cNvPr id="425986"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425987"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r>
              <a:rPr lang="en-AU" altLang="en-US" i="1"/>
              <a:t>Stress and Anxiety</a:t>
            </a:r>
          </a:p>
          <a:p>
            <a:r>
              <a:rPr lang="en-AU" altLang="en-US"/>
              <a:t>Yoga :   (Kalayil, 1989) The purpose of Kalayil’s study was to compare the impact of yoga meditation (YM), Progressive Relaxation Training (PRT), Catnap (CAT) and Magazine Reading (MR) on reducing state anxiety. Eighty students from middle school were randomly assigned to one of the four conditions. Results showed that YM and PRT were more effective in reducing SA than CAT OR MAG. Rauhlal, et al(1990) -study with boys with severe emotional and social problems that were manifesting in anxiety, fear and aggression. It was found that the resting electrical activity of selected facial muscles and back muscles (EMG) was significantly higher than in controls. This increase was attributed to stress. After four months of relaxation training and physical exercise the EMG levels decreased compared to baseline levels and were comparable to baseline control levels.</a:t>
            </a:r>
          </a:p>
          <a:p>
            <a:r>
              <a:rPr lang="en-AU" altLang="en-US"/>
              <a:t>In a study by Shannahoff-Khalsa </a:t>
            </a:r>
            <a:r>
              <a:rPr lang="en-AU" altLang="en-US" i="1"/>
              <a:t>et al.,</a:t>
            </a:r>
            <a:r>
              <a:rPr lang="en-AU" altLang="en-US"/>
              <a:t> (1995) yoga was used as an adjunctive treatment for Obsessive Compulsive Disorder (OCD). </a:t>
            </a:r>
          </a:p>
          <a:p>
            <a:r>
              <a:rPr lang="en-AU" altLang="en-US"/>
              <a:t>8 OCD patients with a mean age of 39.4 years practised yoga for one year. Four completers improved on the The Yale–Brown Obsessive Compulsive Scale (Y-BOCS), measure by 83%, 79%, 65%, 61% :one participant deteriorated (-18%). This indicated a group mean improvement of +54%. Perceived Stress Scale scores showed significant improvement. It was suggested that these techniques could help lead to new approaches for other impulse control and anxiety related disorders.</a:t>
            </a:r>
          </a:p>
          <a:p>
            <a:r>
              <a:rPr lang="en-AU" altLang="en-US"/>
              <a:t>Dr. Singh at the Sadar  Hospital , Munger, India. investigates the role of a yoga breathing technique called bhramari (humming breath) before and after surgery. This study claimed that bhramari (a type of breathing where the ears are closed with the index fingers and with the exhaling breath, a humming sound, like that of a bee is produced) can reduce anxiety in patients before surgery. This lead to a subsequent reduction in the quantity of anaesthetic required and appears to have facilitated a quicker and less painful recovery.</a:t>
            </a:r>
          </a:p>
          <a:p>
            <a:r>
              <a:rPr lang="en-AU" altLang="en-US" i="1"/>
              <a:t>ADHD and Anxiety</a:t>
            </a:r>
          </a:p>
          <a:p>
            <a:r>
              <a:rPr lang="en-AU" altLang="en-US"/>
              <a:t>Tannock, Ickowicz, &amp; Scachar (1995) investigated the effects of methylphenidate (MPH) on the working memory in ADHD children with and without comorbid anxiety.A serial addition task was used to assess working memory. Results showed that MPH improved memory in the non-anxious group but not the comorbid anxious group. </a:t>
            </a:r>
          </a:p>
          <a:p>
            <a:endParaRPr lang="en-AU" altLang="en-US"/>
          </a:p>
          <a:p>
            <a:endParaRPr lang="en-AU" altLang="en-US"/>
          </a:p>
          <a:p>
            <a:pPr lvl="1" algn="just"/>
            <a:endParaRPr lang="en-AU" altLang="en-US"/>
          </a:p>
        </p:txBody>
      </p:sp>
    </p:spTree>
    <p:extLst>
      <p:ext uri="{BB962C8B-B14F-4D97-AF65-F5344CB8AC3E}">
        <p14:creationId xmlns:p14="http://schemas.microsoft.com/office/powerpoint/2010/main" xmlns="" val="3545579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275B455-574A-43A7-9E5F-528B9BF9262F}" type="slidenum">
              <a:rPr lang="en-AU" altLang="en-US"/>
              <a:pPr/>
              <a:t>16</a:t>
            </a:fld>
            <a:endParaRPr lang="en-AU" altLang="en-US"/>
          </a:p>
        </p:txBody>
      </p:sp>
      <p:sp>
        <p:nvSpPr>
          <p:cNvPr id="252930"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52931"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3712502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FCF9C36-7ECB-431D-9C64-6F3CD466486D}" type="slidenum">
              <a:rPr lang="en-AU" altLang="en-US"/>
              <a:pPr/>
              <a:t>17</a:t>
            </a:fld>
            <a:endParaRPr lang="en-AU" altLang="en-US"/>
          </a:p>
        </p:txBody>
      </p:sp>
      <p:sp>
        <p:nvSpPr>
          <p:cNvPr id="254978"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54979"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480470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39CBBB-7B47-408B-A79F-585AFDEF3D1D}" type="slidenum">
              <a:rPr lang="en-AU" altLang="en-US"/>
              <a:pPr/>
              <a:t>18</a:t>
            </a:fld>
            <a:endParaRPr lang="en-AU" altLang="en-US"/>
          </a:p>
        </p:txBody>
      </p:sp>
      <p:sp>
        <p:nvSpPr>
          <p:cNvPr id="261122"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61123"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3343422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1F758CD-8F5B-4543-9DE4-137D401A507C}" type="slidenum">
              <a:rPr lang="en-AU" altLang="en-US"/>
              <a:pPr/>
              <a:t>19</a:t>
            </a:fld>
            <a:endParaRPr lang="en-AU" altLang="en-US"/>
          </a:p>
        </p:txBody>
      </p:sp>
      <p:sp>
        <p:nvSpPr>
          <p:cNvPr id="250882"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50883"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10272209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E65D7C-5AEB-48D6-80B3-52E1224C9951}" type="slidenum">
              <a:rPr lang="en-AU" altLang="en-US"/>
              <a:pPr/>
              <a:t>20</a:t>
            </a:fld>
            <a:endParaRPr lang="en-AU" altLang="en-US"/>
          </a:p>
        </p:txBody>
      </p:sp>
      <p:sp>
        <p:nvSpPr>
          <p:cNvPr id="259074"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59075"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12851637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D41FAE-8DA4-4360-B91A-075659D62654}" type="slidenum">
              <a:rPr lang="en-AU" altLang="en-US"/>
              <a:pPr/>
              <a:t>21</a:t>
            </a:fld>
            <a:endParaRPr lang="en-AU" altLang="en-US"/>
          </a:p>
        </p:txBody>
      </p:sp>
      <p:sp>
        <p:nvSpPr>
          <p:cNvPr id="263170"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63171"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510350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75F8E5-805B-409A-AAEB-47314BC334D5}" type="slidenum">
              <a:rPr lang="en-AU" altLang="en-US"/>
              <a:pPr/>
              <a:t>24</a:t>
            </a:fld>
            <a:endParaRPr lang="en-AU" altLang="en-US"/>
          </a:p>
        </p:txBody>
      </p:sp>
      <p:sp>
        <p:nvSpPr>
          <p:cNvPr id="318466" name="Rectangle 2"/>
          <p:cNvSpPr>
            <a:spLocks noGrp="1" noRot="1" noChangeAspect="1" noChangeArrowheads="1" noTextEdit="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318467"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21569950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570C2D-AD79-4B35-AE3B-BAEE4F53A1B3}" type="slidenum">
              <a:rPr lang="en-AU" altLang="en-US"/>
              <a:pPr/>
              <a:t>25</a:t>
            </a:fld>
            <a:endParaRPr lang="en-AU" altLang="en-US"/>
          </a:p>
        </p:txBody>
      </p:sp>
      <p:sp>
        <p:nvSpPr>
          <p:cNvPr id="454658" name="Rectangle 1026"/>
          <p:cNvSpPr>
            <a:spLocks noGrp="1" noRot="1" noChangeAspect="1" noChangeArrowheads="1" noTextEdit="1"/>
          </p:cNvSpPr>
          <p:nvPr>
            <p:ph type="sldImg"/>
          </p:nvPr>
        </p:nvSpPr>
        <p:spPr>
          <a:ln/>
        </p:spPr>
      </p:sp>
      <p:sp>
        <p:nvSpPr>
          <p:cNvPr id="454659" name="Rectangle 1027"/>
          <p:cNvSpPr>
            <a:spLocks noGrp="1" noChangeArrowheads="1"/>
          </p:cNvSpPr>
          <p:nvPr>
            <p:ph type="body" idx="1"/>
          </p:nvPr>
        </p:nvSpPr>
        <p:spPr/>
        <p:txBody>
          <a:bodyPr/>
          <a:lstStyle/>
          <a:p>
            <a:pPr algn="just"/>
            <a:r>
              <a:rPr lang="en-AU" altLang="en-US">
                <a:cs typeface="Times New Roman" panose="02020603050405020304" pitchFamily="18" charset="0"/>
              </a:rPr>
              <a:t>1. Biederman, J., Milberger, S., Faraone, S.V., Kiely, K.,. et al. (1995). Impact of adversity on functioning and comorbidity in children with attention deficit hyperactivity disorder.</a:t>
            </a:r>
            <a:r>
              <a:rPr lang="en-AU" altLang="en-US" i="1">
                <a:cs typeface="Times New Roman" panose="02020603050405020304" pitchFamily="18" charset="0"/>
              </a:rPr>
              <a:t> J  Am Acad of Ch and Adol Psychiatry, </a:t>
            </a:r>
            <a:r>
              <a:rPr lang="en-AU" altLang="en-US">
                <a:cs typeface="Times New Roman" panose="02020603050405020304" pitchFamily="18" charset="0"/>
              </a:rPr>
              <a:t>34 (11), 1495-1503.</a:t>
            </a:r>
          </a:p>
          <a:p>
            <a:pPr algn="just"/>
            <a:r>
              <a:rPr lang="en-AU" altLang="en-US">
                <a:cs typeface="Times New Roman" panose="02020603050405020304" pitchFamily="18" charset="0"/>
              </a:rPr>
              <a:t>2. Greenhill, L., Abikoff, H, B., Arnold, L.E., Cantwell, D.P.,. et al. (1996) .Medication Treatment strategies in the MTA Study: Relevance to clinicians and researchers. </a:t>
            </a:r>
            <a:r>
              <a:rPr lang="en-AU" altLang="en-US" i="1">
                <a:cs typeface="Times New Roman" panose="02020603050405020304" pitchFamily="18" charset="0"/>
              </a:rPr>
              <a:t>J  Am Acad of Ch and Adolt Psychiatry</a:t>
            </a:r>
            <a:r>
              <a:rPr lang="en-AU" altLang="en-US">
                <a:cs typeface="Times New Roman" panose="02020603050405020304" pitchFamily="18" charset="0"/>
              </a:rPr>
              <a:t>, 3(10), 1304-1313</a:t>
            </a:r>
            <a:r>
              <a:rPr lang="en-AU" altLang="en-US" i="1">
                <a:cs typeface="Times New Roman" panose="02020603050405020304" pitchFamily="18" charset="0"/>
              </a:rPr>
              <a:t>.</a:t>
            </a:r>
            <a:endParaRPr lang="en-AU" altLang="en-US">
              <a:cs typeface="Times New Roman" panose="02020603050405020304" pitchFamily="18" charset="0"/>
            </a:endParaRPr>
          </a:p>
          <a:p>
            <a:r>
              <a:rPr lang="en-AU" altLang="en-US">
                <a:cs typeface="Times New Roman" panose="02020603050405020304" pitchFamily="18" charset="0"/>
              </a:rPr>
              <a:t>3. Cantwell, D.P. (1996). Attention deficit hyperactivity disorder: A review of the past 10 years. </a:t>
            </a:r>
            <a:r>
              <a:rPr lang="en-AU" altLang="en-US" i="1">
                <a:cs typeface="Times New Roman" panose="02020603050405020304" pitchFamily="18" charset="0"/>
              </a:rPr>
              <a:t>J  Am Acad of Ch and Adol Psychiatry, 35(8</a:t>
            </a:r>
            <a:r>
              <a:rPr lang="en-AU" altLang="en-US">
                <a:cs typeface="Times New Roman" panose="02020603050405020304" pitchFamily="18" charset="0"/>
              </a:rPr>
              <a:t>), 978-987</a:t>
            </a:r>
            <a:r>
              <a:rPr lang="en-AU" altLang="en-US"/>
              <a:t> </a:t>
            </a:r>
          </a:p>
        </p:txBody>
      </p:sp>
    </p:spTree>
    <p:extLst>
      <p:ext uri="{BB962C8B-B14F-4D97-AF65-F5344CB8AC3E}">
        <p14:creationId xmlns:p14="http://schemas.microsoft.com/office/powerpoint/2010/main" xmlns="" val="3204720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1049B36-33BA-4333-B68D-E3404CA98C6C}" type="slidenum">
              <a:rPr lang="en-AU" altLang="en-US"/>
              <a:pPr/>
              <a:t>26</a:t>
            </a:fld>
            <a:endParaRPr lang="en-AU" altLang="en-US"/>
          </a:p>
        </p:txBody>
      </p:sp>
      <p:sp>
        <p:nvSpPr>
          <p:cNvPr id="444418" name="Rectangle 2"/>
          <p:cNvSpPr>
            <a:spLocks noGrp="1" noRot="1" noChangeAspect="1" noChangeArrowheads="1" noTextEdit="1"/>
          </p:cNvSpPr>
          <p:nvPr>
            <p:ph type="sldImg"/>
          </p:nvPr>
        </p:nvSpPr>
        <p:spPr>
          <a:ln/>
        </p:spPr>
      </p:sp>
      <p:sp>
        <p:nvSpPr>
          <p:cNvPr id="444419" name="Rectangle 3"/>
          <p:cNvSpPr>
            <a:spLocks noGrp="1" noChangeArrowheads="1"/>
          </p:cNvSpPr>
          <p:nvPr>
            <p:ph type="body" idx="1"/>
          </p:nvPr>
        </p:nvSpPr>
        <p:spPr/>
        <p:txBody>
          <a:bodyPr/>
          <a:lstStyle/>
          <a:p>
            <a:pPr algn="just"/>
            <a:r>
              <a:rPr lang="en-AU" altLang="en-US" b="1">
                <a:cs typeface="Times New Roman" panose="02020603050405020304" pitchFamily="18" charset="0"/>
              </a:rPr>
              <a:t>Extra notes: </a:t>
            </a:r>
            <a:endParaRPr lang="en-AU" altLang="en-US">
              <a:cs typeface="Times New Roman" panose="02020603050405020304" pitchFamily="18" charset="0"/>
            </a:endParaRPr>
          </a:p>
          <a:p>
            <a:pPr algn="just"/>
            <a:r>
              <a:rPr lang="en-AU" altLang="en-US">
                <a:cs typeface="Times New Roman" panose="02020603050405020304" pitchFamily="18" charset="0"/>
              </a:rPr>
              <a:t>*However 11 recently started behaviour schools (2001 DET Annual Report) is an indicator that this population is on the increase either in numbers or  in departmental awareness.</a:t>
            </a:r>
          </a:p>
          <a:p>
            <a:pPr algn="just"/>
            <a:r>
              <a:rPr lang="en-AU" altLang="en-US">
                <a:cs typeface="Times New Roman" panose="02020603050405020304" pitchFamily="18" charset="0"/>
              </a:rPr>
              <a:t>*(223800 enrolled students in DET schools compared with 453 in BD school placements and 1009 ED school  placements) (2003 mid year Census, DET).</a:t>
            </a:r>
          </a:p>
          <a:p>
            <a:endParaRPr lang="en-AU" altLang="en-US"/>
          </a:p>
        </p:txBody>
      </p:sp>
    </p:spTree>
    <p:extLst>
      <p:ext uri="{BB962C8B-B14F-4D97-AF65-F5344CB8AC3E}">
        <p14:creationId xmlns:p14="http://schemas.microsoft.com/office/powerpoint/2010/main" xmlns="" val="1190201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23C5950-1CB3-48FF-B357-3A8967D7719E}" type="slidenum">
              <a:rPr lang="en-AU" altLang="en-US"/>
              <a:pPr/>
              <a:t>2</a:t>
            </a:fld>
            <a:endParaRPr lang="en-AU" altLang="en-US"/>
          </a:p>
        </p:txBody>
      </p:sp>
      <p:sp>
        <p:nvSpPr>
          <p:cNvPr id="238594"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38595"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r>
              <a:rPr lang="en-US" altLang="en-US"/>
              <a:t> Talk about symptoms</a:t>
            </a:r>
          </a:p>
        </p:txBody>
      </p:sp>
    </p:spTree>
    <p:extLst>
      <p:ext uri="{BB962C8B-B14F-4D97-AF65-F5344CB8AC3E}">
        <p14:creationId xmlns:p14="http://schemas.microsoft.com/office/powerpoint/2010/main" xmlns="" val="3119376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523849-0DCB-46E5-ACC0-A26524DA47DC}" type="slidenum">
              <a:rPr lang="en-AU" altLang="en-US"/>
              <a:pPr/>
              <a:t>27</a:t>
            </a:fld>
            <a:endParaRPr lang="en-AU" altLang="en-US"/>
          </a:p>
        </p:txBody>
      </p:sp>
      <p:sp>
        <p:nvSpPr>
          <p:cNvPr id="322562" name="Rectangle 2"/>
          <p:cNvSpPr>
            <a:spLocks noGrp="1" noRot="1" noChangeAspect="1" noChangeArrowheads="1" noTextEdit="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322563"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592904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12EC69-15FB-4459-A626-371DE5187A5E}" type="slidenum">
              <a:rPr lang="en-AU" altLang="en-US"/>
              <a:pPr/>
              <a:t>28</a:t>
            </a:fld>
            <a:endParaRPr lang="en-AU" altLang="en-US"/>
          </a:p>
        </p:txBody>
      </p:sp>
      <p:sp>
        <p:nvSpPr>
          <p:cNvPr id="325634" name="Rectangle 2"/>
          <p:cNvSpPr>
            <a:spLocks noGrp="1" noRot="1" noChangeAspect="1" noChangeArrowheads="1" noTextEdit="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325635"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5881939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05CEA1E-C011-47F1-AB63-396B4952B89C}" type="slidenum">
              <a:rPr lang="en-AU" altLang="en-US"/>
              <a:pPr/>
              <a:t>29</a:t>
            </a:fld>
            <a:endParaRPr lang="en-AU" altLang="en-US"/>
          </a:p>
        </p:txBody>
      </p:sp>
      <p:sp>
        <p:nvSpPr>
          <p:cNvPr id="327682" name="Rectangle 2"/>
          <p:cNvSpPr>
            <a:spLocks noGrp="1" noRot="1" noChangeAspect="1" noChangeArrowheads="1" noTextEdit="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327683"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9444978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260B82-508E-4B45-9FE7-ADF366D47CBE}" type="slidenum">
              <a:rPr lang="en-AU" altLang="en-US"/>
              <a:pPr/>
              <a:t>30</a:t>
            </a:fld>
            <a:endParaRPr lang="en-AU" altLang="en-US"/>
          </a:p>
        </p:txBody>
      </p:sp>
      <p:sp>
        <p:nvSpPr>
          <p:cNvPr id="445442" name="Rectangle 2"/>
          <p:cNvSpPr>
            <a:spLocks noGrp="1" noRot="1" noChangeAspect="1" noChangeArrowheads="1" noTextEdit="1"/>
          </p:cNvSpPr>
          <p:nvPr>
            <p:ph type="sldImg"/>
          </p:nvPr>
        </p:nvSpPr>
        <p:spPr>
          <a:ln/>
        </p:spPr>
      </p:sp>
      <p:sp>
        <p:nvSpPr>
          <p:cNvPr id="445443" name="Rectangle 3"/>
          <p:cNvSpPr>
            <a:spLocks noGrp="1" noChangeArrowheads="1"/>
          </p:cNvSpPr>
          <p:nvPr>
            <p:ph type="body" idx="1"/>
          </p:nvPr>
        </p:nvSpPr>
        <p:spPr/>
        <p:txBody>
          <a:bodyPr/>
          <a:lstStyle/>
          <a:p>
            <a:r>
              <a:rPr lang="en-AU" altLang="en-US">
                <a:cs typeface="Times New Roman" panose="02020603050405020304" pitchFamily="18" charset="0"/>
              </a:rPr>
              <a:t>Saraswati, S.S. (1983). </a:t>
            </a:r>
            <a:r>
              <a:rPr lang="en-AU" altLang="en-US" i="1">
                <a:cs typeface="Times New Roman" panose="02020603050405020304" pitchFamily="18" charset="0"/>
              </a:rPr>
              <a:t>Asana, Pranayama, Mudra, Bandha.</a:t>
            </a:r>
            <a:r>
              <a:rPr lang="en-AU" altLang="en-US">
                <a:cs typeface="Times New Roman" panose="02020603050405020304" pitchFamily="18" charset="0"/>
              </a:rPr>
              <a:t> Bihar School of Yoga, Munger, Bihar</a:t>
            </a:r>
            <a:r>
              <a:rPr lang="en-AU" altLang="en-US"/>
              <a:t> </a:t>
            </a:r>
          </a:p>
          <a:p>
            <a:r>
              <a:rPr lang="en-AU" altLang="en-US">
                <a:cs typeface="Times New Roman" panose="02020603050405020304" pitchFamily="18" charset="0"/>
              </a:rPr>
              <a:t>Hewitt, J. (1983)</a:t>
            </a:r>
            <a:r>
              <a:rPr lang="en-AU" altLang="en-US" i="1">
                <a:cs typeface="Times New Roman" panose="02020603050405020304" pitchFamily="18" charset="0"/>
              </a:rPr>
              <a:t> The Complete Yoga Book. The Yoga of Breathing, Posture, and Meditation</a:t>
            </a:r>
            <a:r>
              <a:rPr lang="en-AU" altLang="en-US">
                <a:cs typeface="Times New Roman" panose="02020603050405020304" pitchFamily="18" charset="0"/>
              </a:rPr>
              <a:t>. Rider. London</a:t>
            </a:r>
            <a:r>
              <a:rPr lang="en-AU" altLang="en-US"/>
              <a:t> </a:t>
            </a:r>
          </a:p>
          <a:p>
            <a:r>
              <a:rPr lang="en-AU" altLang="en-US">
                <a:cs typeface="Times New Roman" panose="02020603050405020304" pitchFamily="18" charset="0"/>
              </a:rPr>
              <a:t>Nagendra, H.R., Mohan, T., Shriram, A. (1998).</a:t>
            </a:r>
            <a:r>
              <a:rPr lang="en-AU" altLang="en-US" i="1">
                <a:cs typeface="Times New Roman" panose="02020603050405020304" pitchFamily="18" charset="0"/>
              </a:rPr>
              <a:t> Yoga in education</a:t>
            </a:r>
            <a:r>
              <a:rPr lang="en-AU" altLang="en-US">
                <a:cs typeface="Times New Roman" panose="02020603050405020304" pitchFamily="18" charset="0"/>
              </a:rPr>
              <a:t>. Vivekananda Kendra Yoga Prakashan. Bangalore India. </a:t>
            </a:r>
          </a:p>
        </p:txBody>
      </p:sp>
    </p:spTree>
    <p:extLst>
      <p:ext uri="{BB962C8B-B14F-4D97-AF65-F5344CB8AC3E}">
        <p14:creationId xmlns:p14="http://schemas.microsoft.com/office/powerpoint/2010/main" xmlns="" val="3807404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691304-FEB7-44E7-A69E-ED41A248DEF3}" type="slidenum">
              <a:rPr lang="en-AU" altLang="en-US"/>
              <a:pPr/>
              <a:t>4</a:t>
            </a:fld>
            <a:endParaRPr lang="en-AU" altLang="en-US"/>
          </a:p>
        </p:txBody>
      </p:sp>
      <p:sp>
        <p:nvSpPr>
          <p:cNvPr id="242690"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42691"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5936137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ACD452-26C2-4D40-ABC0-F08321348531}" type="slidenum">
              <a:rPr lang="en-AU" altLang="en-US"/>
              <a:pPr/>
              <a:t>6</a:t>
            </a:fld>
            <a:endParaRPr lang="en-AU" altLang="en-US"/>
          </a:p>
        </p:txBody>
      </p:sp>
      <p:sp>
        <p:nvSpPr>
          <p:cNvPr id="246786"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246787"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1260223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D6DDA0-44F9-4A2A-A80F-F3B0DFE50C5B}" type="slidenum">
              <a:rPr lang="en-AU" altLang="en-US"/>
              <a:pPr/>
              <a:t>7</a:t>
            </a:fld>
            <a:endParaRPr lang="en-AU" altLang="en-US"/>
          </a:p>
        </p:txBody>
      </p:sp>
      <p:sp>
        <p:nvSpPr>
          <p:cNvPr id="428034"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428035"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endParaRPr lang="en-US" altLang="en-US"/>
          </a:p>
        </p:txBody>
      </p:sp>
    </p:spTree>
    <p:extLst>
      <p:ext uri="{BB962C8B-B14F-4D97-AF65-F5344CB8AC3E}">
        <p14:creationId xmlns:p14="http://schemas.microsoft.com/office/powerpoint/2010/main" xmlns="" val="13452805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AD28F7-3745-4BD0-AF30-E4DC482A3EBF}" type="slidenum">
              <a:rPr lang="en-AU" altLang="en-US"/>
              <a:pPr/>
              <a:t>10</a:t>
            </a:fld>
            <a:endParaRPr lang="en-AU" altLang="en-US"/>
          </a:p>
        </p:txBody>
      </p:sp>
      <p:sp>
        <p:nvSpPr>
          <p:cNvPr id="417794"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417795" name="Rectangle 3"/>
          <p:cNvSpPr>
            <a:spLocks noGrp="1" noChangeArrowheads="1"/>
          </p:cNvSpPr>
          <p:nvPr>
            <p:ph type="body" idx="1"/>
          </p:nvPr>
        </p:nvSpPr>
        <p:spPr bwMode="auto">
          <a:xfrm>
            <a:off x="862013" y="4659313"/>
            <a:ext cx="5029200" cy="4443412"/>
          </a:xfrm>
          <a:prstGeom prst="rect">
            <a:avLst/>
          </a:prstGeom>
          <a:solidFill>
            <a:srgbClr val="FFFFFF"/>
          </a:solidFill>
          <a:ln>
            <a:solidFill>
              <a:srgbClr val="000000"/>
            </a:solidFill>
            <a:miter lim="800000"/>
            <a:headEnd/>
            <a:tailEnd/>
          </a:ln>
        </p:spPr>
        <p:txBody>
          <a:bodyPr lIns="92601" tIns="46301" rIns="92601" bIns="46301"/>
          <a:lstStyle/>
          <a:p>
            <a:r>
              <a:rPr lang="en-AU" altLang="en-US" b="1">
                <a:solidFill>
                  <a:srgbClr val="000000"/>
                </a:solidFill>
              </a:rPr>
              <a:t>YOGA and Oxygen Consumption</a:t>
            </a:r>
          </a:p>
          <a:p>
            <a:pPr>
              <a:buFontTx/>
              <a:buChar char="•"/>
            </a:pPr>
            <a:r>
              <a:rPr lang="en-AU" altLang="en-US">
                <a:solidFill>
                  <a:srgbClr val="000000"/>
                </a:solidFill>
              </a:rPr>
              <a:t>(Telles </a:t>
            </a:r>
            <a:r>
              <a:rPr lang="en-AU" altLang="en-US" i="1">
                <a:solidFill>
                  <a:srgbClr val="000000"/>
                </a:solidFill>
              </a:rPr>
              <a:t>et al.,</a:t>
            </a:r>
            <a:r>
              <a:rPr lang="en-AU" altLang="en-US">
                <a:solidFill>
                  <a:srgbClr val="000000"/>
                </a:solidFill>
              </a:rPr>
              <a:t>1994) Effects of breathing technquies on altering autonomic functions. </a:t>
            </a:r>
            <a:r>
              <a:rPr lang="en-AU" altLang="en-US" b="1">
                <a:solidFill>
                  <a:srgbClr val="000000"/>
                </a:solidFill>
              </a:rPr>
              <a:t>RNB</a:t>
            </a:r>
            <a:r>
              <a:rPr lang="en-AU" altLang="en-US">
                <a:solidFill>
                  <a:srgbClr val="000000"/>
                </a:solidFill>
              </a:rPr>
              <a:t> significantly increased  baseline oxygen consumption by 37%</a:t>
            </a:r>
            <a:r>
              <a:rPr lang="en-AU" altLang="en-US" b="1">
                <a:solidFill>
                  <a:srgbClr val="000000"/>
                </a:solidFill>
              </a:rPr>
              <a:t>  LNB</a:t>
            </a:r>
            <a:r>
              <a:rPr lang="en-AU" altLang="en-US">
                <a:solidFill>
                  <a:srgbClr val="000000"/>
                </a:solidFill>
              </a:rPr>
              <a:t> non-significant increase of 24% in baseline oxygen consumption and a significant increase from 90.8+-18.5 kilohms to 222.5 +-47.3 kilohms in volar galvanic skin resistance, interpreted as a reduction in sympathetic nervous system activity </a:t>
            </a:r>
            <a:r>
              <a:rPr lang="en-AU" altLang="en-US" b="1">
                <a:solidFill>
                  <a:srgbClr val="000000"/>
                </a:solidFill>
              </a:rPr>
              <a:t>ANB </a:t>
            </a:r>
            <a:r>
              <a:rPr lang="en-AU" altLang="en-US">
                <a:solidFill>
                  <a:srgbClr val="000000"/>
                </a:solidFill>
              </a:rPr>
              <a:t>group showed a non-significant increase of 18% in oxygen consumption but showed a significant increase in heart rate. </a:t>
            </a:r>
          </a:p>
          <a:p>
            <a:r>
              <a:rPr lang="en-AU" altLang="en-US">
                <a:solidFill>
                  <a:srgbClr val="000000"/>
                </a:solidFill>
              </a:rPr>
              <a:t>Telles  </a:t>
            </a:r>
            <a:r>
              <a:rPr lang="en-AU" altLang="en-US" i="1">
                <a:solidFill>
                  <a:srgbClr val="000000"/>
                </a:solidFill>
              </a:rPr>
              <a:t>et al.,</a:t>
            </a:r>
            <a:r>
              <a:rPr lang="en-AU" altLang="en-US">
                <a:solidFill>
                  <a:srgbClr val="000000"/>
                </a:solidFill>
              </a:rPr>
              <a:t> (1996) concentrated on the physiological measures of right nostril breathing .  Compared 2 groups , one practicing right nostril breathing and the other breathed normally. </a:t>
            </a:r>
            <a:r>
              <a:rPr lang="en-AU" altLang="en-US" b="1">
                <a:solidFill>
                  <a:srgbClr val="000000"/>
                </a:solidFill>
              </a:rPr>
              <a:t>RNB </a:t>
            </a:r>
            <a:r>
              <a:rPr lang="en-AU" altLang="en-US">
                <a:solidFill>
                  <a:srgbClr val="000000"/>
                </a:solidFill>
              </a:rPr>
              <a:t>a significant increase of 17% p&lt; 0.05 and a significant increase in systolic blood pressure (9.4 mmHg) and a significant decrease in digit pulse volume (45.7%). Latter 2 changes indicated  vasconstriction that shows that RNB  sympathetic stimulating effect.</a:t>
            </a:r>
          </a:p>
          <a:p>
            <a:pPr>
              <a:lnSpc>
                <a:spcPct val="50000"/>
              </a:lnSpc>
              <a:buFontTx/>
              <a:buChar char="•"/>
            </a:pPr>
            <a:r>
              <a:rPr lang="en-AU" altLang="en-US" b="1">
                <a:solidFill>
                  <a:srgbClr val="000000"/>
                </a:solidFill>
              </a:rPr>
              <a:t>ADHD and Oxygen Consumption.</a:t>
            </a:r>
          </a:p>
          <a:p>
            <a:pPr>
              <a:buFontTx/>
              <a:buChar char="•"/>
            </a:pPr>
            <a:r>
              <a:rPr lang="en-AU" altLang="en-US">
                <a:solidFill>
                  <a:srgbClr val="000000"/>
                </a:solidFill>
              </a:rPr>
              <a:t>Zametkin </a:t>
            </a:r>
            <a:r>
              <a:rPr lang="en-AU" altLang="en-US" i="1">
                <a:solidFill>
                  <a:srgbClr val="000000"/>
                </a:solidFill>
              </a:rPr>
              <a:t>et al.,</a:t>
            </a:r>
            <a:r>
              <a:rPr lang="en-AU" altLang="en-US">
                <a:solidFill>
                  <a:srgbClr val="000000"/>
                </a:solidFill>
              </a:rPr>
              <a:t> (1990) employing positron emission tomography (PET) in adults with ADHD  history in childhood.  Global glucose metabolism was 8.1 % lower than in the controls. Results found in 30 out of 60 specific regions of the brain (p&lt; 0.05). Among the regions with greatest reduction in glucose metabolism were the premotor cortex and the superior prefrontal cortex.</a:t>
            </a:r>
          </a:p>
          <a:p>
            <a:pPr lvl="1" algn="just"/>
            <a:endParaRPr lang="en-AU" altLang="en-US">
              <a:solidFill>
                <a:srgbClr val="000000"/>
              </a:solidFill>
            </a:endParaRPr>
          </a:p>
          <a:p>
            <a:pPr>
              <a:buFontTx/>
              <a:buChar char="•"/>
            </a:pPr>
            <a:endParaRPr lang="en-AU" altLang="en-US">
              <a:solidFill>
                <a:srgbClr val="000000"/>
              </a:solidFill>
            </a:endParaRPr>
          </a:p>
          <a:p>
            <a:endParaRPr lang="en-US" altLang="en-US"/>
          </a:p>
        </p:txBody>
      </p:sp>
    </p:spTree>
    <p:extLst>
      <p:ext uri="{BB962C8B-B14F-4D97-AF65-F5344CB8AC3E}">
        <p14:creationId xmlns:p14="http://schemas.microsoft.com/office/powerpoint/2010/main" xmlns="" val="4242118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34FBFE-C94E-4562-AA64-E25CBE539F62}" type="slidenum">
              <a:rPr lang="en-AU" altLang="en-US"/>
              <a:pPr/>
              <a:t>11</a:t>
            </a:fld>
            <a:endParaRPr lang="en-AU" altLang="en-US"/>
          </a:p>
        </p:txBody>
      </p:sp>
      <p:sp>
        <p:nvSpPr>
          <p:cNvPr id="419842"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419843"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pPr>
              <a:buFontTx/>
              <a:buChar char="•"/>
            </a:pPr>
            <a:r>
              <a:rPr lang="en-AU" altLang="en-US">
                <a:solidFill>
                  <a:srgbClr val="000000"/>
                </a:solidFill>
              </a:rPr>
              <a:t>Heilman et al(1991) ADHD children may have a right hemisphere dysfunction as postulated from the often similar symptoms displayed by adults with right hemisphere injury.Dysfunction is mediated through decreased activation of the right neostriatum(caudate and putamen-basal ganglia” </a:t>
            </a:r>
          </a:p>
          <a:p>
            <a:pPr>
              <a:buFontTx/>
              <a:buChar char="•"/>
            </a:pPr>
            <a:r>
              <a:rPr lang="en-AU" altLang="en-US">
                <a:solidFill>
                  <a:srgbClr val="000000"/>
                </a:solidFill>
              </a:rPr>
              <a:t>Castellanos </a:t>
            </a:r>
            <a:r>
              <a:rPr lang="en-AU" altLang="en-US" i="1">
                <a:solidFill>
                  <a:srgbClr val="000000"/>
                </a:solidFill>
              </a:rPr>
              <a:t>et al.,</a:t>
            </a:r>
            <a:r>
              <a:rPr lang="en-AU" altLang="en-US">
                <a:solidFill>
                  <a:srgbClr val="000000"/>
                </a:solidFill>
              </a:rPr>
              <a:t>(1996), using Magnetic Resonance Imaging (MRI), -found that children with ADHD have a </a:t>
            </a:r>
            <a:r>
              <a:rPr lang="en-AU" altLang="en-US" b="1">
                <a:solidFill>
                  <a:srgbClr val="000000"/>
                </a:solidFill>
              </a:rPr>
              <a:t>s</a:t>
            </a:r>
            <a:r>
              <a:rPr lang="en-AU" altLang="en-US">
                <a:solidFill>
                  <a:srgbClr val="000000"/>
                </a:solidFill>
              </a:rPr>
              <a:t>maller total cerebral volume with a significant loss of normal R&gt;L asymmetry in the caudate,</a:t>
            </a:r>
            <a:r>
              <a:rPr lang="en-AU" altLang="en-US" b="1">
                <a:solidFill>
                  <a:srgbClr val="000000"/>
                </a:solidFill>
              </a:rPr>
              <a:t>s</a:t>
            </a:r>
            <a:r>
              <a:rPr lang="en-AU" altLang="en-US">
                <a:solidFill>
                  <a:srgbClr val="000000"/>
                </a:solidFill>
              </a:rPr>
              <a:t>maller right globus palladius,</a:t>
            </a:r>
            <a:r>
              <a:rPr lang="en-AU" altLang="en-US" b="1">
                <a:solidFill>
                  <a:srgbClr val="000000"/>
                </a:solidFill>
              </a:rPr>
              <a:t>s</a:t>
            </a:r>
            <a:r>
              <a:rPr lang="en-AU" altLang="en-US">
                <a:solidFill>
                  <a:srgbClr val="000000"/>
                </a:solidFill>
              </a:rPr>
              <a:t>maller right anterior frontal region, </a:t>
            </a:r>
            <a:r>
              <a:rPr lang="en-AU" altLang="en-US" b="1">
                <a:solidFill>
                  <a:srgbClr val="000000"/>
                </a:solidFill>
              </a:rPr>
              <a:t>s</a:t>
            </a:r>
            <a:r>
              <a:rPr lang="en-AU" altLang="en-US">
                <a:solidFill>
                  <a:srgbClr val="000000"/>
                </a:solidFill>
              </a:rPr>
              <a:t>maller cerebellum, </a:t>
            </a:r>
            <a:r>
              <a:rPr lang="en-AU" altLang="en-US" b="1">
                <a:solidFill>
                  <a:srgbClr val="000000"/>
                </a:solidFill>
              </a:rPr>
              <a:t>r</a:t>
            </a:r>
            <a:r>
              <a:rPr lang="en-AU" altLang="en-US">
                <a:solidFill>
                  <a:srgbClr val="000000"/>
                </a:solidFill>
              </a:rPr>
              <a:t>eversal of normal lateral ventricular asymmetry</a:t>
            </a:r>
          </a:p>
          <a:p>
            <a:r>
              <a:rPr lang="en-AU" altLang="en-US" b="1">
                <a:solidFill>
                  <a:srgbClr val="000000"/>
                </a:solidFill>
              </a:rPr>
              <a:t>Effect yoga has yoga on cognitive functioning</a:t>
            </a:r>
            <a:r>
              <a:rPr lang="en-AU" altLang="en-US">
                <a:solidFill>
                  <a:srgbClr val="000000"/>
                </a:solidFill>
              </a:rPr>
              <a:t>.Vivekananda Kendra Yoga Research Foundation (VKYRF), Bangalore, India) (Naveenet al, 1997)</a:t>
            </a:r>
          </a:p>
          <a:p>
            <a:pPr>
              <a:buFontTx/>
              <a:buChar char="•"/>
            </a:pPr>
            <a:r>
              <a:rPr lang="en-AU" altLang="en-US">
                <a:solidFill>
                  <a:srgbClr val="000000"/>
                </a:solidFill>
              </a:rPr>
              <a:t>breathing techniques influence spatial(SM) and verbal memory (VM). Based on a previous study by Klein et al 1997. Left nostril  (L), Right nostril (R), Alternative nostril (AN) &amp; Breath awareness (BA). Practised as 27 rounds four times per day, plus to general yoga s</a:t>
            </a:r>
          </a:p>
          <a:p>
            <a:pPr>
              <a:buFont typeface="Symbol" panose="05050102010706020507" pitchFamily="18" charset="2"/>
              <a:buChar char="·"/>
            </a:pPr>
            <a:r>
              <a:rPr lang="en-AU" altLang="en-US">
                <a:solidFill>
                  <a:srgbClr val="000000"/>
                </a:solidFill>
              </a:rPr>
              <a:t>Significant  increase in </a:t>
            </a:r>
            <a:r>
              <a:rPr lang="en-AU" altLang="en-US" b="1">
                <a:solidFill>
                  <a:srgbClr val="000000"/>
                </a:solidFill>
              </a:rPr>
              <a:t>verbal memory</a:t>
            </a:r>
            <a:r>
              <a:rPr lang="en-AU" altLang="en-US">
                <a:solidFill>
                  <a:srgbClr val="000000"/>
                </a:solidFill>
              </a:rPr>
              <a:t> scores for all four groups (R 21% p&lt;.05; L 25% p&lt;.05; AN 31% p&lt;005; BA 29% p&lt;.05) and in the </a:t>
            </a:r>
            <a:r>
              <a:rPr lang="en-AU" altLang="en-US" b="1">
                <a:solidFill>
                  <a:srgbClr val="000000"/>
                </a:solidFill>
              </a:rPr>
              <a:t>spatial memory</a:t>
            </a:r>
            <a:r>
              <a:rPr lang="en-AU" altLang="en-US">
                <a:solidFill>
                  <a:srgbClr val="000000"/>
                </a:solidFill>
              </a:rPr>
              <a:t> scores (R 90% p&lt;.001;L 86% p&lt;.001; AN 79% p&lt;.001; and BA 81 % p&lt;.001).</a:t>
            </a:r>
          </a:p>
          <a:p>
            <a:endParaRPr lang="en-US" altLang="en-US"/>
          </a:p>
        </p:txBody>
      </p:sp>
    </p:spTree>
    <p:extLst>
      <p:ext uri="{BB962C8B-B14F-4D97-AF65-F5344CB8AC3E}">
        <p14:creationId xmlns:p14="http://schemas.microsoft.com/office/powerpoint/2010/main" xmlns="" val="672193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70751DD-35F8-4300-B04F-DE772AB820A3}" type="slidenum">
              <a:rPr lang="en-AU" altLang="en-US"/>
              <a:pPr/>
              <a:t>12</a:t>
            </a:fld>
            <a:endParaRPr lang="en-AU" altLang="en-US"/>
          </a:p>
        </p:txBody>
      </p:sp>
      <p:sp>
        <p:nvSpPr>
          <p:cNvPr id="421890"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421891"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r>
              <a:rPr lang="en-AU" altLang="en-US" sz="1400" i="1"/>
              <a:t>Yoga/ADHD- Brain Waves</a:t>
            </a:r>
            <a:endParaRPr lang="en-AU" altLang="en-US" i="1">
              <a:solidFill>
                <a:srgbClr val="FF0000"/>
              </a:solidFill>
            </a:endParaRPr>
          </a:p>
          <a:p>
            <a:pPr>
              <a:buFontTx/>
              <a:buChar char="•"/>
            </a:pPr>
            <a:r>
              <a:rPr lang="en-AU" altLang="en-US"/>
              <a:t>The 3 yogic studies </a:t>
            </a:r>
            <a:r>
              <a:rPr lang="en-AU" altLang="en-US">
                <a:cs typeface="Arial" panose="020B0604020202020204" pitchFamily="34" charset="0"/>
              </a:rPr>
              <a:t>Hoffman, E.(1998) Mapping the brains activity after Kriya Yoga. Bindu, 12, 10-12. Scandinavian Yoga School. Sweden.</a:t>
            </a:r>
            <a:endParaRPr lang="en-AU" altLang="en-US">
              <a:latin typeface="Courier New" panose="02070309020205020404" pitchFamily="49" charset="0"/>
              <a:cs typeface="Courier New" panose="02070309020205020404" pitchFamily="49" charset="0"/>
            </a:endParaRPr>
          </a:p>
          <a:p>
            <a:pPr>
              <a:buFontTx/>
              <a:buChar char="•"/>
            </a:pPr>
            <a:r>
              <a:rPr lang="en-AU" altLang="en-US"/>
              <a:t>Anand, China and Singh (1961), 1988 by Prof. Mangaltheerthan PHD, Head of Department of Applied Science, Bihar Yoga University, Satyanarayana, Rajeswari, Jhansi Rani, Krishna &amp; Krishna (1992) below illustrate the influence of yoga techniques on brain wave frequency. All demonstrate an increase in alpha wave activity.  </a:t>
            </a:r>
          </a:p>
          <a:p>
            <a:pPr>
              <a:buFontTx/>
              <a:buChar char="•"/>
            </a:pPr>
            <a:r>
              <a:rPr lang="en-AU" altLang="en-US"/>
              <a:t>ADHD research by Mann et al1991 indicate a decrease in alpha bands in all sites measured particularly in the posterior regions compared to normal controls; a significant decrease in beta bands in the posterio r regions; greater levels of theta bands over all regions of the brain, particularly in frontal; a significant increase in delta bands in the posterior sites; Clarke et al, (1998) replicated In additionfound ADHD com,  had a greater percentage of theta bands than ADHD In;  ADHD in greater alpha bands than ADHDcom. ADHDcom had a greater percentage of delta than ADHDin.</a:t>
            </a:r>
          </a:p>
          <a:p>
            <a:endParaRPr lang="en-US" altLang="en-US"/>
          </a:p>
        </p:txBody>
      </p:sp>
    </p:spTree>
    <p:extLst>
      <p:ext uri="{BB962C8B-B14F-4D97-AF65-F5344CB8AC3E}">
        <p14:creationId xmlns:p14="http://schemas.microsoft.com/office/powerpoint/2010/main" xmlns="" val="2298636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DAE46CD-EB54-40BF-99D3-8DCB232BA1C0}" type="slidenum">
              <a:rPr lang="en-AU" altLang="en-US"/>
              <a:pPr/>
              <a:t>13</a:t>
            </a:fld>
            <a:endParaRPr lang="en-AU" altLang="en-US"/>
          </a:p>
        </p:txBody>
      </p:sp>
      <p:sp>
        <p:nvSpPr>
          <p:cNvPr id="423938" name="Rectangle 2"/>
          <p:cNvSpPr>
            <a:spLocks noGrp="1" noRot="1" noChangeAspect="1" noChangeArrowheads="1"/>
          </p:cNvSpPr>
          <p:nvPr>
            <p:ph type="sldImg"/>
          </p:nvPr>
        </p:nvSpPr>
        <p:spPr bwMode="auto">
          <a:xfrm>
            <a:off x="962025" y="739775"/>
            <a:ext cx="4935538" cy="3702050"/>
          </a:xfrm>
          <a:prstGeom prst="rect">
            <a:avLst/>
          </a:prstGeom>
          <a:solidFill>
            <a:srgbClr val="FFFFFF"/>
          </a:solidFill>
          <a:ln>
            <a:solidFill>
              <a:srgbClr val="000000"/>
            </a:solidFill>
            <a:miter lim="800000"/>
            <a:headEnd/>
            <a:tailEnd/>
          </a:ln>
        </p:spPr>
      </p:sp>
      <p:sp>
        <p:nvSpPr>
          <p:cNvPr id="423939" name="Rectangle 3"/>
          <p:cNvSpPr>
            <a:spLocks noGrp="1" noChangeArrowheads="1"/>
          </p:cNvSpPr>
          <p:nvPr>
            <p:ph type="body" idx="1"/>
          </p:nvPr>
        </p:nvSpPr>
        <p:spPr bwMode="auto">
          <a:xfrm>
            <a:off x="914400" y="4689475"/>
            <a:ext cx="5029200" cy="4443413"/>
          </a:xfrm>
          <a:prstGeom prst="rect">
            <a:avLst/>
          </a:prstGeom>
          <a:solidFill>
            <a:srgbClr val="FFFFFF"/>
          </a:solidFill>
          <a:ln>
            <a:solidFill>
              <a:srgbClr val="000000"/>
            </a:solidFill>
            <a:miter lim="800000"/>
            <a:headEnd/>
            <a:tailEnd/>
          </a:ln>
        </p:spPr>
        <p:txBody>
          <a:bodyPr lIns="92601" tIns="46301" rIns="92601" bIns="46301"/>
          <a:lstStyle/>
          <a:p>
            <a:r>
              <a:rPr lang="en-AU" altLang="en-US"/>
              <a:t>Neurotransmitters and the Nasal Cycle.</a:t>
            </a:r>
          </a:p>
          <a:p>
            <a:r>
              <a:rPr lang="en-AU" altLang="en-US"/>
              <a:t>Kennedy et al</a:t>
            </a:r>
            <a:r>
              <a:rPr lang="en-AU" altLang="en-US" baseline="30000"/>
              <a:t> </a:t>
            </a:r>
            <a:r>
              <a:rPr lang="en-AU" altLang="en-US"/>
              <a:t> 1986 demonstrated that an alternation in neurotransmitters levels correlated with the nasal cycle. Radioenzymatic measurement of noreadrenalin, adrenalin and dopamine.Blood sampled simultaneously from both arms every 7.5 minutes for periods of 3-6 hours Demonstrated alternating high levels of neurotransmitters  in one of the two arms and correlated with the nasal cycle. This study suggests that the autonomic nervous system may alternate in activity through paired structures.</a:t>
            </a:r>
          </a:p>
          <a:p>
            <a:r>
              <a:rPr lang="en-AU" altLang="en-US"/>
              <a:t>ADHD and Neurotransmitter Dysfunction.</a:t>
            </a:r>
          </a:p>
          <a:p>
            <a:r>
              <a:rPr lang="en-AU" altLang="en-US"/>
              <a:t> </a:t>
            </a:r>
            <a:r>
              <a:rPr lang="en-AU" altLang="en-US">
                <a:cs typeface="Times New Roman" panose="02020603050405020304" pitchFamily="18" charset="0"/>
              </a:rPr>
              <a:t>Plizska, S.R., Maas, J.W., Javors, M.A., Rogeness, G.A. &amp; Baker, J. (1994). Urinary catecholamines in attention deficit hyperactivity disorder with and without comorbid anxiety. </a:t>
            </a:r>
            <a:r>
              <a:rPr lang="en-AU" altLang="en-US" i="1">
                <a:cs typeface="Times New Roman" panose="02020603050405020304" pitchFamily="18" charset="0"/>
              </a:rPr>
              <a:t> Journal of the American Academy of Child and Adolescent Psychiatry,</a:t>
            </a:r>
            <a:r>
              <a:rPr lang="en-AU" altLang="en-US">
                <a:cs typeface="Times New Roman" panose="02020603050405020304" pitchFamily="18" charset="0"/>
              </a:rPr>
              <a:t> 33(8), 1165-1173.</a:t>
            </a:r>
          </a:p>
          <a:p>
            <a:r>
              <a:rPr lang="en-AU" altLang="en-US"/>
              <a:t>Pliszka -Dysfunction in catecholamine neurotransmitters – noreadrenalin, adrenalin  and dopamine.Theory is gaining acceptance as a neuro-biological model of the etiology of ADHD. </a:t>
            </a:r>
          </a:p>
          <a:p>
            <a:r>
              <a:rPr lang="en-AU" altLang="en-US"/>
              <a:t>It was found that NE in ADHD has a significantly higher baseline level compared to controls. The central NE and the peripheral EPI systems have also been proposed as playing a roles in signal to noise ratio and in mobilising the body’s response to stress. DA receptor deficiencies are also implicated in impaired cognitive processing. </a:t>
            </a:r>
            <a:endParaRPr lang="en-AU" altLang="en-US" i="1"/>
          </a:p>
          <a:p>
            <a:endParaRPr lang="en-AU" altLang="en-US" b="1" i="1"/>
          </a:p>
          <a:p>
            <a:endParaRPr lang="en-US" altLang="en-US"/>
          </a:p>
        </p:txBody>
      </p:sp>
    </p:spTree>
    <p:extLst>
      <p:ext uri="{BB962C8B-B14F-4D97-AF65-F5344CB8AC3E}">
        <p14:creationId xmlns:p14="http://schemas.microsoft.com/office/powerpoint/2010/main" xmlns="" val="41769605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altLang="en-US" smtClean="0"/>
              <a:t>1-3 October 2016</a:t>
            </a:r>
            <a:endParaRPr lang="en-US" altLang="en-US"/>
          </a:p>
        </p:txBody>
      </p:sp>
      <p:sp>
        <p:nvSpPr>
          <p:cNvPr id="5" name="Footer Placeholder 4"/>
          <p:cNvSpPr>
            <a:spLocks noGrp="1"/>
          </p:cNvSpPr>
          <p:nvPr>
            <p:ph type="ftr" sz="quarter" idx="11"/>
          </p:nvPr>
        </p:nvSpPr>
        <p:spPr/>
        <p:txBody>
          <a:bodyPr/>
          <a:lstStyle/>
          <a:p>
            <a:r>
              <a:rPr lang="en-US" altLang="en-US" smtClean="0"/>
              <a:t>Dr Pauline Jensen pauline.jensen@uni.sydney.edu.au</a:t>
            </a:r>
            <a:endParaRPr lang="en-US" altLang="en-US"/>
          </a:p>
        </p:txBody>
      </p:sp>
      <p:sp>
        <p:nvSpPr>
          <p:cNvPr id="6" name="Slide Number Placeholder 5"/>
          <p:cNvSpPr>
            <a:spLocks noGrp="1"/>
          </p:cNvSpPr>
          <p:nvPr>
            <p:ph type="sldNum" sz="quarter" idx="12"/>
          </p:nvPr>
        </p:nvSpPr>
        <p:spPr/>
        <p:txBody>
          <a:bodyPr/>
          <a:lstStyle/>
          <a:p>
            <a:fld id="{42AC4B4A-BCAB-489F-8426-B09501BD8D13}" type="slidenum">
              <a:rPr lang="en-US" altLang="en-US" smtClean="0"/>
              <a:pPr/>
              <a:t>‹#›</a:t>
            </a:fld>
            <a:endParaRPr lang="en-US" altLang="en-US"/>
          </a:p>
        </p:txBody>
      </p:sp>
    </p:spTree>
    <p:extLst>
      <p:ext uri="{BB962C8B-B14F-4D97-AF65-F5344CB8AC3E}">
        <p14:creationId xmlns:p14="http://schemas.microsoft.com/office/powerpoint/2010/main" xmlns="" val="3842437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altLang="en-US" smtClean="0"/>
              <a:t>1-3 October 2016</a:t>
            </a:r>
            <a:endParaRPr lang="en-US" altLang="en-US"/>
          </a:p>
        </p:txBody>
      </p:sp>
      <p:sp>
        <p:nvSpPr>
          <p:cNvPr id="5" name="Footer Placeholder 4"/>
          <p:cNvSpPr>
            <a:spLocks noGrp="1"/>
          </p:cNvSpPr>
          <p:nvPr>
            <p:ph type="ftr" sz="quarter" idx="11"/>
          </p:nvPr>
        </p:nvSpPr>
        <p:spPr/>
        <p:txBody>
          <a:bodyPr/>
          <a:lstStyle/>
          <a:p>
            <a:r>
              <a:rPr lang="en-US" altLang="en-US" smtClean="0"/>
              <a:t>Dr Pauline Jensen pauline.jensen@uni.sydney.edu.au</a:t>
            </a:r>
            <a:endParaRPr lang="en-US" altLang="en-US"/>
          </a:p>
        </p:txBody>
      </p:sp>
      <p:sp>
        <p:nvSpPr>
          <p:cNvPr id="6" name="Slide Number Placeholder 5"/>
          <p:cNvSpPr>
            <a:spLocks noGrp="1"/>
          </p:cNvSpPr>
          <p:nvPr>
            <p:ph type="sldNum" sz="quarter" idx="12"/>
          </p:nvPr>
        </p:nvSpPr>
        <p:spPr/>
        <p:txBody>
          <a:bodyPr/>
          <a:lstStyle/>
          <a:p>
            <a:fld id="{BA00527B-B6A6-43B5-BFCA-B6CEAE3EA168}" type="slidenum">
              <a:rPr lang="en-US" altLang="en-US" smtClean="0"/>
              <a:pPr/>
              <a:t>‹#›</a:t>
            </a:fld>
            <a:endParaRPr lang="en-US" altLang="en-US"/>
          </a:p>
        </p:txBody>
      </p:sp>
    </p:spTree>
    <p:extLst>
      <p:ext uri="{BB962C8B-B14F-4D97-AF65-F5344CB8AC3E}">
        <p14:creationId xmlns:p14="http://schemas.microsoft.com/office/powerpoint/2010/main" xmlns="" val="15539007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altLang="en-US" smtClean="0"/>
              <a:t>1-3 October 2016</a:t>
            </a:r>
            <a:endParaRPr lang="en-US" altLang="en-US"/>
          </a:p>
        </p:txBody>
      </p:sp>
      <p:sp>
        <p:nvSpPr>
          <p:cNvPr id="5" name="Footer Placeholder 4"/>
          <p:cNvSpPr>
            <a:spLocks noGrp="1"/>
          </p:cNvSpPr>
          <p:nvPr>
            <p:ph type="ftr" sz="quarter" idx="11"/>
          </p:nvPr>
        </p:nvSpPr>
        <p:spPr/>
        <p:txBody>
          <a:bodyPr/>
          <a:lstStyle/>
          <a:p>
            <a:r>
              <a:rPr lang="en-US" altLang="en-US" smtClean="0"/>
              <a:t>Dr Pauline Jensen pauline.jensen@uni.sydney.edu.au</a:t>
            </a:r>
            <a:endParaRPr lang="en-US" altLang="en-US"/>
          </a:p>
        </p:txBody>
      </p:sp>
      <p:sp>
        <p:nvSpPr>
          <p:cNvPr id="6" name="Slide Number Placeholder 5"/>
          <p:cNvSpPr>
            <a:spLocks noGrp="1"/>
          </p:cNvSpPr>
          <p:nvPr>
            <p:ph type="sldNum" sz="quarter" idx="12"/>
          </p:nvPr>
        </p:nvSpPr>
        <p:spPr/>
        <p:txBody>
          <a:bodyPr/>
          <a:lstStyle/>
          <a:p>
            <a:fld id="{8CBF315D-1BC2-4B71-B0E2-78DD0DFCBF55}" type="slidenum">
              <a:rPr lang="en-US" altLang="en-US" smtClean="0"/>
              <a:pPr/>
              <a:t>‹#›</a:t>
            </a:fld>
            <a:endParaRPr lang="en-US" altLang="en-US"/>
          </a:p>
        </p:txBody>
      </p:sp>
    </p:spTree>
    <p:extLst>
      <p:ext uri="{BB962C8B-B14F-4D97-AF65-F5344CB8AC3E}">
        <p14:creationId xmlns:p14="http://schemas.microsoft.com/office/powerpoint/2010/main" xmlns="" val="2148318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AU"/>
          </a:p>
        </p:txBody>
      </p:sp>
      <p:sp>
        <p:nvSpPr>
          <p:cNvPr id="3" name="Text Placeholder 2"/>
          <p:cNvSpPr>
            <a:spLocks noGrp="1"/>
          </p:cNvSpPr>
          <p:nvPr>
            <p:ph type="body"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Online Image Placeholder 3"/>
          <p:cNvSpPr>
            <a:spLocks noGrp="1"/>
          </p:cNvSpPr>
          <p:nvPr>
            <p:ph type="clipArt" sz="half" idx="2"/>
          </p:nvPr>
        </p:nvSpPr>
        <p:spPr>
          <a:xfrm>
            <a:off x="4648200" y="1600200"/>
            <a:ext cx="4038600" cy="4495800"/>
          </a:xfrm>
        </p:spPr>
        <p:txBody>
          <a:bodyPr/>
          <a:lstStyle/>
          <a:p>
            <a:endParaRPr lang="en-AU"/>
          </a:p>
        </p:txBody>
      </p:sp>
      <p:sp>
        <p:nvSpPr>
          <p:cNvPr id="5" name="Date Placeholder 4"/>
          <p:cNvSpPr>
            <a:spLocks noGrp="1"/>
          </p:cNvSpPr>
          <p:nvPr>
            <p:ph type="dt" sz="half" idx="10"/>
          </p:nvPr>
        </p:nvSpPr>
        <p:spPr>
          <a:xfrm>
            <a:off x="457200" y="6248400"/>
            <a:ext cx="2133600" cy="457200"/>
          </a:xfrm>
        </p:spPr>
        <p:txBody>
          <a:bodyPr/>
          <a:lstStyle>
            <a:lvl1pPr>
              <a:defRPr/>
            </a:lvl1pPr>
          </a:lstStyle>
          <a:p>
            <a:r>
              <a:rPr lang="en-US" altLang="en-US" smtClean="0"/>
              <a:t>1-3 October 2016</a:t>
            </a:r>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r>
              <a:rPr lang="en-US" altLang="en-US" smtClean="0"/>
              <a:t>Dr Pauline Jensen pauline.jensen@uni.sydney.edu.au</a:t>
            </a:r>
            <a:endParaRPr lang="en-US" alt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C3AA2D09-655E-483F-87BB-1D94D976ED81}" type="slidenum">
              <a:rPr lang="en-US" altLang="en-US"/>
              <a:pPr/>
              <a:t>‹#›</a:t>
            </a:fld>
            <a:endParaRPr lang="en-US" altLang="en-US"/>
          </a:p>
        </p:txBody>
      </p:sp>
    </p:spTree>
    <p:extLst>
      <p:ext uri="{BB962C8B-B14F-4D97-AF65-F5344CB8AC3E}">
        <p14:creationId xmlns:p14="http://schemas.microsoft.com/office/powerpoint/2010/main" xmlns="" val="13824398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smtClean="0"/>
              <a:t>Click to edit Master title style</a:t>
            </a:r>
            <a:endParaRPr lang="en-AU"/>
          </a:p>
        </p:txBody>
      </p:sp>
      <p:sp>
        <p:nvSpPr>
          <p:cNvPr id="3" name="Online Image Placeholder 2"/>
          <p:cNvSpPr>
            <a:spLocks noGrp="1"/>
          </p:cNvSpPr>
          <p:nvPr>
            <p:ph type="clipArt" sz="half" idx="1"/>
          </p:nvPr>
        </p:nvSpPr>
        <p:spPr>
          <a:xfrm>
            <a:off x="457200" y="1600200"/>
            <a:ext cx="4038600" cy="4495800"/>
          </a:xfrm>
        </p:spPr>
        <p:txBody>
          <a:bodyPr/>
          <a:lstStyle/>
          <a:p>
            <a:endParaRPr lang="en-AU"/>
          </a:p>
        </p:txBody>
      </p:sp>
      <p:sp>
        <p:nvSpPr>
          <p:cNvPr id="4" name="Text Placeholder 3"/>
          <p:cNvSpPr>
            <a:spLocks noGrp="1"/>
          </p:cNvSpPr>
          <p:nvPr>
            <p:ph type="body" sz="half" idx="2"/>
          </p:nvPr>
        </p:nvSpPr>
        <p:spPr>
          <a:xfrm>
            <a:off x="4648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a:xfrm>
            <a:off x="457200" y="6248400"/>
            <a:ext cx="2133600" cy="457200"/>
          </a:xfrm>
        </p:spPr>
        <p:txBody>
          <a:bodyPr/>
          <a:lstStyle>
            <a:lvl1pPr>
              <a:defRPr/>
            </a:lvl1pPr>
          </a:lstStyle>
          <a:p>
            <a:r>
              <a:rPr lang="en-US" altLang="en-US" smtClean="0"/>
              <a:t>1-3 October 2016</a:t>
            </a:r>
            <a:endParaRPr lang="en-US" alt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r>
              <a:rPr lang="en-US" altLang="en-US" smtClean="0"/>
              <a:t>Dr Pauline Jensen pauline.jensen@uni.sydney.edu.au</a:t>
            </a:r>
            <a:endParaRPr lang="en-US" altLang="en-US"/>
          </a:p>
        </p:txBody>
      </p:sp>
      <p:sp>
        <p:nvSpPr>
          <p:cNvPr id="7" name="Slide Number Placeholder 6"/>
          <p:cNvSpPr>
            <a:spLocks noGrp="1"/>
          </p:cNvSpPr>
          <p:nvPr>
            <p:ph type="sldNum" sz="quarter" idx="12"/>
          </p:nvPr>
        </p:nvSpPr>
        <p:spPr>
          <a:xfrm>
            <a:off x="6553200" y="6248400"/>
            <a:ext cx="2133600" cy="457200"/>
          </a:xfrm>
        </p:spPr>
        <p:txBody>
          <a:bodyPr/>
          <a:lstStyle>
            <a:lvl1pPr>
              <a:defRPr/>
            </a:lvl1pPr>
          </a:lstStyle>
          <a:p>
            <a:fld id="{434B1518-2A24-4968-91D5-A092D0AFC9B0}" type="slidenum">
              <a:rPr lang="en-US" altLang="en-US"/>
              <a:pPr/>
              <a:t>‹#›</a:t>
            </a:fld>
            <a:endParaRPr lang="en-US" altLang="en-US"/>
          </a:p>
        </p:txBody>
      </p:sp>
    </p:spTree>
    <p:extLst>
      <p:ext uri="{BB962C8B-B14F-4D97-AF65-F5344CB8AC3E}">
        <p14:creationId xmlns:p14="http://schemas.microsoft.com/office/powerpoint/2010/main" xmlns="" val="35701562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r>
              <a:rPr lang="en-US" altLang="en-US" smtClean="0"/>
              <a:t>1-3 October 2016</a:t>
            </a:r>
            <a:endParaRPr lang="en-US" altLang="en-US"/>
          </a:p>
        </p:txBody>
      </p:sp>
      <p:sp>
        <p:nvSpPr>
          <p:cNvPr id="5" name="Footer Placeholder 4"/>
          <p:cNvSpPr>
            <a:spLocks noGrp="1"/>
          </p:cNvSpPr>
          <p:nvPr>
            <p:ph type="ftr" sz="quarter" idx="11"/>
          </p:nvPr>
        </p:nvSpPr>
        <p:spPr/>
        <p:txBody>
          <a:bodyPr/>
          <a:lstStyle/>
          <a:p>
            <a:r>
              <a:rPr lang="en-US" altLang="en-US" smtClean="0"/>
              <a:t>Dr Pauline Jensen pauline.jensen@uni.sydney.edu.au</a:t>
            </a:r>
            <a:endParaRPr lang="en-US" altLang="en-US"/>
          </a:p>
        </p:txBody>
      </p:sp>
      <p:sp>
        <p:nvSpPr>
          <p:cNvPr id="6" name="Slide Number Placeholder 5"/>
          <p:cNvSpPr>
            <a:spLocks noGrp="1"/>
          </p:cNvSpPr>
          <p:nvPr>
            <p:ph type="sldNum" sz="quarter" idx="12"/>
          </p:nvPr>
        </p:nvSpPr>
        <p:spPr/>
        <p:txBody>
          <a:bodyPr/>
          <a:lstStyle/>
          <a:p>
            <a:fld id="{ADB1A79F-9A77-46B3-8C00-3B90A44F5DAC}" type="slidenum">
              <a:rPr lang="en-US" altLang="en-US" smtClean="0"/>
              <a:pPr/>
              <a:t>‹#›</a:t>
            </a:fld>
            <a:endParaRPr lang="en-US" altLang="en-US"/>
          </a:p>
        </p:txBody>
      </p:sp>
    </p:spTree>
    <p:extLst>
      <p:ext uri="{BB962C8B-B14F-4D97-AF65-F5344CB8AC3E}">
        <p14:creationId xmlns:p14="http://schemas.microsoft.com/office/powerpoint/2010/main" xmlns="" val="3422453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altLang="en-US" smtClean="0"/>
              <a:t>1-3 October 2016</a:t>
            </a:r>
            <a:endParaRPr lang="en-US" altLang="en-US"/>
          </a:p>
        </p:txBody>
      </p:sp>
      <p:sp>
        <p:nvSpPr>
          <p:cNvPr id="5" name="Footer Placeholder 4"/>
          <p:cNvSpPr>
            <a:spLocks noGrp="1"/>
          </p:cNvSpPr>
          <p:nvPr>
            <p:ph type="ftr" sz="quarter" idx="11"/>
          </p:nvPr>
        </p:nvSpPr>
        <p:spPr/>
        <p:txBody>
          <a:bodyPr/>
          <a:lstStyle/>
          <a:p>
            <a:r>
              <a:rPr lang="en-US" altLang="en-US" smtClean="0"/>
              <a:t>Dr Pauline Jensen pauline.jensen@uni.sydney.edu.au</a:t>
            </a:r>
            <a:endParaRPr lang="en-US" altLang="en-US"/>
          </a:p>
        </p:txBody>
      </p:sp>
      <p:sp>
        <p:nvSpPr>
          <p:cNvPr id="6" name="Slide Number Placeholder 5"/>
          <p:cNvSpPr>
            <a:spLocks noGrp="1"/>
          </p:cNvSpPr>
          <p:nvPr>
            <p:ph type="sldNum" sz="quarter" idx="12"/>
          </p:nvPr>
        </p:nvSpPr>
        <p:spPr/>
        <p:txBody>
          <a:bodyPr/>
          <a:lstStyle/>
          <a:p>
            <a:fld id="{1C6A8D58-8640-4357-A05F-25AD0C95C713}" type="slidenum">
              <a:rPr lang="en-US" altLang="en-US" smtClean="0"/>
              <a:pPr/>
              <a:t>‹#›</a:t>
            </a:fld>
            <a:endParaRPr lang="en-US" altLang="en-US"/>
          </a:p>
        </p:txBody>
      </p:sp>
    </p:spTree>
    <p:extLst>
      <p:ext uri="{BB962C8B-B14F-4D97-AF65-F5344CB8AC3E}">
        <p14:creationId xmlns:p14="http://schemas.microsoft.com/office/powerpoint/2010/main" xmlns="" val="33592045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altLang="en-US" smtClean="0"/>
              <a:t>1-3 October 2016</a:t>
            </a:r>
            <a:endParaRPr lang="en-US" altLang="en-US"/>
          </a:p>
        </p:txBody>
      </p:sp>
      <p:sp>
        <p:nvSpPr>
          <p:cNvPr id="6" name="Footer Placeholder 5"/>
          <p:cNvSpPr>
            <a:spLocks noGrp="1"/>
          </p:cNvSpPr>
          <p:nvPr>
            <p:ph type="ftr" sz="quarter" idx="11"/>
          </p:nvPr>
        </p:nvSpPr>
        <p:spPr/>
        <p:txBody>
          <a:bodyPr/>
          <a:lstStyle/>
          <a:p>
            <a:r>
              <a:rPr lang="en-US" altLang="en-US" smtClean="0"/>
              <a:t>Dr Pauline Jensen pauline.jensen@uni.sydney.edu.au</a:t>
            </a:r>
            <a:endParaRPr lang="en-US" altLang="en-US"/>
          </a:p>
        </p:txBody>
      </p:sp>
      <p:sp>
        <p:nvSpPr>
          <p:cNvPr id="7" name="Slide Number Placeholder 6"/>
          <p:cNvSpPr>
            <a:spLocks noGrp="1"/>
          </p:cNvSpPr>
          <p:nvPr>
            <p:ph type="sldNum" sz="quarter" idx="12"/>
          </p:nvPr>
        </p:nvSpPr>
        <p:spPr/>
        <p:txBody>
          <a:bodyPr/>
          <a:lstStyle/>
          <a:p>
            <a:fld id="{7005BA04-2992-49D3-9D24-EAE32535D9C8}" type="slidenum">
              <a:rPr lang="en-US" altLang="en-US" smtClean="0"/>
              <a:pPr/>
              <a:t>‹#›</a:t>
            </a:fld>
            <a:endParaRPr lang="en-US" altLang="en-US"/>
          </a:p>
        </p:txBody>
      </p:sp>
    </p:spTree>
    <p:extLst>
      <p:ext uri="{BB962C8B-B14F-4D97-AF65-F5344CB8AC3E}">
        <p14:creationId xmlns:p14="http://schemas.microsoft.com/office/powerpoint/2010/main" xmlns="" val="2590650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r>
              <a:rPr lang="en-US" altLang="en-US" smtClean="0"/>
              <a:t>1-3 October 2016</a:t>
            </a:r>
            <a:endParaRPr lang="en-US" altLang="en-US"/>
          </a:p>
        </p:txBody>
      </p:sp>
      <p:sp>
        <p:nvSpPr>
          <p:cNvPr id="8" name="Footer Placeholder 7"/>
          <p:cNvSpPr>
            <a:spLocks noGrp="1"/>
          </p:cNvSpPr>
          <p:nvPr>
            <p:ph type="ftr" sz="quarter" idx="11"/>
          </p:nvPr>
        </p:nvSpPr>
        <p:spPr/>
        <p:txBody>
          <a:bodyPr/>
          <a:lstStyle/>
          <a:p>
            <a:r>
              <a:rPr lang="en-US" altLang="en-US" smtClean="0"/>
              <a:t>Dr Pauline Jensen pauline.jensen@uni.sydney.edu.au</a:t>
            </a:r>
            <a:endParaRPr lang="en-US" altLang="en-US"/>
          </a:p>
        </p:txBody>
      </p:sp>
      <p:sp>
        <p:nvSpPr>
          <p:cNvPr id="9" name="Slide Number Placeholder 8"/>
          <p:cNvSpPr>
            <a:spLocks noGrp="1"/>
          </p:cNvSpPr>
          <p:nvPr>
            <p:ph type="sldNum" sz="quarter" idx="12"/>
          </p:nvPr>
        </p:nvSpPr>
        <p:spPr/>
        <p:txBody>
          <a:bodyPr/>
          <a:lstStyle/>
          <a:p>
            <a:fld id="{CAF2BC54-036C-43F6-B3CF-9068BA64A7FB}" type="slidenum">
              <a:rPr lang="en-US" altLang="en-US" smtClean="0"/>
              <a:pPr/>
              <a:t>‹#›</a:t>
            </a:fld>
            <a:endParaRPr lang="en-US" altLang="en-US"/>
          </a:p>
        </p:txBody>
      </p:sp>
    </p:spTree>
    <p:extLst>
      <p:ext uri="{BB962C8B-B14F-4D97-AF65-F5344CB8AC3E}">
        <p14:creationId xmlns:p14="http://schemas.microsoft.com/office/powerpoint/2010/main" xmlns="" val="3406865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altLang="en-US" smtClean="0"/>
              <a:t>1-3 October 2016</a:t>
            </a:r>
            <a:endParaRPr lang="en-US" altLang="en-US"/>
          </a:p>
        </p:txBody>
      </p:sp>
      <p:sp>
        <p:nvSpPr>
          <p:cNvPr id="4" name="Footer Placeholder 3"/>
          <p:cNvSpPr>
            <a:spLocks noGrp="1"/>
          </p:cNvSpPr>
          <p:nvPr>
            <p:ph type="ftr" sz="quarter" idx="11"/>
          </p:nvPr>
        </p:nvSpPr>
        <p:spPr/>
        <p:txBody>
          <a:bodyPr/>
          <a:lstStyle/>
          <a:p>
            <a:r>
              <a:rPr lang="en-US" altLang="en-US" smtClean="0"/>
              <a:t>Dr Pauline Jensen pauline.jensen@uni.sydney.edu.au</a:t>
            </a:r>
            <a:endParaRPr lang="en-US" altLang="en-US"/>
          </a:p>
        </p:txBody>
      </p:sp>
      <p:sp>
        <p:nvSpPr>
          <p:cNvPr id="5" name="Slide Number Placeholder 4"/>
          <p:cNvSpPr>
            <a:spLocks noGrp="1"/>
          </p:cNvSpPr>
          <p:nvPr>
            <p:ph type="sldNum" sz="quarter" idx="12"/>
          </p:nvPr>
        </p:nvSpPr>
        <p:spPr/>
        <p:txBody>
          <a:bodyPr/>
          <a:lstStyle/>
          <a:p>
            <a:fld id="{E1FD38EF-FAD9-4471-8B48-890015E5D9F5}" type="slidenum">
              <a:rPr lang="en-US" altLang="en-US" smtClean="0"/>
              <a:pPr/>
              <a:t>‹#›</a:t>
            </a:fld>
            <a:endParaRPr lang="en-US" altLang="en-US"/>
          </a:p>
        </p:txBody>
      </p:sp>
    </p:spTree>
    <p:extLst>
      <p:ext uri="{BB962C8B-B14F-4D97-AF65-F5344CB8AC3E}">
        <p14:creationId xmlns:p14="http://schemas.microsoft.com/office/powerpoint/2010/main" xmlns="" val="3755271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a:t>
            </a:fld>
            <a:endParaRPr lang="en-US" altLang="en-US"/>
          </a:p>
        </p:txBody>
      </p:sp>
    </p:spTree>
    <p:extLst>
      <p:ext uri="{BB962C8B-B14F-4D97-AF65-F5344CB8AC3E}">
        <p14:creationId xmlns:p14="http://schemas.microsoft.com/office/powerpoint/2010/main" xmlns="" val="2285664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altLang="en-US" smtClean="0"/>
              <a:t>1-3 October 2016</a:t>
            </a:r>
            <a:endParaRPr lang="en-US" altLang="en-US"/>
          </a:p>
        </p:txBody>
      </p:sp>
      <p:sp>
        <p:nvSpPr>
          <p:cNvPr id="6" name="Footer Placeholder 5"/>
          <p:cNvSpPr>
            <a:spLocks noGrp="1"/>
          </p:cNvSpPr>
          <p:nvPr>
            <p:ph type="ftr" sz="quarter" idx="11"/>
          </p:nvPr>
        </p:nvSpPr>
        <p:spPr/>
        <p:txBody>
          <a:bodyPr/>
          <a:lstStyle/>
          <a:p>
            <a:r>
              <a:rPr lang="en-US" altLang="en-US" smtClean="0"/>
              <a:t>Dr Pauline Jensen pauline.jensen@uni.sydney.edu.au</a:t>
            </a:r>
            <a:endParaRPr lang="en-US" altLang="en-US"/>
          </a:p>
        </p:txBody>
      </p:sp>
      <p:sp>
        <p:nvSpPr>
          <p:cNvPr id="7" name="Slide Number Placeholder 6"/>
          <p:cNvSpPr>
            <a:spLocks noGrp="1"/>
          </p:cNvSpPr>
          <p:nvPr>
            <p:ph type="sldNum" sz="quarter" idx="12"/>
          </p:nvPr>
        </p:nvSpPr>
        <p:spPr/>
        <p:txBody>
          <a:bodyPr/>
          <a:lstStyle/>
          <a:p>
            <a:fld id="{2A4EC47F-0AC8-4E89-9308-91088C8B8122}" type="slidenum">
              <a:rPr lang="en-US" altLang="en-US" smtClean="0"/>
              <a:pPr/>
              <a:t>‹#›</a:t>
            </a:fld>
            <a:endParaRPr lang="en-US" altLang="en-US"/>
          </a:p>
        </p:txBody>
      </p:sp>
    </p:spTree>
    <p:extLst>
      <p:ext uri="{BB962C8B-B14F-4D97-AF65-F5344CB8AC3E}">
        <p14:creationId xmlns:p14="http://schemas.microsoft.com/office/powerpoint/2010/main" xmlns="" val="14898464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altLang="en-US" smtClean="0"/>
              <a:t>1-3 October 2016</a:t>
            </a:r>
            <a:endParaRPr lang="en-US" altLang="en-US"/>
          </a:p>
        </p:txBody>
      </p:sp>
      <p:sp>
        <p:nvSpPr>
          <p:cNvPr id="6" name="Footer Placeholder 5"/>
          <p:cNvSpPr>
            <a:spLocks noGrp="1"/>
          </p:cNvSpPr>
          <p:nvPr>
            <p:ph type="ftr" sz="quarter" idx="11"/>
          </p:nvPr>
        </p:nvSpPr>
        <p:spPr/>
        <p:txBody>
          <a:bodyPr/>
          <a:lstStyle/>
          <a:p>
            <a:r>
              <a:rPr lang="en-US" altLang="en-US" smtClean="0"/>
              <a:t>Dr Pauline Jensen pauline.jensen@uni.sydney.edu.au</a:t>
            </a:r>
            <a:endParaRPr lang="en-US" altLang="en-US"/>
          </a:p>
        </p:txBody>
      </p:sp>
      <p:sp>
        <p:nvSpPr>
          <p:cNvPr id="7" name="Slide Number Placeholder 6"/>
          <p:cNvSpPr>
            <a:spLocks noGrp="1"/>
          </p:cNvSpPr>
          <p:nvPr>
            <p:ph type="sldNum" sz="quarter" idx="12"/>
          </p:nvPr>
        </p:nvSpPr>
        <p:spPr/>
        <p:txBody>
          <a:bodyPr/>
          <a:lstStyle/>
          <a:p>
            <a:fld id="{9A01857C-C6F5-4883-993D-1F0819D6ADF5}" type="slidenum">
              <a:rPr lang="en-US" altLang="en-US" smtClean="0"/>
              <a:pPr/>
              <a:t>‹#›</a:t>
            </a:fld>
            <a:endParaRPr lang="en-US" altLang="en-US"/>
          </a:p>
        </p:txBody>
      </p:sp>
    </p:spTree>
    <p:extLst>
      <p:ext uri="{BB962C8B-B14F-4D97-AF65-F5344CB8AC3E}">
        <p14:creationId xmlns:p14="http://schemas.microsoft.com/office/powerpoint/2010/main" xmlns="" val="25825638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CCCC"/>
            </a:gs>
            <a:gs pos="100000">
              <a:srgbClr val="F7F77D"/>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en-US" smtClean="0"/>
              <a:t>1-3 October 2016</a:t>
            </a:r>
            <a:endParaRPr lang="en-US"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en-US" smtClean="0"/>
              <a:t>Dr Pauline Jensen pauline.jensen@uni.sydney.edu.au</a:t>
            </a:r>
            <a:endParaRPr lang="en-US"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E25DA1-290C-4586-8FF4-14601EA32F2F}" type="slidenum">
              <a:rPr lang="en-US" altLang="en-US" smtClean="0"/>
              <a:pPr/>
              <a:t>‹#›</a:t>
            </a:fld>
            <a:endParaRPr lang="en-US" altLang="en-US"/>
          </a:p>
        </p:txBody>
      </p:sp>
    </p:spTree>
    <p:extLst>
      <p:ext uri="{BB962C8B-B14F-4D97-AF65-F5344CB8AC3E}">
        <p14:creationId xmlns:p14="http://schemas.microsoft.com/office/powerpoint/2010/main" xmlns="" val="3112241185"/>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22.xml.rels><?xml version="1.0" encoding="UTF-8" standalone="yes"?>
<Relationships xmlns="http://schemas.openxmlformats.org/package/2006/relationships"><Relationship Id="rId3" Type="http://schemas.openxmlformats.org/officeDocument/2006/relationships/oleObject" Target="../embeddings/Microsoft_Office_Excel_97-2003_Worksheet1.xls"/><Relationship Id="rId2" Type="http://schemas.openxmlformats.org/officeDocument/2006/relationships/slideLayout" Target="../slideLayouts/slideLayout4.xml"/><Relationship Id="rId1" Type="http://schemas.openxmlformats.org/officeDocument/2006/relationships/vmlDrawing" Target="../drawings/vmlDrawing7.vml"/><Relationship Id="rId4" Type="http://schemas.openxmlformats.org/officeDocument/2006/relationships/oleObject" Target="../embeddings/Microsoft_Office_Excel_97-2003_Worksheet2.xls"/></Relationships>
</file>

<file path=ppt/slides/_rels/slide2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8.v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9.v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10.v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47000">
              <a:srgbClr val="F5F5F5"/>
            </a:gs>
            <a:gs pos="100000">
              <a:srgbClr val="F7F77D"/>
            </a:gs>
          </a:gsLst>
          <a:lin ang="5400000" scaled="1"/>
          <a:tileRect/>
        </a:grad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1150938" y="188640"/>
            <a:ext cx="7993062" cy="8136904"/>
          </a:xfrm>
          <a:blipFill dpi="0" rotWithShape="1">
            <a:blip r:embed="rId3" cstate="print">
              <a:alphaModFix amt="63000"/>
            </a:blip>
            <a:srcRect/>
            <a:stretch>
              <a:fillRect l="38000"/>
            </a:stretch>
          </a:blipFill>
        </p:spPr>
        <p:txBody>
          <a:bodyPr/>
          <a:lstStyle/>
          <a:p>
            <a:r>
              <a:rPr lang="en-AU" altLang="en-US" sz="3600" b="1" dirty="0">
                <a:latin typeface="Comic Sans MS" panose="030F0702030302020204" pitchFamily="66" charset="0"/>
              </a:rPr>
              <a:t> </a:t>
            </a:r>
            <a:r>
              <a:rPr lang="en-AU" altLang="en-US" sz="3600" b="1" dirty="0" smtClean="0">
                <a:latin typeface="Comic Sans MS" panose="030F0702030302020204" pitchFamily="66" charset="0"/>
              </a:rPr>
              <a:t>Yoga for Young People with ADHD and other Challenging Behaviours </a:t>
            </a:r>
            <a:endParaRPr lang="en-US" altLang="en-US" sz="3600" b="1" dirty="0">
              <a:solidFill>
                <a:schemeClr val="tx1"/>
              </a:solidFill>
              <a:latin typeface="Comic Sans MS" panose="030F0702030302020204" pitchFamily="66" charset="0"/>
            </a:endParaRPr>
          </a:p>
        </p:txBody>
      </p:sp>
      <p:sp>
        <p:nvSpPr>
          <p:cNvPr id="95235" name="Rectangle 3"/>
          <p:cNvSpPr>
            <a:spLocks noGrp="1" noChangeArrowheads="1"/>
          </p:cNvSpPr>
          <p:nvPr>
            <p:ph idx="1"/>
          </p:nvPr>
        </p:nvSpPr>
        <p:spPr>
          <a:xfrm>
            <a:off x="755576" y="4869160"/>
            <a:ext cx="8229600" cy="498475"/>
          </a:xfrm>
          <a:noFill/>
          <a:ln>
            <a:noFill/>
          </a:ln>
        </p:spPr>
        <p:txBody>
          <a:bodyPr>
            <a:normAutofit fontScale="25000" lnSpcReduction="20000"/>
          </a:bodyPr>
          <a:lstStyle/>
          <a:p>
            <a:pPr algn="ctr">
              <a:lnSpc>
                <a:spcPct val="90000"/>
              </a:lnSpc>
              <a:buFontTx/>
              <a:buNone/>
            </a:pPr>
            <a:r>
              <a:rPr lang="en-US" altLang="en-US" sz="8000" dirty="0"/>
              <a:t>REVIEW OF TWO STUDIES :</a:t>
            </a:r>
          </a:p>
          <a:p>
            <a:pPr algn="ctr">
              <a:lnSpc>
                <a:spcPct val="90000"/>
              </a:lnSpc>
              <a:buFontTx/>
              <a:buNone/>
            </a:pPr>
            <a:endParaRPr lang="en-US" altLang="en-US" sz="8000" dirty="0"/>
          </a:p>
          <a:p>
            <a:pPr algn="ctr">
              <a:lnSpc>
                <a:spcPct val="90000"/>
              </a:lnSpc>
              <a:buFontTx/>
              <a:buNone/>
            </a:pPr>
            <a:r>
              <a:rPr lang="en-US" altLang="en-US" sz="8000" dirty="0"/>
              <a:t>PAULINE JENSEN AND A/PROF. DIANNA </a:t>
            </a:r>
            <a:r>
              <a:rPr lang="en-US" altLang="en-US" sz="8000" dirty="0" smtClean="0"/>
              <a:t>KENNY</a:t>
            </a:r>
            <a:endParaRPr lang="en-US" altLang="en-US" sz="8000" dirty="0"/>
          </a:p>
          <a:p>
            <a:pPr algn="ctr">
              <a:lnSpc>
                <a:spcPct val="90000"/>
              </a:lnSpc>
              <a:buFontTx/>
              <a:buNone/>
            </a:pPr>
            <a:r>
              <a:rPr lang="en-US" altLang="en-US" sz="8000" dirty="0"/>
              <a:t>SCHOOL OF BEHAVIOURAL AND COMMUNITY HEALTH SCIENCES</a:t>
            </a:r>
          </a:p>
          <a:p>
            <a:pPr algn="ctr">
              <a:lnSpc>
                <a:spcPct val="90000"/>
              </a:lnSpc>
              <a:buFontTx/>
              <a:buNone/>
            </a:pPr>
            <a:r>
              <a:rPr lang="en-US" altLang="en-US" sz="8000" dirty="0"/>
              <a:t>FACULTY OF HEALTH SCIENCE</a:t>
            </a:r>
          </a:p>
          <a:p>
            <a:pPr algn="ctr">
              <a:lnSpc>
                <a:spcPct val="90000"/>
              </a:lnSpc>
              <a:buFontTx/>
              <a:buNone/>
            </a:pPr>
            <a:r>
              <a:rPr lang="en-US" altLang="en-US" sz="8000" dirty="0"/>
              <a:t>THE UNIVERSITY OF SYDNEY</a:t>
            </a:r>
          </a:p>
          <a:p>
            <a:pPr algn="ctr">
              <a:lnSpc>
                <a:spcPct val="90000"/>
              </a:lnSpc>
              <a:buFontTx/>
              <a:buNone/>
            </a:pPr>
            <a:endParaRPr lang="en-AU" altLang="en-US" sz="8000" dirty="0"/>
          </a:p>
          <a:p>
            <a:pPr algn="ctr">
              <a:lnSpc>
                <a:spcPct val="90000"/>
              </a:lnSpc>
              <a:buFontTx/>
              <a:buNone/>
            </a:pPr>
            <a:r>
              <a:rPr lang="en-AU" altLang="en-US" sz="8000" dirty="0"/>
              <a:t>PHILIP STEVENS</a:t>
            </a:r>
          </a:p>
          <a:p>
            <a:pPr algn="ctr">
              <a:lnSpc>
                <a:spcPct val="90000"/>
              </a:lnSpc>
              <a:buFontTx/>
              <a:buNone/>
            </a:pPr>
            <a:r>
              <a:rPr lang="en-AU" altLang="en-US" sz="8000" dirty="0"/>
              <a:t>SWAN INSTITUTION</a:t>
            </a:r>
            <a:endParaRPr lang="en-US" altLang="en-US" sz="8000" dirty="0"/>
          </a:p>
          <a:p>
            <a:pPr algn="ctr">
              <a:lnSpc>
                <a:spcPct val="90000"/>
              </a:lnSpc>
              <a:buFontTx/>
              <a:buNone/>
            </a:pPr>
            <a:endParaRPr lang="en-US" altLang="en-US" sz="1200" dirty="0"/>
          </a:p>
          <a:p>
            <a:pPr algn="ctr">
              <a:lnSpc>
                <a:spcPct val="90000"/>
              </a:lnSpc>
              <a:buFontTx/>
              <a:buNone/>
            </a:pPr>
            <a:endParaRPr lang="en-US" altLang="en-US" sz="1200" dirty="0"/>
          </a:p>
          <a:p>
            <a:pPr algn="ctr">
              <a:lnSpc>
                <a:spcPct val="90000"/>
              </a:lnSpc>
              <a:buFontTx/>
              <a:buNone/>
            </a:pPr>
            <a:endParaRPr lang="en-AU" altLang="en-US" sz="1800"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1</a:t>
            </a:fld>
            <a:endParaRPr lang="en-US"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ChangeArrowheads="1"/>
          </p:cNvSpPr>
          <p:nvPr>
            <p:ph type="title"/>
          </p:nvPr>
        </p:nvSpPr>
        <p:spPr>
          <a:xfrm>
            <a:off x="1066800" y="838199"/>
            <a:ext cx="7772400" cy="1647825"/>
          </a:xfrm>
        </p:spPr>
        <p:txBody>
          <a:bodyPr>
            <a:normAutofit fontScale="90000"/>
          </a:bodyPr>
          <a:lstStyle/>
          <a:p>
            <a:r>
              <a:rPr lang="en-US" altLang="en-US" sz="2400" dirty="0" smtClean="0">
                <a:solidFill>
                  <a:schemeClr val="tx1"/>
                </a:solidFill>
                <a:latin typeface="Comic Sans MS" panose="030F0702030302020204" pitchFamily="66" charset="0"/>
              </a:rPr>
              <a:t>BACKGROUND RESEARCH</a:t>
            </a:r>
            <a:br>
              <a:rPr lang="en-US" altLang="en-US" sz="2400" dirty="0" smtClean="0">
                <a:solidFill>
                  <a:schemeClr val="tx1"/>
                </a:solidFill>
                <a:latin typeface="Comic Sans MS" panose="030F0702030302020204" pitchFamily="66" charset="0"/>
              </a:rPr>
            </a:br>
            <a:r>
              <a:rPr lang="en-US" altLang="en-US" sz="2400" dirty="0" smtClean="0">
                <a:solidFill>
                  <a:schemeClr val="tx1"/>
                </a:solidFill>
                <a:latin typeface="Comic Sans MS" panose="030F0702030302020204" pitchFamily="66" charset="0"/>
              </a:rPr>
              <a:t/>
            </a:r>
            <a:br>
              <a:rPr lang="en-US" altLang="en-US" sz="2400" dirty="0" smtClean="0">
                <a:solidFill>
                  <a:schemeClr val="tx1"/>
                </a:solidFill>
                <a:latin typeface="Comic Sans MS" panose="030F0702030302020204" pitchFamily="66" charset="0"/>
              </a:rPr>
            </a:br>
            <a:r>
              <a:rPr lang="en-US" altLang="en-US" sz="2400" dirty="0" smtClean="0">
                <a:solidFill>
                  <a:schemeClr val="tx1"/>
                </a:solidFill>
                <a:latin typeface="Comic Sans MS" panose="030F0702030302020204" pitchFamily="66" charset="0"/>
              </a:rPr>
              <a:t>Neurological  </a:t>
            </a:r>
            <a:r>
              <a:rPr lang="en-US" altLang="en-US" sz="2400" dirty="0">
                <a:solidFill>
                  <a:schemeClr val="tx1"/>
                </a:solidFill>
                <a:latin typeface="Comic Sans MS" panose="030F0702030302020204" pitchFamily="66" charset="0"/>
              </a:rPr>
              <a:t>effects of yogic breathing techniques  and implications for neurological dysfunction in ADHD</a:t>
            </a:r>
            <a:r>
              <a:rPr lang="en-AU" altLang="en-US" sz="2800" dirty="0">
                <a:solidFill>
                  <a:schemeClr val="tx1"/>
                </a:solidFill>
                <a:latin typeface="Comic Sans MS" panose="030F0702030302020204" pitchFamily="66" charset="0"/>
              </a:rPr>
              <a:t/>
            </a:r>
            <a:br>
              <a:rPr lang="en-AU" altLang="en-US" sz="2800" dirty="0">
                <a:solidFill>
                  <a:schemeClr val="tx1"/>
                </a:solidFill>
                <a:latin typeface="Comic Sans MS" panose="030F0702030302020204" pitchFamily="66" charset="0"/>
              </a:rPr>
            </a:br>
            <a:endParaRPr lang="en-AU" altLang="en-US" sz="2800" dirty="0">
              <a:solidFill>
                <a:schemeClr val="tx1"/>
              </a:solidFill>
              <a:latin typeface="Comic Sans MS" panose="030F0702030302020204" pitchFamily="66" charset="0"/>
            </a:endParaRPr>
          </a:p>
        </p:txBody>
      </p:sp>
      <p:sp>
        <p:nvSpPr>
          <p:cNvPr id="416771" name="Rectangle 3"/>
          <p:cNvSpPr>
            <a:spLocks noGrp="1" noChangeArrowheads="1"/>
          </p:cNvSpPr>
          <p:nvPr>
            <p:ph sz="half" idx="1"/>
          </p:nvPr>
        </p:nvSpPr>
        <p:spPr>
          <a:xfrm>
            <a:off x="457200" y="1600200"/>
            <a:ext cx="4035425" cy="4495800"/>
          </a:xfrm>
        </p:spPr>
        <p:txBody>
          <a:bodyPr/>
          <a:lstStyle/>
          <a:p>
            <a:endParaRPr lang="en-US" altLang="en-US" sz="1800" dirty="0"/>
          </a:p>
          <a:p>
            <a:pPr algn="ctr">
              <a:buFontTx/>
              <a:buNone/>
            </a:pPr>
            <a:endParaRPr lang="en-US" altLang="en-US" sz="2000" b="1" dirty="0"/>
          </a:p>
          <a:p>
            <a:pPr algn="ctr">
              <a:buFontTx/>
              <a:buNone/>
            </a:pPr>
            <a:endParaRPr lang="en-US" altLang="en-US" sz="2000" b="1" dirty="0"/>
          </a:p>
          <a:p>
            <a:pPr algn="ctr">
              <a:buFontTx/>
              <a:buNone/>
            </a:pPr>
            <a:r>
              <a:rPr lang="en-US" altLang="en-US" sz="2000" b="1" dirty="0"/>
              <a:t>The manipulation of the nasal cycle effects:-</a:t>
            </a:r>
          </a:p>
          <a:p>
            <a:pPr algn="ctr">
              <a:buFontTx/>
              <a:buNone/>
            </a:pPr>
            <a:endParaRPr lang="en-US" altLang="en-US" sz="2000" dirty="0"/>
          </a:p>
          <a:p>
            <a:pPr algn="ctr">
              <a:buFontTx/>
              <a:buNone/>
            </a:pPr>
            <a:endParaRPr lang="en-US" altLang="en-US" sz="2000" dirty="0"/>
          </a:p>
          <a:p>
            <a:pPr algn="ctr">
              <a:buFontTx/>
              <a:buNone/>
            </a:pPr>
            <a:endParaRPr lang="en-US" altLang="en-US" sz="2000" dirty="0"/>
          </a:p>
          <a:p>
            <a:endParaRPr lang="en-US" altLang="en-US" sz="2000" dirty="0"/>
          </a:p>
          <a:p>
            <a:r>
              <a:rPr lang="en-US" altLang="en-US" sz="2000" dirty="0"/>
              <a:t>Increase in oxygen consumption/ glucose metabolism (</a:t>
            </a:r>
            <a:r>
              <a:rPr lang="en-US" altLang="en-US" sz="2000" dirty="0" err="1"/>
              <a:t>Telles</a:t>
            </a:r>
            <a:r>
              <a:rPr lang="en-US" altLang="en-US" sz="2000" dirty="0"/>
              <a:t> et al, 1994)</a:t>
            </a:r>
          </a:p>
          <a:p>
            <a:pPr algn="ctr">
              <a:buFontTx/>
              <a:buNone/>
            </a:pPr>
            <a:endParaRPr lang="en-US" altLang="en-US" sz="2000" dirty="0"/>
          </a:p>
          <a:p>
            <a:endParaRPr lang="en-AU" altLang="en-US" sz="2800" dirty="0"/>
          </a:p>
        </p:txBody>
      </p:sp>
      <p:sp>
        <p:nvSpPr>
          <p:cNvPr id="416772" name="Rectangle 4"/>
          <p:cNvSpPr>
            <a:spLocks noGrp="1" noChangeArrowheads="1"/>
          </p:cNvSpPr>
          <p:nvPr>
            <p:ph sz="half" idx="2"/>
          </p:nvPr>
        </p:nvSpPr>
        <p:spPr>
          <a:xfrm>
            <a:off x="5145088" y="1828800"/>
            <a:ext cx="3810000" cy="4303713"/>
          </a:xfrm>
        </p:spPr>
        <p:txBody>
          <a:bodyPr/>
          <a:lstStyle/>
          <a:p>
            <a:pPr>
              <a:lnSpc>
                <a:spcPct val="90000"/>
              </a:lnSpc>
            </a:pPr>
            <a:endParaRPr lang="en-US" altLang="en-US" sz="2400" dirty="0"/>
          </a:p>
          <a:p>
            <a:pPr>
              <a:lnSpc>
                <a:spcPct val="90000"/>
              </a:lnSpc>
              <a:buFontTx/>
              <a:buNone/>
            </a:pPr>
            <a:r>
              <a:rPr lang="en-US" altLang="en-US" sz="2400" dirty="0"/>
              <a:t>    </a:t>
            </a:r>
          </a:p>
          <a:p>
            <a:pPr>
              <a:lnSpc>
                <a:spcPct val="90000"/>
              </a:lnSpc>
              <a:buFontTx/>
              <a:buNone/>
            </a:pPr>
            <a:r>
              <a:rPr lang="en-US" altLang="en-US" sz="2000" b="1" dirty="0"/>
              <a:t>ADHD Dysfunction</a:t>
            </a:r>
          </a:p>
          <a:p>
            <a:pPr>
              <a:lnSpc>
                <a:spcPct val="90000"/>
              </a:lnSpc>
              <a:buFontTx/>
              <a:buNone/>
            </a:pPr>
            <a:r>
              <a:rPr lang="en-US" altLang="en-US" sz="2000" b="1" dirty="0"/>
              <a:t>    Compared to controls</a:t>
            </a:r>
          </a:p>
          <a:p>
            <a:pPr>
              <a:lnSpc>
                <a:spcPct val="90000"/>
              </a:lnSpc>
              <a:buFontTx/>
              <a:buNone/>
            </a:pPr>
            <a:endParaRPr lang="en-US" altLang="en-US" sz="2000" b="1" dirty="0"/>
          </a:p>
          <a:p>
            <a:pPr>
              <a:lnSpc>
                <a:spcPct val="90000"/>
              </a:lnSpc>
              <a:buFontTx/>
              <a:buNone/>
            </a:pPr>
            <a:endParaRPr lang="en-US" altLang="en-US" sz="2000" dirty="0"/>
          </a:p>
          <a:p>
            <a:pPr>
              <a:lnSpc>
                <a:spcPct val="90000"/>
              </a:lnSpc>
            </a:pPr>
            <a:endParaRPr lang="en-US" altLang="en-US" sz="2000" dirty="0"/>
          </a:p>
          <a:p>
            <a:pPr>
              <a:lnSpc>
                <a:spcPct val="90000"/>
              </a:lnSpc>
            </a:pPr>
            <a:endParaRPr lang="en-US" altLang="en-US" sz="2000" dirty="0"/>
          </a:p>
          <a:p>
            <a:pPr>
              <a:lnSpc>
                <a:spcPct val="90000"/>
              </a:lnSpc>
            </a:pPr>
            <a:r>
              <a:rPr lang="en-US" altLang="en-US" sz="2000" dirty="0"/>
              <a:t>Lower oxygen consumption/ glucose metabolism (</a:t>
            </a:r>
            <a:r>
              <a:rPr lang="en-US" altLang="en-US" sz="2000" dirty="0" err="1"/>
              <a:t>Zametkin</a:t>
            </a:r>
            <a:r>
              <a:rPr lang="en-US" altLang="en-US" sz="2000" dirty="0"/>
              <a:t> et al, 1990)</a:t>
            </a:r>
            <a:endParaRPr lang="en-AU" altLang="en-US" sz="2000" dirty="0"/>
          </a:p>
        </p:txBody>
      </p:sp>
      <p:sp>
        <p:nvSpPr>
          <p:cNvPr id="416773" name="AutoShape 5"/>
          <p:cNvSpPr>
            <a:spLocks noChangeArrowheads="1"/>
          </p:cNvSpPr>
          <p:nvPr/>
        </p:nvSpPr>
        <p:spPr bwMode="auto">
          <a:xfrm>
            <a:off x="3039538" y="3730695"/>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416774" name="AutoShape 6"/>
          <p:cNvSpPr>
            <a:spLocks noChangeArrowheads="1"/>
          </p:cNvSpPr>
          <p:nvPr/>
        </p:nvSpPr>
        <p:spPr bwMode="auto">
          <a:xfrm>
            <a:off x="6409502" y="3731264"/>
            <a:ext cx="485775" cy="1066800"/>
          </a:xfrm>
          <a:prstGeom prst="downArrow">
            <a:avLst>
              <a:gd name="adj1" fmla="val 50000"/>
              <a:gd name="adj2" fmla="val 54902"/>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pic>
        <p:nvPicPr>
          <p:cNvPr id="416775" name="Picture 7" descr="JP alernate nostral breathi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27088" y="3644900"/>
            <a:ext cx="1944687" cy="1292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7005BA04-2992-49D3-9D24-EAE32535D9C8}" type="slidenum">
              <a:rPr lang="en-US" altLang="en-US" smtClean="0"/>
              <a:pPr/>
              <a:t>10</a:t>
            </a:fld>
            <a:endParaRPr lang="en-US"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1026"/>
          <p:cNvSpPr>
            <a:spLocks noGrp="1" noChangeArrowheads="1"/>
          </p:cNvSpPr>
          <p:nvPr>
            <p:ph type="title"/>
          </p:nvPr>
        </p:nvSpPr>
        <p:spPr>
          <a:xfrm>
            <a:off x="1066800" y="1219200"/>
            <a:ext cx="7772400" cy="1524000"/>
          </a:xfrm>
        </p:spPr>
        <p:txBody>
          <a:bodyPr>
            <a:normAutofit fontScale="90000"/>
          </a:bodyPr>
          <a:lstStyle/>
          <a:p>
            <a:r>
              <a:rPr lang="en-US" altLang="en-US" sz="2400">
                <a:solidFill>
                  <a:schemeClr val="tx1"/>
                </a:solidFill>
                <a:latin typeface="Comic Sans MS" panose="030F0702030302020204" pitchFamily="66" charset="0"/>
              </a:rPr>
              <a:t>Neurological  effects of yogic breathing techniques  and implications for neurological dysfunction in ADHD</a:t>
            </a:r>
            <a:r>
              <a:rPr lang="en-AU" altLang="en-US" sz="2800">
                <a:solidFill>
                  <a:schemeClr val="tx1"/>
                </a:solidFill>
                <a:latin typeface="Comic Sans MS" panose="030F0702030302020204" pitchFamily="66" charset="0"/>
              </a:rPr>
              <a:t/>
            </a:r>
            <a:br>
              <a:rPr lang="en-AU" altLang="en-US" sz="2800">
                <a:solidFill>
                  <a:schemeClr val="tx1"/>
                </a:solidFill>
                <a:latin typeface="Comic Sans MS" panose="030F0702030302020204" pitchFamily="66" charset="0"/>
              </a:rPr>
            </a:br>
            <a:r>
              <a:rPr lang="en-AU" altLang="en-US" sz="3200">
                <a:solidFill>
                  <a:schemeClr val="tx1"/>
                </a:solidFill>
                <a:latin typeface="Comic Sans MS" panose="030F0702030302020204" pitchFamily="66" charset="0"/>
              </a:rPr>
              <a:t/>
            </a:r>
            <a:br>
              <a:rPr lang="en-AU" altLang="en-US" sz="3200">
                <a:solidFill>
                  <a:schemeClr val="tx1"/>
                </a:solidFill>
                <a:latin typeface="Comic Sans MS" panose="030F0702030302020204" pitchFamily="66" charset="0"/>
              </a:rPr>
            </a:br>
            <a:endParaRPr lang="en-AU" altLang="en-US" sz="3200">
              <a:solidFill>
                <a:schemeClr val="tx1"/>
              </a:solidFill>
              <a:latin typeface="Comic Sans MS" panose="030F0702030302020204" pitchFamily="66" charset="0"/>
            </a:endParaRPr>
          </a:p>
        </p:txBody>
      </p:sp>
      <p:sp>
        <p:nvSpPr>
          <p:cNvPr id="418819" name="Rectangle 1027"/>
          <p:cNvSpPr>
            <a:spLocks noGrp="1" noChangeArrowheads="1"/>
          </p:cNvSpPr>
          <p:nvPr>
            <p:ph sz="half" idx="1"/>
          </p:nvPr>
        </p:nvSpPr>
        <p:spPr>
          <a:xfrm>
            <a:off x="457200" y="1600200"/>
            <a:ext cx="4035425" cy="4495800"/>
          </a:xfrm>
        </p:spPr>
        <p:txBody>
          <a:bodyPr/>
          <a:lstStyle/>
          <a:p>
            <a:pPr algn="ctr">
              <a:buFontTx/>
              <a:buNone/>
            </a:pPr>
            <a:endParaRPr lang="en-US" altLang="en-US" sz="2000"/>
          </a:p>
          <a:p>
            <a:pPr algn="ctr">
              <a:buFontTx/>
              <a:buNone/>
            </a:pPr>
            <a:endParaRPr lang="en-US" altLang="en-US" sz="2400" b="1"/>
          </a:p>
          <a:p>
            <a:pPr algn="ctr">
              <a:buFontTx/>
              <a:buNone/>
            </a:pPr>
            <a:r>
              <a:rPr lang="en-US" altLang="en-US" sz="2400" b="1"/>
              <a:t>The manipulation of  the nasal cycle effects</a:t>
            </a:r>
            <a:r>
              <a:rPr lang="en-US" altLang="en-US" sz="2400"/>
              <a:t>:-</a:t>
            </a:r>
          </a:p>
          <a:p>
            <a:pPr algn="ctr">
              <a:buFontTx/>
              <a:buNone/>
            </a:pPr>
            <a:endParaRPr lang="en-US" altLang="en-US" sz="2400"/>
          </a:p>
          <a:p>
            <a:pPr>
              <a:buFontTx/>
              <a:buNone/>
            </a:pPr>
            <a:endParaRPr lang="en-US" altLang="en-US" sz="2400"/>
          </a:p>
          <a:p>
            <a:pPr>
              <a:buFontTx/>
              <a:buNone/>
            </a:pPr>
            <a:endParaRPr lang="en-US" altLang="en-US" sz="2400"/>
          </a:p>
          <a:p>
            <a:r>
              <a:rPr lang="en-US" altLang="en-US" sz="2400"/>
              <a:t>Changes in cognition functioning (Naveen et al, 1997)</a:t>
            </a:r>
            <a:endParaRPr lang="en-AU" altLang="en-US" sz="2400"/>
          </a:p>
        </p:txBody>
      </p:sp>
      <p:sp>
        <p:nvSpPr>
          <p:cNvPr id="418820" name="Rectangle 1028"/>
          <p:cNvSpPr>
            <a:spLocks noGrp="1" noChangeArrowheads="1"/>
          </p:cNvSpPr>
          <p:nvPr>
            <p:ph sz="half" idx="2"/>
          </p:nvPr>
        </p:nvSpPr>
        <p:spPr>
          <a:xfrm>
            <a:off x="5334000" y="1905000"/>
            <a:ext cx="3810000" cy="4114800"/>
          </a:xfrm>
        </p:spPr>
        <p:txBody>
          <a:bodyPr/>
          <a:lstStyle/>
          <a:p>
            <a:pPr>
              <a:lnSpc>
                <a:spcPct val="90000"/>
              </a:lnSpc>
              <a:buFontTx/>
              <a:buNone/>
            </a:pPr>
            <a:endParaRPr lang="en-US" altLang="en-US" sz="2800"/>
          </a:p>
          <a:p>
            <a:pPr>
              <a:lnSpc>
                <a:spcPct val="90000"/>
              </a:lnSpc>
              <a:buFontTx/>
              <a:buNone/>
            </a:pPr>
            <a:endParaRPr lang="en-US" altLang="en-US" sz="2000" b="1"/>
          </a:p>
          <a:p>
            <a:pPr>
              <a:lnSpc>
                <a:spcPct val="90000"/>
              </a:lnSpc>
              <a:buFontTx/>
              <a:buNone/>
            </a:pPr>
            <a:r>
              <a:rPr lang="en-US" altLang="en-US" sz="2000" b="1"/>
              <a:t>ADHD Dysfunction</a:t>
            </a:r>
          </a:p>
          <a:p>
            <a:pPr>
              <a:lnSpc>
                <a:spcPct val="90000"/>
              </a:lnSpc>
              <a:buFontTx/>
              <a:buNone/>
            </a:pPr>
            <a:r>
              <a:rPr lang="en-US" altLang="en-US" sz="2000" b="1"/>
              <a:t>    Compared to controls</a:t>
            </a:r>
          </a:p>
          <a:p>
            <a:pPr>
              <a:lnSpc>
                <a:spcPct val="90000"/>
              </a:lnSpc>
              <a:buFontTx/>
              <a:buNone/>
            </a:pPr>
            <a:endParaRPr lang="en-US" altLang="en-US" sz="2000"/>
          </a:p>
          <a:p>
            <a:pPr>
              <a:lnSpc>
                <a:spcPct val="90000"/>
              </a:lnSpc>
              <a:buFontTx/>
              <a:buNone/>
            </a:pPr>
            <a:r>
              <a:rPr lang="en-US" altLang="en-US" sz="2000"/>
              <a:t>			</a:t>
            </a:r>
          </a:p>
          <a:p>
            <a:pPr>
              <a:lnSpc>
                <a:spcPct val="90000"/>
              </a:lnSpc>
              <a:buFontTx/>
              <a:buNone/>
            </a:pPr>
            <a:endParaRPr lang="en-US" altLang="en-US" sz="2000"/>
          </a:p>
          <a:p>
            <a:pPr>
              <a:lnSpc>
                <a:spcPct val="90000"/>
              </a:lnSpc>
              <a:buFontTx/>
              <a:buNone/>
            </a:pPr>
            <a:endParaRPr lang="en-US" altLang="en-US" sz="2000"/>
          </a:p>
          <a:p>
            <a:pPr>
              <a:lnSpc>
                <a:spcPct val="90000"/>
              </a:lnSpc>
            </a:pPr>
            <a:r>
              <a:rPr lang="en-US" altLang="en-US" sz="2000"/>
              <a:t>Cerebral laterisation deficits (Heilman et al, 1991)</a:t>
            </a:r>
            <a:endParaRPr lang="en-AU" altLang="en-US" sz="2000" b="1"/>
          </a:p>
        </p:txBody>
      </p:sp>
      <p:sp>
        <p:nvSpPr>
          <p:cNvPr id="418821" name="AutoShape 1029"/>
          <p:cNvSpPr>
            <a:spLocks noChangeArrowheads="1"/>
          </p:cNvSpPr>
          <p:nvPr/>
        </p:nvSpPr>
        <p:spPr bwMode="auto">
          <a:xfrm>
            <a:off x="2895600" y="33528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418822" name="AutoShape 1030"/>
          <p:cNvSpPr>
            <a:spLocks noChangeArrowheads="1"/>
          </p:cNvSpPr>
          <p:nvPr/>
        </p:nvSpPr>
        <p:spPr bwMode="auto">
          <a:xfrm>
            <a:off x="6553200" y="34290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7005BA04-2992-49D3-9D24-EAE32535D9C8}" type="slidenum">
              <a:rPr lang="en-US" altLang="en-US" smtClean="0"/>
              <a:pPr/>
              <a:t>11</a:t>
            </a:fld>
            <a:endParaRPr lang="en-US"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1026"/>
          <p:cNvSpPr>
            <a:spLocks noGrp="1" noChangeArrowheads="1"/>
          </p:cNvSpPr>
          <p:nvPr>
            <p:ph type="title"/>
          </p:nvPr>
        </p:nvSpPr>
        <p:spPr>
          <a:xfrm>
            <a:off x="1042988" y="549275"/>
            <a:ext cx="7772400" cy="1600200"/>
          </a:xfrm>
        </p:spPr>
        <p:txBody>
          <a:bodyPr>
            <a:normAutofit fontScale="90000"/>
          </a:bodyPr>
          <a:lstStyle/>
          <a:p>
            <a:r>
              <a:rPr lang="en-US" altLang="en-US" sz="2800">
                <a:solidFill>
                  <a:schemeClr val="tx1"/>
                </a:solidFill>
                <a:latin typeface="Comic Sans MS" panose="030F0702030302020204" pitchFamily="66" charset="0"/>
              </a:rPr>
              <a:t/>
            </a:r>
            <a:br>
              <a:rPr lang="en-US" altLang="en-US" sz="2800">
                <a:solidFill>
                  <a:schemeClr val="tx1"/>
                </a:solidFill>
                <a:latin typeface="Comic Sans MS" panose="030F0702030302020204" pitchFamily="66" charset="0"/>
              </a:rPr>
            </a:br>
            <a:r>
              <a:rPr lang="en-US" altLang="en-US" sz="2800">
                <a:solidFill>
                  <a:schemeClr val="tx1"/>
                </a:solidFill>
                <a:latin typeface="Comic Sans MS" panose="030F0702030302020204" pitchFamily="66" charset="0"/>
              </a:rPr>
              <a:t>Neurological  effects of yogic breathing techniques  and implications for neurological dysfunction in ADHD</a:t>
            </a:r>
            <a:r>
              <a:rPr lang="en-AU" altLang="en-US" sz="2800">
                <a:solidFill>
                  <a:schemeClr val="tx1"/>
                </a:solidFill>
                <a:latin typeface="Comic Sans MS" panose="030F0702030302020204" pitchFamily="66" charset="0"/>
              </a:rPr>
              <a:t/>
            </a:r>
            <a:br>
              <a:rPr lang="en-AU" altLang="en-US" sz="2800">
                <a:solidFill>
                  <a:schemeClr val="tx1"/>
                </a:solidFill>
                <a:latin typeface="Comic Sans MS" panose="030F0702030302020204" pitchFamily="66" charset="0"/>
              </a:rPr>
            </a:br>
            <a:r>
              <a:rPr lang="en-AU" altLang="en-US" sz="3200">
                <a:solidFill>
                  <a:schemeClr val="tx1"/>
                </a:solidFill>
                <a:latin typeface="Comic Sans MS" panose="030F0702030302020204" pitchFamily="66" charset="0"/>
              </a:rPr>
              <a:t/>
            </a:r>
            <a:br>
              <a:rPr lang="en-AU" altLang="en-US" sz="3200">
                <a:solidFill>
                  <a:schemeClr val="tx1"/>
                </a:solidFill>
                <a:latin typeface="Comic Sans MS" panose="030F0702030302020204" pitchFamily="66" charset="0"/>
              </a:rPr>
            </a:br>
            <a:endParaRPr lang="en-AU" altLang="en-US" sz="3200">
              <a:solidFill>
                <a:schemeClr val="tx1"/>
              </a:solidFill>
              <a:latin typeface="Comic Sans MS" panose="030F0702030302020204" pitchFamily="66" charset="0"/>
            </a:endParaRPr>
          </a:p>
        </p:txBody>
      </p:sp>
      <p:sp>
        <p:nvSpPr>
          <p:cNvPr id="420867" name="Rectangle 1027"/>
          <p:cNvSpPr>
            <a:spLocks noGrp="1" noChangeArrowheads="1"/>
          </p:cNvSpPr>
          <p:nvPr>
            <p:ph sz="half" idx="1"/>
          </p:nvPr>
        </p:nvSpPr>
        <p:spPr>
          <a:xfrm>
            <a:off x="395288" y="2362200"/>
            <a:ext cx="4035425" cy="4495800"/>
          </a:xfrm>
        </p:spPr>
        <p:txBody>
          <a:bodyPr>
            <a:normAutofit lnSpcReduction="10000"/>
          </a:bodyPr>
          <a:lstStyle/>
          <a:p>
            <a:pPr algn="ctr">
              <a:lnSpc>
                <a:spcPct val="110000"/>
              </a:lnSpc>
            </a:pPr>
            <a:r>
              <a:rPr lang="en-US" altLang="en-US" sz="2400" b="1" dirty="0"/>
              <a:t>The manipulation of  the nasal cycle and</a:t>
            </a:r>
          </a:p>
          <a:p>
            <a:pPr algn="ctr">
              <a:lnSpc>
                <a:spcPct val="90000"/>
              </a:lnSpc>
              <a:buFontTx/>
              <a:buNone/>
            </a:pPr>
            <a:r>
              <a:rPr lang="en-US" altLang="en-US" sz="2400" b="1" dirty="0"/>
              <a:t>relaxation techniques effects</a:t>
            </a:r>
            <a:r>
              <a:rPr lang="en-US" altLang="en-US" sz="2400" dirty="0"/>
              <a:t> </a:t>
            </a:r>
            <a:r>
              <a:rPr lang="en-US" altLang="en-US" sz="2400" dirty="0" smtClean="0"/>
              <a:t>:</a:t>
            </a:r>
            <a:endParaRPr lang="en-US" altLang="en-US" sz="2400" dirty="0"/>
          </a:p>
          <a:p>
            <a:pPr algn="ctr">
              <a:lnSpc>
                <a:spcPct val="90000"/>
              </a:lnSpc>
              <a:buFontTx/>
              <a:buNone/>
            </a:pPr>
            <a:endParaRPr lang="en-US" altLang="en-US" sz="2400" dirty="0"/>
          </a:p>
          <a:p>
            <a:pPr>
              <a:lnSpc>
                <a:spcPct val="90000"/>
              </a:lnSpc>
              <a:buFontTx/>
              <a:buNone/>
            </a:pPr>
            <a:r>
              <a:rPr lang="en-US" altLang="en-US" sz="2400" dirty="0"/>
              <a:t>			</a:t>
            </a:r>
          </a:p>
          <a:p>
            <a:pPr>
              <a:lnSpc>
                <a:spcPct val="90000"/>
              </a:lnSpc>
            </a:pPr>
            <a:endParaRPr lang="en-US" altLang="en-US" sz="2800" dirty="0"/>
          </a:p>
          <a:p>
            <a:pPr>
              <a:lnSpc>
                <a:spcPct val="90000"/>
              </a:lnSpc>
            </a:pPr>
            <a:r>
              <a:rPr lang="en-US" altLang="en-US" sz="2800" dirty="0"/>
              <a:t>Changes in brain wave activity. </a:t>
            </a:r>
            <a:r>
              <a:rPr lang="en-US" altLang="en-US" sz="2000" dirty="0"/>
              <a:t>(Hoffman 1998)</a:t>
            </a:r>
          </a:p>
          <a:p>
            <a:pPr>
              <a:lnSpc>
                <a:spcPct val="90000"/>
              </a:lnSpc>
            </a:pPr>
            <a:endParaRPr lang="en-AU" altLang="en-US" sz="2000" dirty="0"/>
          </a:p>
        </p:txBody>
      </p:sp>
      <p:sp>
        <p:nvSpPr>
          <p:cNvPr id="420868" name="Rectangle 1028"/>
          <p:cNvSpPr>
            <a:spLocks noGrp="1" noChangeArrowheads="1"/>
          </p:cNvSpPr>
          <p:nvPr>
            <p:ph sz="half" idx="2"/>
          </p:nvPr>
        </p:nvSpPr>
        <p:spPr>
          <a:xfrm>
            <a:off x="4643438" y="2362200"/>
            <a:ext cx="4035425" cy="4122738"/>
          </a:xfrm>
        </p:spPr>
        <p:txBody>
          <a:bodyPr>
            <a:normAutofit lnSpcReduction="10000"/>
          </a:bodyPr>
          <a:lstStyle/>
          <a:p>
            <a:pPr>
              <a:lnSpc>
                <a:spcPct val="90000"/>
              </a:lnSpc>
            </a:pPr>
            <a:r>
              <a:rPr lang="en-US" altLang="en-US" sz="2400" b="1" dirty="0"/>
              <a:t>ADHD Dysfunction</a:t>
            </a:r>
          </a:p>
          <a:p>
            <a:pPr>
              <a:lnSpc>
                <a:spcPct val="90000"/>
              </a:lnSpc>
              <a:buFontTx/>
              <a:buNone/>
            </a:pPr>
            <a:r>
              <a:rPr lang="en-US" altLang="en-US" sz="2400" b="1" dirty="0"/>
              <a:t>    Compared to controls</a:t>
            </a:r>
          </a:p>
          <a:p>
            <a:pPr>
              <a:lnSpc>
                <a:spcPct val="90000"/>
              </a:lnSpc>
            </a:pPr>
            <a:endParaRPr lang="en-US" altLang="en-US" sz="2400" b="1" dirty="0"/>
          </a:p>
          <a:p>
            <a:pPr>
              <a:lnSpc>
                <a:spcPct val="90000"/>
              </a:lnSpc>
            </a:pPr>
            <a:endParaRPr lang="en-US" altLang="en-US" sz="1600" dirty="0"/>
          </a:p>
          <a:p>
            <a:pPr>
              <a:lnSpc>
                <a:spcPct val="90000"/>
              </a:lnSpc>
            </a:pPr>
            <a:endParaRPr lang="en-US" altLang="en-US" sz="1600" dirty="0"/>
          </a:p>
          <a:p>
            <a:pPr>
              <a:lnSpc>
                <a:spcPct val="90000"/>
              </a:lnSpc>
            </a:pPr>
            <a:endParaRPr lang="en-US" altLang="en-US" sz="2800" dirty="0"/>
          </a:p>
          <a:p>
            <a:pPr>
              <a:lnSpc>
                <a:spcPct val="90000"/>
              </a:lnSpc>
            </a:pPr>
            <a:endParaRPr lang="en-US" altLang="en-US" sz="2800" dirty="0"/>
          </a:p>
          <a:p>
            <a:r>
              <a:rPr lang="en-US" altLang="en-US" sz="2800" dirty="0" smtClean="0"/>
              <a:t>Differences </a:t>
            </a:r>
            <a:r>
              <a:rPr lang="en-US" altLang="en-US" sz="2800" dirty="0"/>
              <a:t>in brain wave bands </a:t>
            </a:r>
            <a:r>
              <a:rPr lang="en-US" altLang="en-US" sz="2000" dirty="0"/>
              <a:t>(Mann et al,1991)</a:t>
            </a:r>
            <a:endParaRPr lang="en-AU" altLang="en-US" sz="2000" dirty="0"/>
          </a:p>
        </p:txBody>
      </p:sp>
      <p:sp>
        <p:nvSpPr>
          <p:cNvPr id="420869" name="AutoShape 1029"/>
          <p:cNvSpPr>
            <a:spLocks noChangeArrowheads="1"/>
          </p:cNvSpPr>
          <p:nvPr/>
        </p:nvSpPr>
        <p:spPr bwMode="auto">
          <a:xfrm>
            <a:off x="2170112" y="3765025"/>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420870" name="AutoShape 1030"/>
          <p:cNvSpPr>
            <a:spLocks noChangeArrowheads="1"/>
          </p:cNvSpPr>
          <p:nvPr/>
        </p:nvSpPr>
        <p:spPr bwMode="auto">
          <a:xfrm>
            <a:off x="6400800" y="37338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7005BA04-2992-49D3-9D24-EAE32535D9C8}" type="slidenum">
              <a:rPr lang="en-US" altLang="en-US" smtClean="0"/>
              <a:pPr/>
              <a:t>12</a:t>
            </a:fld>
            <a:endParaRPr lang="en-US"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914" name="Rectangle 1026"/>
          <p:cNvSpPr>
            <a:spLocks noGrp="1" noChangeArrowheads="1"/>
          </p:cNvSpPr>
          <p:nvPr>
            <p:ph type="title"/>
          </p:nvPr>
        </p:nvSpPr>
        <p:spPr>
          <a:xfrm>
            <a:off x="1066800" y="381000"/>
            <a:ext cx="7772400" cy="1752600"/>
          </a:xfrm>
        </p:spPr>
        <p:txBody>
          <a:bodyPr/>
          <a:lstStyle/>
          <a:p>
            <a:r>
              <a:rPr lang="en-US" altLang="en-US" sz="2800">
                <a:solidFill>
                  <a:schemeClr val="tx1"/>
                </a:solidFill>
                <a:latin typeface="Comic Sans MS" panose="030F0702030302020204" pitchFamily="66" charset="0"/>
              </a:rPr>
              <a:t>Neurological  effects of yogic breathing techniques  and implications for neurological dysfunction in ADHD</a:t>
            </a:r>
            <a:r>
              <a:rPr lang="en-AU" altLang="en-US" sz="2800">
                <a:solidFill>
                  <a:schemeClr val="tx1"/>
                </a:solidFill>
                <a:latin typeface="Comic Sans MS" panose="030F0702030302020204" pitchFamily="66" charset="0"/>
              </a:rPr>
              <a:t/>
            </a:r>
            <a:br>
              <a:rPr lang="en-AU" altLang="en-US" sz="2800">
                <a:solidFill>
                  <a:schemeClr val="tx1"/>
                </a:solidFill>
                <a:latin typeface="Comic Sans MS" panose="030F0702030302020204" pitchFamily="66" charset="0"/>
              </a:rPr>
            </a:br>
            <a:endParaRPr lang="en-US" altLang="en-US" sz="2800">
              <a:solidFill>
                <a:schemeClr val="tx1"/>
              </a:solidFill>
              <a:latin typeface="Comic Sans MS" panose="030F0702030302020204" pitchFamily="66" charset="0"/>
            </a:endParaRPr>
          </a:p>
        </p:txBody>
      </p:sp>
      <p:sp>
        <p:nvSpPr>
          <p:cNvPr id="422915" name="Rectangle 1027"/>
          <p:cNvSpPr>
            <a:spLocks noGrp="1" noChangeArrowheads="1"/>
          </p:cNvSpPr>
          <p:nvPr>
            <p:ph sz="half" idx="1"/>
          </p:nvPr>
        </p:nvSpPr>
        <p:spPr>
          <a:xfrm>
            <a:off x="457200" y="1600200"/>
            <a:ext cx="4035425" cy="4495800"/>
          </a:xfrm>
        </p:spPr>
        <p:txBody>
          <a:bodyPr/>
          <a:lstStyle/>
          <a:p>
            <a:pPr>
              <a:lnSpc>
                <a:spcPct val="90000"/>
              </a:lnSpc>
            </a:pPr>
            <a:endParaRPr lang="en-US" altLang="en-US" sz="1400" dirty="0"/>
          </a:p>
          <a:p>
            <a:pPr algn="ctr">
              <a:lnSpc>
                <a:spcPct val="90000"/>
              </a:lnSpc>
              <a:buFontTx/>
              <a:buNone/>
            </a:pPr>
            <a:r>
              <a:rPr lang="en-US" altLang="en-US" sz="2400" b="1" dirty="0"/>
              <a:t>The manipulation of  the nasal cycle effects:-</a:t>
            </a:r>
          </a:p>
          <a:p>
            <a:pPr algn="ctr">
              <a:lnSpc>
                <a:spcPct val="90000"/>
              </a:lnSpc>
              <a:buFontTx/>
              <a:buNone/>
            </a:pPr>
            <a:endParaRPr lang="en-US" altLang="en-US" sz="2400" b="1" dirty="0"/>
          </a:p>
          <a:p>
            <a:pPr>
              <a:lnSpc>
                <a:spcPct val="90000"/>
              </a:lnSpc>
              <a:buFontTx/>
              <a:buNone/>
            </a:pPr>
            <a:r>
              <a:rPr lang="en-US" altLang="en-US" sz="1400" dirty="0"/>
              <a:t>			</a:t>
            </a:r>
          </a:p>
          <a:p>
            <a:pPr>
              <a:lnSpc>
                <a:spcPct val="90000"/>
              </a:lnSpc>
            </a:pPr>
            <a:endParaRPr lang="en-US" altLang="en-US" sz="2000" dirty="0"/>
          </a:p>
          <a:p>
            <a:pPr>
              <a:lnSpc>
                <a:spcPct val="90000"/>
              </a:lnSpc>
            </a:pPr>
            <a:endParaRPr lang="en-US" altLang="en-US" sz="2000" b="1" dirty="0"/>
          </a:p>
          <a:p>
            <a:pPr>
              <a:lnSpc>
                <a:spcPct val="90000"/>
              </a:lnSpc>
            </a:pPr>
            <a:endParaRPr lang="en-US" altLang="en-US" sz="2400" b="1" dirty="0" smtClean="0"/>
          </a:p>
          <a:p>
            <a:pPr>
              <a:lnSpc>
                <a:spcPct val="90000"/>
              </a:lnSpc>
            </a:pPr>
            <a:r>
              <a:rPr lang="en-US" altLang="en-US" sz="2400" b="1" dirty="0" smtClean="0"/>
              <a:t>Changes </a:t>
            </a:r>
            <a:r>
              <a:rPr lang="en-US" altLang="en-US" sz="2400" b="1" dirty="0"/>
              <a:t>in neurotransmitter activity and in autonomic activity</a:t>
            </a:r>
            <a:r>
              <a:rPr lang="en-US" altLang="en-US" sz="2000" dirty="0"/>
              <a:t>.(Kennedy et al, 1986) </a:t>
            </a:r>
          </a:p>
          <a:p>
            <a:pPr>
              <a:lnSpc>
                <a:spcPct val="90000"/>
              </a:lnSpc>
              <a:buFontTx/>
              <a:buNone/>
            </a:pPr>
            <a:endParaRPr lang="en-US" altLang="en-US" sz="2000" dirty="0"/>
          </a:p>
          <a:p>
            <a:pPr>
              <a:lnSpc>
                <a:spcPct val="90000"/>
              </a:lnSpc>
            </a:pPr>
            <a:endParaRPr lang="en-AU" altLang="en-US" sz="2400" dirty="0"/>
          </a:p>
        </p:txBody>
      </p:sp>
      <p:sp>
        <p:nvSpPr>
          <p:cNvPr id="422916" name="Rectangle 1028"/>
          <p:cNvSpPr>
            <a:spLocks noGrp="1" noChangeArrowheads="1"/>
          </p:cNvSpPr>
          <p:nvPr>
            <p:ph sz="half" idx="2"/>
          </p:nvPr>
        </p:nvSpPr>
        <p:spPr>
          <a:xfrm>
            <a:off x="5145088" y="1828800"/>
            <a:ext cx="3810000" cy="4303713"/>
          </a:xfrm>
        </p:spPr>
        <p:txBody>
          <a:bodyPr/>
          <a:lstStyle/>
          <a:p>
            <a:pPr>
              <a:buFontTx/>
              <a:buNone/>
            </a:pPr>
            <a:r>
              <a:rPr lang="en-US" altLang="en-US" sz="2400" b="1" dirty="0"/>
              <a:t>ADHD Dysfunction</a:t>
            </a:r>
          </a:p>
          <a:p>
            <a:pPr>
              <a:buFontTx/>
              <a:buNone/>
            </a:pPr>
            <a:r>
              <a:rPr lang="en-US" altLang="en-US" sz="2400" b="1" dirty="0"/>
              <a:t>    Compared to controls</a:t>
            </a:r>
          </a:p>
          <a:p>
            <a:pPr>
              <a:buFontTx/>
              <a:buNone/>
            </a:pPr>
            <a:endParaRPr lang="en-US" altLang="en-US" sz="2000" dirty="0"/>
          </a:p>
          <a:p>
            <a:pPr>
              <a:buFontTx/>
              <a:buNone/>
            </a:pPr>
            <a:r>
              <a:rPr lang="en-US" altLang="en-US" sz="2000" dirty="0"/>
              <a:t>			</a:t>
            </a:r>
          </a:p>
          <a:p>
            <a:pPr marL="0" indent="0">
              <a:buNone/>
            </a:pPr>
            <a:endParaRPr lang="en-US" altLang="en-US" sz="2800" dirty="0" smtClean="0"/>
          </a:p>
          <a:p>
            <a:pPr marL="0" indent="0">
              <a:buNone/>
            </a:pPr>
            <a:endParaRPr lang="en-US" altLang="en-US" sz="2800" dirty="0"/>
          </a:p>
          <a:p>
            <a:endParaRPr lang="en-US" altLang="en-US" sz="2400" b="1" dirty="0"/>
          </a:p>
          <a:p>
            <a:r>
              <a:rPr lang="en-US" altLang="en-US" sz="2000" b="1" dirty="0"/>
              <a:t>Neurotransmitter dysfunction  (</a:t>
            </a:r>
            <a:r>
              <a:rPr lang="en-US" altLang="en-US" sz="2000" b="1" dirty="0" err="1"/>
              <a:t>Pliszka</a:t>
            </a:r>
            <a:r>
              <a:rPr lang="en-US" altLang="en-US" sz="2000" b="1" dirty="0"/>
              <a:t> et al, 1994) </a:t>
            </a:r>
            <a:endParaRPr lang="en-AU" altLang="en-US" sz="2000" b="1" dirty="0"/>
          </a:p>
          <a:p>
            <a:pPr>
              <a:buFontTx/>
              <a:buNone/>
            </a:pPr>
            <a:endParaRPr lang="en-AU" altLang="en-US" sz="2000" dirty="0"/>
          </a:p>
        </p:txBody>
      </p:sp>
      <p:sp>
        <p:nvSpPr>
          <p:cNvPr id="422917" name="AutoShape 1029"/>
          <p:cNvSpPr>
            <a:spLocks noChangeArrowheads="1"/>
          </p:cNvSpPr>
          <p:nvPr/>
        </p:nvSpPr>
        <p:spPr bwMode="auto">
          <a:xfrm>
            <a:off x="2667000" y="2971800"/>
            <a:ext cx="533400" cy="990600"/>
          </a:xfrm>
          <a:prstGeom prst="downArrow">
            <a:avLst>
              <a:gd name="adj1" fmla="val 50000"/>
              <a:gd name="adj2" fmla="val 46429"/>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422918" name="AutoShape 1030"/>
          <p:cNvSpPr>
            <a:spLocks noChangeArrowheads="1"/>
          </p:cNvSpPr>
          <p:nvPr/>
        </p:nvSpPr>
        <p:spPr bwMode="auto">
          <a:xfrm>
            <a:off x="6459537" y="2871787"/>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7005BA04-2992-49D3-9D24-EAE32535D9C8}" type="slidenum">
              <a:rPr lang="en-US" altLang="en-US" smtClean="0"/>
              <a:pPr/>
              <a:t>13</a:t>
            </a:fld>
            <a:endParaRPr lang="en-US"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1026"/>
          <p:cNvSpPr>
            <a:spLocks noGrp="1" noChangeArrowheads="1"/>
          </p:cNvSpPr>
          <p:nvPr>
            <p:ph type="title"/>
          </p:nvPr>
        </p:nvSpPr>
        <p:spPr>
          <a:xfrm>
            <a:off x="1066800" y="381000"/>
            <a:ext cx="7772400" cy="2286000"/>
          </a:xfrm>
        </p:spPr>
        <p:txBody>
          <a:bodyPr/>
          <a:lstStyle/>
          <a:p>
            <a:r>
              <a:rPr lang="en-US" altLang="en-US" sz="2800">
                <a:solidFill>
                  <a:schemeClr val="tx1"/>
                </a:solidFill>
                <a:latin typeface="Comic Sans MS" panose="030F0702030302020204" pitchFamily="66" charset="0"/>
              </a:rPr>
              <a:t>Neurological  effects of relaxation training techniques  and implications for neurological dysfunction in ADHD</a:t>
            </a:r>
            <a:r>
              <a:rPr lang="en-AU" altLang="en-US" sz="2800">
                <a:solidFill>
                  <a:schemeClr val="tx1"/>
                </a:solidFill>
                <a:latin typeface="Comic Sans MS" panose="030F0702030302020204" pitchFamily="66" charset="0"/>
              </a:rPr>
              <a:t/>
            </a:r>
            <a:br>
              <a:rPr lang="en-AU" altLang="en-US" sz="2800">
                <a:solidFill>
                  <a:schemeClr val="tx1"/>
                </a:solidFill>
                <a:latin typeface="Comic Sans MS" panose="030F0702030302020204" pitchFamily="66" charset="0"/>
              </a:rPr>
            </a:br>
            <a:r>
              <a:rPr lang="en-AU" altLang="en-US" sz="3200">
                <a:solidFill>
                  <a:schemeClr val="tx1"/>
                </a:solidFill>
                <a:latin typeface="Comic Sans MS" panose="030F0702030302020204" pitchFamily="66" charset="0"/>
              </a:rPr>
              <a:t/>
            </a:r>
            <a:br>
              <a:rPr lang="en-AU" altLang="en-US" sz="3200">
                <a:solidFill>
                  <a:schemeClr val="tx1"/>
                </a:solidFill>
                <a:latin typeface="Comic Sans MS" panose="030F0702030302020204" pitchFamily="66" charset="0"/>
              </a:rPr>
            </a:br>
            <a:endParaRPr lang="en-US" altLang="en-US" sz="3200">
              <a:solidFill>
                <a:schemeClr val="tx1"/>
              </a:solidFill>
              <a:latin typeface="Comic Sans MS" panose="030F0702030302020204" pitchFamily="66" charset="0"/>
            </a:endParaRPr>
          </a:p>
        </p:txBody>
      </p:sp>
      <p:sp>
        <p:nvSpPr>
          <p:cNvPr id="424964" name="Rectangle 1028"/>
          <p:cNvSpPr>
            <a:spLocks noGrp="1" noChangeArrowheads="1"/>
          </p:cNvSpPr>
          <p:nvPr>
            <p:ph sz="half" idx="1"/>
          </p:nvPr>
        </p:nvSpPr>
        <p:spPr>
          <a:xfrm>
            <a:off x="457200" y="1600200"/>
            <a:ext cx="4035425" cy="4495800"/>
          </a:xfrm>
          <a:noFill/>
          <a:ln/>
        </p:spPr>
        <p:txBody>
          <a:bodyPr/>
          <a:lstStyle/>
          <a:p>
            <a:endParaRPr lang="en-US" altLang="en-US" sz="1800"/>
          </a:p>
          <a:p>
            <a:pPr algn="ctr">
              <a:buFontTx/>
              <a:buNone/>
            </a:pPr>
            <a:r>
              <a:rPr lang="en-US" altLang="en-US" sz="2400" b="1"/>
              <a:t>Relaxation Training</a:t>
            </a:r>
          </a:p>
          <a:p>
            <a:pPr algn="ctr">
              <a:buFontTx/>
              <a:buNone/>
            </a:pPr>
            <a:endParaRPr lang="en-US" altLang="en-US" sz="2400"/>
          </a:p>
          <a:p>
            <a:pPr>
              <a:buFontTx/>
              <a:buNone/>
            </a:pPr>
            <a:r>
              <a:rPr lang="en-US" altLang="en-US" sz="1800"/>
              <a:t>		</a:t>
            </a:r>
            <a:endParaRPr lang="en-US" altLang="en-US" sz="2800"/>
          </a:p>
          <a:p>
            <a:endParaRPr lang="en-US" altLang="en-US" sz="2800" b="1"/>
          </a:p>
          <a:p>
            <a:endParaRPr lang="en-US" altLang="en-US" sz="2800" b="1"/>
          </a:p>
          <a:p>
            <a:r>
              <a:rPr lang="en-US" altLang="en-US" sz="2800"/>
              <a:t>Decreases anxiety </a:t>
            </a:r>
            <a:r>
              <a:rPr lang="en-US" altLang="en-US" sz="2000"/>
              <a:t>(Rauhlal et al, 1990</a:t>
            </a:r>
            <a:r>
              <a:rPr lang="en-US" altLang="en-US" sz="2800"/>
              <a:t>)  </a:t>
            </a:r>
          </a:p>
          <a:p>
            <a:pPr>
              <a:buFontTx/>
              <a:buNone/>
            </a:pPr>
            <a:endParaRPr lang="en-US" altLang="en-US" sz="2800"/>
          </a:p>
          <a:p>
            <a:endParaRPr lang="en-AU" altLang="en-US" sz="2800"/>
          </a:p>
        </p:txBody>
      </p:sp>
      <p:sp>
        <p:nvSpPr>
          <p:cNvPr id="424963" name="Rectangle 1027"/>
          <p:cNvSpPr>
            <a:spLocks noGrp="1" noChangeArrowheads="1"/>
          </p:cNvSpPr>
          <p:nvPr>
            <p:ph sz="half" idx="2"/>
          </p:nvPr>
        </p:nvSpPr>
        <p:spPr>
          <a:xfrm>
            <a:off x="4651375" y="1600200"/>
            <a:ext cx="4035425" cy="4495800"/>
          </a:xfrm>
        </p:spPr>
        <p:txBody>
          <a:bodyPr/>
          <a:lstStyle/>
          <a:p>
            <a:pPr>
              <a:lnSpc>
                <a:spcPct val="90000"/>
              </a:lnSpc>
              <a:buFontTx/>
              <a:buNone/>
            </a:pPr>
            <a:endParaRPr lang="en-US" altLang="en-US" sz="1800"/>
          </a:p>
          <a:p>
            <a:pPr>
              <a:lnSpc>
                <a:spcPct val="90000"/>
              </a:lnSpc>
              <a:buFontTx/>
              <a:buNone/>
            </a:pPr>
            <a:r>
              <a:rPr lang="en-US" altLang="en-US" sz="2400" b="1"/>
              <a:t>ADHD Dysfunction</a:t>
            </a:r>
          </a:p>
          <a:p>
            <a:pPr>
              <a:lnSpc>
                <a:spcPct val="90000"/>
              </a:lnSpc>
              <a:buFontTx/>
              <a:buNone/>
            </a:pPr>
            <a:r>
              <a:rPr lang="en-US" altLang="en-US" sz="2400" b="1"/>
              <a:t>    Compared to controls</a:t>
            </a:r>
          </a:p>
          <a:p>
            <a:pPr>
              <a:lnSpc>
                <a:spcPct val="90000"/>
              </a:lnSpc>
              <a:buFontTx/>
              <a:buNone/>
            </a:pPr>
            <a:r>
              <a:rPr lang="en-US" altLang="en-US" sz="1400"/>
              <a:t>	</a:t>
            </a:r>
          </a:p>
          <a:p>
            <a:pPr lvl="3">
              <a:lnSpc>
                <a:spcPct val="90000"/>
              </a:lnSpc>
            </a:pPr>
            <a:endParaRPr lang="en-US" altLang="en-US" sz="1400"/>
          </a:p>
          <a:p>
            <a:pPr>
              <a:lnSpc>
                <a:spcPct val="90000"/>
              </a:lnSpc>
              <a:buFontTx/>
              <a:buNone/>
            </a:pPr>
            <a:endParaRPr lang="en-US" altLang="en-US" sz="1600"/>
          </a:p>
          <a:p>
            <a:pPr>
              <a:lnSpc>
                <a:spcPct val="90000"/>
              </a:lnSpc>
              <a:buFontTx/>
              <a:buNone/>
            </a:pPr>
            <a:endParaRPr lang="en-US" altLang="en-US" sz="1600"/>
          </a:p>
          <a:p>
            <a:pPr>
              <a:lnSpc>
                <a:spcPct val="90000"/>
              </a:lnSpc>
            </a:pPr>
            <a:endParaRPr lang="en-US" altLang="en-US" sz="2000" b="1"/>
          </a:p>
          <a:p>
            <a:pPr>
              <a:lnSpc>
                <a:spcPct val="90000"/>
              </a:lnSpc>
            </a:pPr>
            <a:r>
              <a:rPr lang="en-US" altLang="en-US" sz="2400" b="1"/>
              <a:t>Comorbid anxiety disorder</a:t>
            </a:r>
          </a:p>
          <a:p>
            <a:pPr>
              <a:lnSpc>
                <a:spcPct val="90000"/>
              </a:lnSpc>
            </a:pPr>
            <a:r>
              <a:rPr lang="en-US" altLang="en-US" sz="2400" b="1"/>
              <a:t>Medication can increase anxiety levels</a:t>
            </a:r>
            <a:r>
              <a:rPr lang="en-US" altLang="en-US" sz="2400"/>
              <a:t> </a:t>
            </a:r>
            <a:r>
              <a:rPr lang="en-US" altLang="en-US" sz="2000"/>
              <a:t>( Tannock et al, 1995)</a:t>
            </a:r>
          </a:p>
        </p:txBody>
      </p:sp>
      <p:sp>
        <p:nvSpPr>
          <p:cNvPr id="424965" name="AutoShape 1029"/>
          <p:cNvSpPr>
            <a:spLocks noChangeArrowheads="1"/>
          </p:cNvSpPr>
          <p:nvPr/>
        </p:nvSpPr>
        <p:spPr bwMode="auto">
          <a:xfrm>
            <a:off x="2438400" y="31242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424966" name="AutoShape 1030"/>
          <p:cNvSpPr>
            <a:spLocks noChangeArrowheads="1"/>
          </p:cNvSpPr>
          <p:nvPr/>
        </p:nvSpPr>
        <p:spPr bwMode="auto">
          <a:xfrm>
            <a:off x="6172200" y="3048000"/>
            <a:ext cx="485775" cy="976313"/>
          </a:xfrm>
          <a:prstGeom prst="down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en-AU"/>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7005BA04-2992-49D3-9D24-EAE32535D9C8}" type="slidenum">
              <a:rPr lang="en-US" altLang="en-US" smtClean="0"/>
              <a:pPr/>
              <a:t>14</a:t>
            </a:fld>
            <a:endParaRPr lang="en-US"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8834" name="Rectangle 2"/>
          <p:cNvSpPr>
            <a:spLocks noGrp="1" noChangeArrowheads="1"/>
          </p:cNvSpPr>
          <p:nvPr>
            <p:ph type="title"/>
          </p:nvPr>
        </p:nvSpPr>
        <p:spPr/>
        <p:txBody>
          <a:bodyPr/>
          <a:lstStyle/>
          <a:p>
            <a:r>
              <a:rPr lang="en-US" altLang="en-US" sz="2800" u="sng">
                <a:solidFill>
                  <a:schemeClr val="tx1"/>
                </a:solidFill>
                <a:latin typeface="Comic Sans MS" panose="030F0702030302020204" pitchFamily="66" charset="0"/>
              </a:rPr>
              <a:t>RESULTS: One Sample Test on Conners Parent Rating Scales</a:t>
            </a:r>
            <a:endParaRPr lang="en-AU" altLang="en-US" sz="2800" u="sng">
              <a:solidFill>
                <a:schemeClr val="tx1"/>
              </a:solidFill>
              <a:latin typeface="Comic Sans MS" panose="030F0702030302020204" pitchFamily="66" charset="0"/>
            </a:endParaRPr>
          </a:p>
        </p:txBody>
      </p:sp>
      <p:sp>
        <p:nvSpPr>
          <p:cNvPr id="248835" name="Rectangle 3"/>
          <p:cNvSpPr>
            <a:spLocks noGrp="1" noChangeArrowheads="1"/>
          </p:cNvSpPr>
          <p:nvPr>
            <p:ph idx="1"/>
          </p:nvPr>
        </p:nvSpPr>
        <p:spPr>
          <a:xfrm>
            <a:off x="750488" y="1690688"/>
            <a:ext cx="7772400" cy="5050679"/>
          </a:xfrm>
        </p:spPr>
        <p:txBody>
          <a:bodyPr/>
          <a:lstStyle/>
          <a:p>
            <a:pPr>
              <a:lnSpc>
                <a:spcPct val="80000"/>
              </a:lnSpc>
              <a:buFontTx/>
              <a:buNone/>
            </a:pPr>
            <a:r>
              <a:rPr lang="en-US" altLang="en-US" sz="2400" b="1" dirty="0"/>
              <a:t>    </a:t>
            </a:r>
            <a:r>
              <a:rPr lang="en-US" altLang="en-US" b="1" dirty="0"/>
              <a:t>Significant improvement in yoga group in one sample test in 6 out of 16 scales. </a:t>
            </a:r>
          </a:p>
          <a:p>
            <a:pPr>
              <a:lnSpc>
                <a:spcPct val="80000"/>
              </a:lnSpc>
            </a:pPr>
            <a:r>
              <a:rPr lang="en-US" altLang="en-US" sz="2400" b="1" dirty="0"/>
              <a:t>Oppositional </a:t>
            </a:r>
            <a:r>
              <a:rPr lang="en-US" altLang="en-US" sz="2000" b="1" dirty="0"/>
              <a:t>(t= -3.871 p=.003</a:t>
            </a:r>
            <a:r>
              <a:rPr lang="en-US" altLang="en-US" sz="2000" b="1" dirty="0" smtClean="0"/>
              <a:t>) </a:t>
            </a:r>
            <a:r>
              <a:rPr lang="en-AU" altLang="en-US" sz="2000" b="1" dirty="0">
                <a:latin typeface="Times New Roman" panose="02020603050405020304" pitchFamily="18" charset="0"/>
              </a:rPr>
              <a:t>-</a:t>
            </a:r>
            <a:r>
              <a:rPr lang="en-AU" sz="2000" dirty="0" smtClean="0">
                <a:latin typeface="Times New Roman" panose="02020603050405020304" pitchFamily="18" charset="0"/>
                <a:ea typeface="Times New Roman" panose="02020603050405020304" pitchFamily="18" charset="0"/>
              </a:rPr>
              <a:t> </a:t>
            </a:r>
            <a:r>
              <a:rPr lang="en-AU" sz="2000" dirty="0">
                <a:latin typeface="Times New Roman" panose="02020603050405020304" pitchFamily="18" charset="0"/>
                <a:ea typeface="Times New Roman" panose="02020603050405020304" pitchFamily="18" charset="0"/>
              </a:rPr>
              <a:t>likely to break rules, have problems with authority and are easily annoyed.</a:t>
            </a:r>
          </a:p>
          <a:p>
            <a:pPr>
              <a:lnSpc>
                <a:spcPct val="80000"/>
              </a:lnSpc>
            </a:pPr>
            <a:r>
              <a:rPr lang="en-US" altLang="en-US" sz="2400" b="1" dirty="0" smtClean="0"/>
              <a:t>ADHD </a:t>
            </a:r>
            <a:r>
              <a:rPr lang="en-US" altLang="en-US" sz="2400" b="1" dirty="0"/>
              <a:t>Index </a:t>
            </a:r>
            <a:r>
              <a:rPr lang="en-US" altLang="en-US" sz="2000" b="1" dirty="0"/>
              <a:t>(t=-2.791, p=.019</a:t>
            </a:r>
            <a:r>
              <a:rPr lang="en-US" altLang="en-US" sz="2400" b="1" dirty="0" smtClean="0"/>
              <a:t>)-</a:t>
            </a:r>
            <a:r>
              <a:rPr lang="en-AU" sz="2400" dirty="0" smtClean="0">
                <a:latin typeface="Times New Roman" panose="02020603050405020304" pitchFamily="18" charset="0"/>
                <a:ea typeface="Times New Roman" panose="02020603050405020304" pitchFamily="18" charset="0"/>
              </a:rPr>
              <a:t> </a:t>
            </a:r>
            <a:r>
              <a:rPr lang="en-AU" sz="2000" dirty="0">
                <a:latin typeface="Times New Roman" panose="02020603050405020304" pitchFamily="18" charset="0"/>
                <a:ea typeface="Times New Roman" panose="02020603050405020304" pitchFamily="18" charset="0"/>
              </a:rPr>
              <a:t>Identifies children at risk for ADHD</a:t>
            </a:r>
            <a:endParaRPr lang="en-US" altLang="en-US" sz="2000" b="1" dirty="0"/>
          </a:p>
          <a:p>
            <a:pPr>
              <a:lnSpc>
                <a:spcPct val="80000"/>
              </a:lnSpc>
            </a:pPr>
            <a:r>
              <a:rPr lang="en-US" altLang="en-US" sz="2400" b="1" dirty="0" err="1"/>
              <a:t>Conners</a:t>
            </a:r>
            <a:r>
              <a:rPr lang="en-US" altLang="en-US" sz="2400" b="1" dirty="0"/>
              <a:t> Global Emotional Lability </a:t>
            </a:r>
            <a:r>
              <a:rPr lang="en-US" altLang="en-US" sz="2000" b="1" dirty="0"/>
              <a:t>(t=-5.300, p=.000</a:t>
            </a:r>
            <a:r>
              <a:rPr lang="en-US" altLang="en-US" sz="2000" b="1" dirty="0" smtClean="0"/>
              <a:t>)-</a:t>
            </a:r>
            <a:r>
              <a:rPr lang="en-AU" sz="2000" dirty="0" smtClean="0">
                <a:latin typeface="Times New Roman" panose="02020603050405020304" pitchFamily="18" charset="0"/>
                <a:ea typeface="Times New Roman" panose="02020603050405020304" pitchFamily="18" charset="0"/>
              </a:rPr>
              <a:t> </a:t>
            </a:r>
            <a:r>
              <a:rPr lang="en-AU" sz="2000" dirty="0">
                <a:latin typeface="Times New Roman" panose="02020603050405020304" pitchFamily="18" charset="0"/>
                <a:ea typeface="Times New Roman" panose="02020603050405020304" pitchFamily="18" charset="0"/>
              </a:rPr>
              <a:t>Prone to more emotional response/ behaviours like crying and anger than is typical. </a:t>
            </a:r>
            <a:endParaRPr lang="en-AU" sz="2000" dirty="0" smtClean="0">
              <a:latin typeface="Times New Roman" panose="02020603050405020304" pitchFamily="18" charset="0"/>
              <a:ea typeface="Times New Roman" panose="02020603050405020304" pitchFamily="18" charset="0"/>
            </a:endParaRPr>
          </a:p>
          <a:p>
            <a:pPr>
              <a:lnSpc>
                <a:spcPct val="80000"/>
              </a:lnSpc>
            </a:pPr>
            <a:r>
              <a:rPr lang="en-US" altLang="en-US" sz="2400" b="1" dirty="0" err="1" smtClean="0"/>
              <a:t>Conners</a:t>
            </a:r>
            <a:r>
              <a:rPr lang="en-US" altLang="en-US" sz="2400" b="1" dirty="0" smtClean="0"/>
              <a:t> </a:t>
            </a:r>
            <a:r>
              <a:rPr lang="en-US" altLang="en-US" sz="2400" b="1" dirty="0"/>
              <a:t>Global Restless/Impulsive </a:t>
            </a:r>
            <a:r>
              <a:rPr lang="en-US" altLang="en-US" sz="2000" b="1" dirty="0"/>
              <a:t>(t= -3.284, p=.</a:t>
            </a:r>
            <a:r>
              <a:rPr lang="en-US" altLang="en-US" sz="2000" b="1" dirty="0" smtClean="0"/>
              <a:t>008) - </a:t>
            </a:r>
            <a:r>
              <a:rPr lang="en-AU" sz="2000" dirty="0" smtClean="0">
                <a:latin typeface="Times New Roman" panose="02020603050405020304" pitchFamily="18" charset="0"/>
                <a:ea typeface="Times New Roman" panose="02020603050405020304" pitchFamily="18" charset="0"/>
              </a:rPr>
              <a:t>Restlessness</a:t>
            </a:r>
            <a:r>
              <a:rPr lang="en-AU" sz="2000" dirty="0">
                <a:latin typeface="Times New Roman" panose="02020603050405020304" pitchFamily="18" charset="0"/>
                <a:ea typeface="Times New Roman" panose="02020603050405020304" pitchFamily="18" charset="0"/>
              </a:rPr>
              <a:t>, impulsivity and </a:t>
            </a:r>
            <a:r>
              <a:rPr lang="en-AU" sz="2000" dirty="0" smtClean="0">
                <a:latin typeface="Times New Roman" panose="02020603050405020304" pitchFamily="18" charset="0"/>
                <a:ea typeface="Times New Roman" panose="02020603050405020304" pitchFamily="18" charset="0"/>
              </a:rPr>
              <a:t>inattention</a:t>
            </a:r>
            <a:endParaRPr lang="en-US" altLang="en-US" sz="2000" b="1" dirty="0"/>
          </a:p>
          <a:p>
            <a:pPr>
              <a:lnSpc>
                <a:spcPct val="80000"/>
              </a:lnSpc>
            </a:pPr>
            <a:r>
              <a:rPr lang="en-US" altLang="en-US" sz="2400" b="1" dirty="0" err="1"/>
              <a:t>Conners</a:t>
            </a:r>
            <a:r>
              <a:rPr lang="en-US" altLang="en-US" sz="2400" b="1" dirty="0"/>
              <a:t> Global Index Total </a:t>
            </a:r>
            <a:r>
              <a:rPr lang="en-US" altLang="en-US" sz="2000" b="1" dirty="0"/>
              <a:t>(t=-5.563, p=.000</a:t>
            </a:r>
            <a:r>
              <a:rPr lang="en-US" altLang="en-US" sz="2000" b="1" dirty="0" smtClean="0"/>
              <a:t>)- </a:t>
            </a:r>
            <a:r>
              <a:rPr lang="en-AU" sz="2000" dirty="0" smtClean="0">
                <a:latin typeface="Times New Roman" panose="02020603050405020304" pitchFamily="18" charset="0"/>
                <a:ea typeface="Times New Roman" panose="02020603050405020304" pitchFamily="18" charset="0"/>
              </a:rPr>
              <a:t> </a:t>
            </a:r>
            <a:r>
              <a:rPr lang="en-AU" sz="2000" dirty="0">
                <a:latin typeface="Times New Roman" panose="02020603050405020304" pitchFamily="18" charset="0"/>
                <a:ea typeface="Times New Roman" panose="02020603050405020304" pitchFamily="18" charset="0"/>
              </a:rPr>
              <a:t>General problematic behaviours with high scores indicating hyperactivity.</a:t>
            </a:r>
            <a:endParaRPr lang="en-US" altLang="en-US" sz="2000" b="1" dirty="0"/>
          </a:p>
          <a:p>
            <a:pPr>
              <a:lnSpc>
                <a:spcPct val="80000"/>
              </a:lnSpc>
            </a:pPr>
            <a:r>
              <a:rPr lang="en-US" altLang="en-US" sz="2400" b="1" dirty="0"/>
              <a:t>DSMIV Symptoms subscales-Inattentive </a:t>
            </a:r>
            <a:r>
              <a:rPr lang="en-US" altLang="en-US" sz="2000" b="1" dirty="0"/>
              <a:t>(t= -2.930, p=.</a:t>
            </a:r>
            <a:r>
              <a:rPr lang="en-US" altLang="en-US" sz="2000" b="1" dirty="0" smtClean="0"/>
              <a:t>015)- </a:t>
            </a:r>
            <a:r>
              <a:rPr lang="en-AU" sz="2000" dirty="0" smtClean="0">
                <a:latin typeface="Times New Roman" panose="02020603050405020304" pitchFamily="18" charset="0"/>
                <a:cs typeface="Times New Roman" panose="02020603050405020304" pitchFamily="18" charset="0"/>
              </a:rPr>
              <a:t>The </a:t>
            </a:r>
            <a:r>
              <a:rPr lang="en-AU" sz="2000" dirty="0">
                <a:latin typeface="Times New Roman" panose="02020603050405020304" pitchFamily="18" charset="0"/>
                <a:cs typeface="Times New Roman" panose="02020603050405020304" pitchFamily="18" charset="0"/>
              </a:rPr>
              <a:t>DSM-IV symptoms subscales are derived from the 9 of the nine diagnostic criteria for the ADHD subtype.</a:t>
            </a:r>
            <a:endParaRPr lang="en-AU" sz="2000"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80000"/>
              </a:lnSpc>
            </a:pPr>
            <a:endParaRPr lang="en-US" altLang="en-US" sz="2000" b="1" dirty="0"/>
          </a:p>
          <a:p>
            <a:pPr>
              <a:lnSpc>
                <a:spcPct val="80000"/>
              </a:lnSpc>
            </a:pPr>
            <a:endParaRPr lang="en-US" altLang="en-US" sz="2000" b="1" dirty="0"/>
          </a:p>
          <a:p>
            <a:pPr>
              <a:lnSpc>
                <a:spcPct val="80000"/>
              </a:lnSpc>
            </a:pPr>
            <a:endParaRPr lang="en-US" altLang="en-US" sz="2400" b="1" dirty="0"/>
          </a:p>
          <a:p>
            <a:pPr>
              <a:lnSpc>
                <a:spcPct val="80000"/>
              </a:lnSpc>
            </a:pPr>
            <a:endParaRPr lang="en-AU" altLang="en-US"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15</a:t>
            </a:fld>
            <a:endParaRPr lang="en-US" altLang="en-US"/>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1906" name="Object 2"/>
          <p:cNvGraphicFramePr>
            <a:graphicFrameLocks noChangeAspect="1"/>
          </p:cNvGraphicFramePr>
          <p:nvPr/>
        </p:nvGraphicFramePr>
        <p:xfrm>
          <a:off x="1143000" y="1219200"/>
          <a:ext cx="6553200" cy="4648200"/>
        </p:xfrm>
        <a:graphic>
          <a:graphicData uri="http://schemas.openxmlformats.org/presentationml/2006/ole">
            <p:oleObj spid="_x0000_s616471" name="Picture" r:id="rId4" imgW="4492800" imgH="3594240" progId="">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16</a:t>
            </a:fld>
            <a:endParaRPr lang="en-US" altLang="en-US"/>
          </a:p>
        </p:txBody>
      </p:sp>
    </p:spTree>
    <p:extLst>
      <p:ext uri="{BB962C8B-B14F-4D97-AF65-F5344CB8AC3E}">
        <p14:creationId xmlns:p14="http://schemas.microsoft.com/office/powerpoint/2010/main" xmlns="" val="21982847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53954" name="Object 2"/>
          <p:cNvGraphicFramePr>
            <a:graphicFrameLocks noChangeAspect="1"/>
          </p:cNvGraphicFramePr>
          <p:nvPr/>
        </p:nvGraphicFramePr>
        <p:xfrm>
          <a:off x="1905000" y="914400"/>
          <a:ext cx="5638800" cy="4953000"/>
        </p:xfrm>
        <a:graphic>
          <a:graphicData uri="http://schemas.openxmlformats.org/presentationml/2006/ole">
            <p:oleObj spid="_x0000_s253989" name="Picture" r:id="rId4" imgW="4492800" imgH="3594240" progId="">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17</a:t>
            </a:fld>
            <a:endParaRPr lang="en-US" altLang="en-US"/>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0098" name="Object 2"/>
          <p:cNvGraphicFramePr>
            <a:graphicFrameLocks noChangeAspect="1"/>
          </p:cNvGraphicFramePr>
          <p:nvPr/>
        </p:nvGraphicFramePr>
        <p:xfrm>
          <a:off x="1752600" y="1066800"/>
          <a:ext cx="5791200" cy="5029200"/>
        </p:xfrm>
        <a:graphic>
          <a:graphicData uri="http://schemas.openxmlformats.org/presentationml/2006/ole">
            <p:oleObj spid="_x0000_s260133" name="Picture" r:id="rId4" imgW="4492800" imgH="3594240" progId="">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18</a:t>
            </a:fld>
            <a:endParaRPr lang="en-US"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9858" name="Object 2"/>
          <p:cNvGraphicFramePr>
            <a:graphicFrameLocks noChangeAspect="1"/>
          </p:cNvGraphicFramePr>
          <p:nvPr/>
        </p:nvGraphicFramePr>
        <p:xfrm>
          <a:off x="1066800" y="914400"/>
          <a:ext cx="6400800" cy="4800600"/>
        </p:xfrm>
        <a:graphic>
          <a:graphicData uri="http://schemas.openxmlformats.org/presentationml/2006/ole">
            <p:oleObj spid="_x0000_s249893" name="Picture" r:id="rId4" imgW="4492800" imgH="3594240" progId="">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19</a:t>
            </a:fld>
            <a:endParaRPr lang="en-US"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2"/>
          <p:cNvSpPr>
            <a:spLocks noGrp="1" noChangeArrowheads="1"/>
          </p:cNvSpPr>
          <p:nvPr>
            <p:ph type="title"/>
          </p:nvPr>
        </p:nvSpPr>
        <p:spPr/>
        <p:txBody>
          <a:bodyPr/>
          <a:lstStyle/>
          <a:p>
            <a:r>
              <a:rPr lang="en-US" altLang="en-US" sz="2400" b="1">
                <a:solidFill>
                  <a:schemeClr val="tx1"/>
                </a:solidFill>
                <a:latin typeface="Comic Sans MS" panose="030F0702030302020204" pitchFamily="66" charset="0"/>
              </a:rPr>
              <a:t>AIM OF THE FIRST STUDY</a:t>
            </a:r>
            <a:endParaRPr lang="en-AU" altLang="en-US" sz="2400" b="1">
              <a:solidFill>
                <a:schemeClr val="tx1"/>
              </a:solidFill>
              <a:latin typeface="Comic Sans MS" panose="030F0702030302020204" pitchFamily="66" charset="0"/>
            </a:endParaRPr>
          </a:p>
        </p:txBody>
      </p:sp>
      <p:sp>
        <p:nvSpPr>
          <p:cNvPr id="237571" name="Rectangle 3"/>
          <p:cNvSpPr>
            <a:spLocks noGrp="1" noChangeArrowheads="1"/>
          </p:cNvSpPr>
          <p:nvPr>
            <p:ph idx="1"/>
          </p:nvPr>
        </p:nvSpPr>
        <p:spPr/>
        <p:txBody>
          <a:bodyPr/>
          <a:lstStyle/>
          <a:p>
            <a:pPr>
              <a:lnSpc>
                <a:spcPct val="90000"/>
              </a:lnSpc>
              <a:buFontTx/>
              <a:buNone/>
            </a:pPr>
            <a:r>
              <a:rPr lang="en-US" altLang="en-US" sz="2000" b="1" dirty="0">
                <a:cs typeface="Times New Roman" panose="02020603050405020304" pitchFamily="18" charset="0"/>
              </a:rPr>
              <a:t>    </a:t>
            </a:r>
          </a:p>
          <a:p>
            <a:pPr>
              <a:lnSpc>
                <a:spcPct val="90000"/>
              </a:lnSpc>
            </a:pPr>
            <a:r>
              <a:rPr lang="en-US" altLang="en-US" dirty="0">
                <a:cs typeface="Times New Roman" panose="02020603050405020304" pitchFamily="18" charset="0"/>
              </a:rPr>
              <a:t>T</a:t>
            </a:r>
            <a:r>
              <a:rPr lang="en-AU" altLang="en-US" dirty="0">
                <a:cs typeface="Times New Roman" panose="02020603050405020304" pitchFamily="18" charset="0"/>
              </a:rPr>
              <a:t>o evaluate yogic </a:t>
            </a:r>
            <a:r>
              <a:rPr lang="en-US" altLang="en-US" dirty="0">
                <a:cs typeface="Times New Roman" panose="02020603050405020304" pitchFamily="18" charset="0"/>
              </a:rPr>
              <a:t>practices </a:t>
            </a:r>
            <a:r>
              <a:rPr lang="en-AU" altLang="en-US" dirty="0">
                <a:cs typeface="Times New Roman" panose="02020603050405020304" pitchFamily="18" charset="0"/>
              </a:rPr>
              <a:t>as an adjuvant treatment to pharmacological and behavioural management in reducing the primary and secondary symptoms of </a:t>
            </a:r>
            <a:r>
              <a:rPr lang="en-US" altLang="en-US" dirty="0">
                <a:cs typeface="Times New Roman" panose="02020603050405020304" pitchFamily="18" charset="0"/>
              </a:rPr>
              <a:t>Attention Deficit Hyperactivity Disorder </a:t>
            </a:r>
            <a:r>
              <a:rPr lang="en-AU" altLang="en-US" dirty="0">
                <a:cs typeface="Times New Roman" panose="02020603050405020304" pitchFamily="18" charset="0"/>
              </a:rPr>
              <a:t>in boys aged 8-12 years.</a:t>
            </a:r>
            <a:r>
              <a:rPr lang="en-AU" altLang="en-US" sz="2800" dirty="0">
                <a:cs typeface="Times New Roman" panose="02020603050405020304" pitchFamily="18" charset="0"/>
              </a:rPr>
              <a:t> </a:t>
            </a:r>
            <a:endParaRPr lang="en-US" altLang="en-US" sz="2800" dirty="0">
              <a:cs typeface="Times New Roman" panose="02020603050405020304" pitchFamily="18" charset="0"/>
            </a:endParaRPr>
          </a:p>
          <a:p>
            <a:pPr>
              <a:lnSpc>
                <a:spcPct val="90000"/>
              </a:lnSpc>
              <a:buFontTx/>
              <a:buNone/>
            </a:pPr>
            <a:r>
              <a:rPr lang="en-US" altLang="en-US" sz="2400" dirty="0">
                <a:cs typeface="Times New Roman" panose="02020603050405020304" pitchFamily="18" charset="0"/>
              </a:rPr>
              <a:t>     </a:t>
            </a:r>
          </a:p>
          <a:p>
            <a:pPr>
              <a:lnSpc>
                <a:spcPct val="90000"/>
              </a:lnSpc>
              <a:buFontTx/>
              <a:buNone/>
            </a:pPr>
            <a:r>
              <a:rPr lang="en-US" altLang="en-US" sz="2400" dirty="0">
                <a:cs typeface="Times New Roman" panose="02020603050405020304" pitchFamily="18" charset="0"/>
              </a:rPr>
              <a:t>    </a:t>
            </a:r>
            <a:endParaRPr lang="en-AU" altLang="en-US" sz="2400" dirty="0"/>
          </a:p>
        </p:txBody>
      </p:sp>
      <p:pic>
        <p:nvPicPr>
          <p:cNvPr id="3" name="Picture 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28650" y="4581128"/>
            <a:ext cx="2056170" cy="1988840"/>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174293" y="4581128"/>
            <a:ext cx="2795414" cy="1924331"/>
          </a:xfrm>
          <a:prstGeom prst="rect">
            <a:avLst/>
          </a:prstGeom>
        </p:spPr>
      </p:pic>
      <p:pic>
        <p:nvPicPr>
          <p:cNvPr id="10" name="Picture 6" descr="CC bow"/>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249850" y="4581128"/>
            <a:ext cx="2545646" cy="1730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4" name="Footer Placeholder 3"/>
          <p:cNvSpPr>
            <a:spLocks noGrp="1"/>
          </p:cNvSpPr>
          <p:nvPr>
            <p:ph type="ftr" sz="quarter" idx="11"/>
          </p:nvPr>
        </p:nvSpPr>
        <p:spPr/>
        <p:txBody>
          <a:bodyPr/>
          <a:lstStyle/>
          <a:p>
            <a:r>
              <a:rPr lang="en-US" altLang="en-US" smtClean="0"/>
              <a:t>Dr Pauline Jensen pauline.jensen@uni.sydney.edu.au</a:t>
            </a:r>
            <a:endParaRPr lang="en-US" altLang="en-US"/>
          </a:p>
        </p:txBody>
      </p:sp>
      <p:sp>
        <p:nvSpPr>
          <p:cNvPr id="5" name="Slide Number Placeholder 4"/>
          <p:cNvSpPr>
            <a:spLocks noGrp="1"/>
          </p:cNvSpPr>
          <p:nvPr>
            <p:ph type="sldNum" sz="quarter" idx="12"/>
          </p:nvPr>
        </p:nvSpPr>
        <p:spPr/>
        <p:txBody>
          <a:bodyPr/>
          <a:lstStyle/>
          <a:p>
            <a:fld id="{ADB1A79F-9A77-46B3-8C00-3B90A44F5DAC}" type="slidenum">
              <a:rPr lang="en-US" altLang="en-US" smtClean="0"/>
              <a:pPr/>
              <a:t>2</a:t>
            </a:fld>
            <a:endParaRPr lang="en-US" alt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8050" name="Object 1026"/>
          <p:cNvGraphicFramePr>
            <a:graphicFrameLocks noChangeAspect="1"/>
          </p:cNvGraphicFramePr>
          <p:nvPr/>
        </p:nvGraphicFramePr>
        <p:xfrm>
          <a:off x="1905000" y="990600"/>
          <a:ext cx="6096000" cy="4800600"/>
        </p:xfrm>
        <a:graphic>
          <a:graphicData uri="http://schemas.openxmlformats.org/presentationml/2006/ole">
            <p:oleObj spid="_x0000_s258085" name="Picture" r:id="rId4" imgW="4492800" imgH="3594240" progId="">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20</a:t>
            </a:fld>
            <a:endParaRPr lang="en-US" alt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2146" name="Object 1026"/>
          <p:cNvGraphicFramePr>
            <a:graphicFrameLocks noChangeAspect="1"/>
          </p:cNvGraphicFramePr>
          <p:nvPr/>
        </p:nvGraphicFramePr>
        <p:xfrm>
          <a:off x="1600200" y="914400"/>
          <a:ext cx="6019800" cy="5105400"/>
        </p:xfrm>
        <a:graphic>
          <a:graphicData uri="http://schemas.openxmlformats.org/presentationml/2006/ole">
            <p:oleObj spid="_x0000_s262181" name="Picture" r:id="rId4" imgW="4492800" imgH="3594240" progId="">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21</a:t>
            </a:fld>
            <a:endParaRPr lang="en-US" alt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000" name="Rectangle 8"/>
          <p:cNvSpPr>
            <a:spLocks noGrp="1" noChangeArrowheads="1"/>
          </p:cNvSpPr>
          <p:nvPr>
            <p:ph type="title"/>
          </p:nvPr>
        </p:nvSpPr>
        <p:spPr/>
        <p:txBody>
          <a:bodyPr/>
          <a:lstStyle/>
          <a:p>
            <a:r>
              <a:rPr lang="en-AU" altLang="en-US" sz="2800"/>
              <a:t>Connors Parent Ratings for DSM IV  Inattentive Symptoms</a:t>
            </a:r>
            <a:endParaRPr lang="en-US" altLang="en-US" sz="2800"/>
          </a:p>
        </p:txBody>
      </p:sp>
      <p:graphicFrame>
        <p:nvGraphicFramePr>
          <p:cNvPr id="468996" name="Object 4"/>
          <p:cNvGraphicFramePr>
            <a:graphicFrameLocks noGrp="1" noChangeAspect="1"/>
          </p:cNvGraphicFramePr>
          <p:nvPr>
            <p:ph sz="half" idx="1"/>
            <p:extLst>
              <p:ext uri="{D42A27DB-BD31-4B8C-83A1-F6EECF244321}">
                <p14:modId xmlns:p14="http://schemas.microsoft.com/office/powerpoint/2010/main" xmlns="" val="688932249"/>
              </p:ext>
            </p:extLst>
          </p:nvPr>
        </p:nvGraphicFramePr>
        <p:xfrm>
          <a:off x="150061" y="1916832"/>
          <a:ext cx="4690228" cy="3164756"/>
        </p:xfrm>
        <a:graphic>
          <a:graphicData uri="http://schemas.openxmlformats.org/presentationml/2006/ole">
            <p:oleObj spid="_x0000_s469072" name="Worksheet" r:id="rId3" imgW="8667902" imgH="5848502" progId="Excel.Sheet.8">
              <p:embed/>
            </p:oleObj>
          </a:graphicData>
        </a:graphic>
      </p:graphicFrame>
      <p:graphicFrame>
        <p:nvGraphicFramePr>
          <p:cNvPr id="468999" name="Object 7"/>
          <p:cNvGraphicFramePr>
            <a:graphicFrameLocks noGrp="1" noChangeAspect="1"/>
          </p:cNvGraphicFramePr>
          <p:nvPr>
            <p:ph sz="half" idx="2"/>
            <p:extLst>
              <p:ext uri="{D42A27DB-BD31-4B8C-83A1-F6EECF244321}">
                <p14:modId xmlns:p14="http://schemas.microsoft.com/office/powerpoint/2010/main" xmlns="" val="686293579"/>
              </p:ext>
            </p:extLst>
          </p:nvPr>
        </p:nvGraphicFramePr>
        <p:xfrm>
          <a:off x="4478337" y="1916833"/>
          <a:ext cx="4752851" cy="3209206"/>
        </p:xfrm>
        <a:graphic>
          <a:graphicData uri="http://schemas.openxmlformats.org/presentationml/2006/ole">
            <p:oleObj spid="_x0000_s469073" name="Worksheet" r:id="rId4" imgW="8677351" imgH="5857951" progId="Excel.Sheet.8">
              <p:embed/>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7005BA04-2992-49D3-9D24-EAE32535D9C8}" type="slidenum">
              <a:rPr lang="en-US" altLang="en-US" smtClean="0"/>
              <a:pPr/>
              <a:t>22</a:t>
            </a:fld>
            <a:endParaRPr lang="en-US" alt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1026"/>
          <p:cNvSpPr>
            <a:spLocks noGrp="1" noChangeArrowheads="1"/>
          </p:cNvSpPr>
          <p:nvPr>
            <p:ph type="title"/>
          </p:nvPr>
        </p:nvSpPr>
        <p:spPr/>
        <p:txBody>
          <a:bodyPr/>
          <a:lstStyle/>
          <a:p>
            <a:r>
              <a:rPr lang="en-US" altLang="en-US" sz="2800">
                <a:solidFill>
                  <a:schemeClr val="tx1"/>
                </a:solidFill>
                <a:latin typeface="Comic Sans MS" panose="030F0702030302020204" pitchFamily="66" charset="0"/>
              </a:rPr>
              <a:t>CONCLUSIONS</a:t>
            </a:r>
            <a:endParaRPr lang="en-AU" altLang="en-US" sz="2800">
              <a:solidFill>
                <a:schemeClr val="tx1"/>
              </a:solidFill>
              <a:latin typeface="Comic Sans MS" panose="030F0702030302020204" pitchFamily="66" charset="0"/>
            </a:endParaRPr>
          </a:p>
        </p:txBody>
      </p:sp>
      <p:sp>
        <p:nvSpPr>
          <p:cNvPr id="307203" name="Rectangle 1027"/>
          <p:cNvSpPr>
            <a:spLocks noGrp="1" noChangeArrowheads="1"/>
          </p:cNvSpPr>
          <p:nvPr>
            <p:ph idx="1"/>
          </p:nvPr>
        </p:nvSpPr>
        <p:spPr/>
        <p:txBody>
          <a:bodyPr/>
          <a:lstStyle/>
          <a:p>
            <a:endParaRPr lang="en-US" altLang="en-US" sz="2800" dirty="0">
              <a:cs typeface="Times New Roman" panose="02020603050405020304" pitchFamily="18" charset="0"/>
            </a:endParaRPr>
          </a:p>
          <a:p>
            <a:r>
              <a:rPr lang="en-AU" altLang="en-US" sz="2800" dirty="0">
                <a:cs typeface="Times New Roman" panose="02020603050405020304" pitchFamily="18" charset="0"/>
              </a:rPr>
              <a:t>Given the limitations of this study- </a:t>
            </a:r>
            <a:r>
              <a:rPr lang="en-AU" altLang="en-US" sz="2800" dirty="0" err="1" smtClean="0">
                <a:cs typeface="Times New Roman" panose="02020603050405020304" pitchFamily="18" charset="0"/>
              </a:rPr>
              <a:t>ie</a:t>
            </a:r>
            <a:r>
              <a:rPr lang="en-AU" altLang="en-US" sz="2800" dirty="0" smtClean="0">
                <a:cs typeface="Times New Roman" panose="02020603050405020304" pitchFamily="18" charset="0"/>
              </a:rPr>
              <a:t>. </a:t>
            </a:r>
            <a:r>
              <a:rPr lang="en-AU" altLang="en-US" sz="2800" dirty="0">
                <a:cs typeface="Times New Roman" panose="02020603050405020304" pitchFamily="18" charset="0"/>
              </a:rPr>
              <a:t>small numbers  and relatively short intervention and high needs population sample, the results do indicate some significant changes in the behaviour of boys with ADHD.</a:t>
            </a:r>
            <a:endParaRPr lang="en-AU" altLang="en-US" dirty="0"/>
          </a:p>
        </p:txBody>
      </p:sp>
      <p:pic>
        <p:nvPicPr>
          <p:cNvPr id="307204" name="Picture 1028" descr="RJ &amp; CC sholder stand"/>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67175" y="4437063"/>
            <a:ext cx="2343150" cy="1828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23</a:t>
            </a:fld>
            <a:endParaRPr lang="en-US"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050"/>
          <p:cNvSpPr>
            <a:spLocks noGrp="1" noChangeArrowheads="1"/>
          </p:cNvSpPr>
          <p:nvPr>
            <p:ph type="title"/>
          </p:nvPr>
        </p:nvSpPr>
        <p:spPr>
          <a:xfrm>
            <a:off x="1066800" y="0"/>
            <a:ext cx="7772400" cy="2133600"/>
          </a:xfrm>
        </p:spPr>
        <p:txBody>
          <a:bodyPr>
            <a:normAutofit fontScale="90000"/>
          </a:bodyPr>
          <a:lstStyle/>
          <a:p>
            <a:r>
              <a:rPr lang="en-AU" altLang="en-US" sz="3200" b="1" dirty="0">
                <a:solidFill>
                  <a:schemeClr val="tx1"/>
                </a:solidFill>
              </a:rPr>
              <a:t>The Second Study</a:t>
            </a:r>
            <a:r>
              <a:rPr lang="en-AU" altLang="en-US" b="1" dirty="0" smtClean="0">
                <a:solidFill>
                  <a:schemeClr val="tx1"/>
                </a:solidFill>
              </a:rPr>
              <a:t>:</a:t>
            </a:r>
            <a:br>
              <a:rPr lang="en-AU" altLang="en-US" b="1" dirty="0" smtClean="0">
                <a:solidFill>
                  <a:schemeClr val="tx1"/>
                </a:solidFill>
              </a:rPr>
            </a:br>
            <a:r>
              <a:rPr lang="en-AU" altLang="en-US" b="1" dirty="0" smtClean="0">
                <a:solidFill>
                  <a:schemeClr val="tx1"/>
                </a:solidFill>
              </a:rPr>
              <a:t/>
            </a:r>
            <a:br>
              <a:rPr lang="en-AU" altLang="en-US" b="1" dirty="0" smtClean="0">
                <a:solidFill>
                  <a:schemeClr val="tx1"/>
                </a:solidFill>
              </a:rPr>
            </a:br>
            <a:r>
              <a:rPr lang="en-AU" altLang="en-US" sz="3600" b="1" dirty="0" smtClean="0">
                <a:solidFill>
                  <a:schemeClr val="tx1"/>
                </a:solidFill>
              </a:rPr>
              <a:t>The </a:t>
            </a:r>
            <a:r>
              <a:rPr lang="en-AU" altLang="en-US" sz="3600" b="1" dirty="0">
                <a:solidFill>
                  <a:schemeClr val="tx1"/>
                </a:solidFill>
              </a:rPr>
              <a:t>Impact of Yoga on Children and Adolescents with Disruptive Behaviour Disorders</a:t>
            </a:r>
          </a:p>
        </p:txBody>
      </p:sp>
      <p:sp>
        <p:nvSpPr>
          <p:cNvPr id="317443" name="Rectangle 2051"/>
          <p:cNvSpPr>
            <a:spLocks noGrp="1" noChangeArrowheads="1"/>
          </p:cNvSpPr>
          <p:nvPr>
            <p:ph idx="1"/>
          </p:nvPr>
        </p:nvSpPr>
        <p:spPr>
          <a:xfrm>
            <a:off x="609600" y="3113088"/>
            <a:ext cx="7772400" cy="1889125"/>
          </a:xfrm>
        </p:spPr>
        <p:txBody>
          <a:bodyPr>
            <a:normAutofit lnSpcReduction="10000"/>
          </a:bodyPr>
          <a:lstStyle/>
          <a:p>
            <a:pPr marL="0" indent="0">
              <a:lnSpc>
                <a:spcPct val="90000"/>
              </a:lnSpc>
              <a:buNone/>
            </a:pPr>
            <a:r>
              <a:rPr lang="en-AU" altLang="en-US" sz="2800" dirty="0" smtClean="0">
                <a:solidFill>
                  <a:srgbClr val="000000"/>
                </a:solidFill>
                <a:cs typeface="Arial" panose="020B0604020202020204" pitchFamily="34" charset="0"/>
              </a:rPr>
              <a:t>Addressed </a:t>
            </a:r>
            <a:r>
              <a:rPr lang="en-AU" altLang="en-US" sz="2800" dirty="0">
                <a:solidFill>
                  <a:srgbClr val="000000"/>
                </a:solidFill>
                <a:cs typeface="Arial" panose="020B0604020202020204" pitchFamily="34" charset="0"/>
              </a:rPr>
              <a:t>limitations of previous study</a:t>
            </a:r>
          </a:p>
          <a:p>
            <a:pPr lvl="1">
              <a:lnSpc>
                <a:spcPct val="90000"/>
              </a:lnSpc>
            </a:pPr>
            <a:r>
              <a:rPr lang="en-AU" altLang="en-US" sz="2400" dirty="0">
                <a:solidFill>
                  <a:srgbClr val="000000"/>
                </a:solidFill>
                <a:cs typeface="Arial" panose="020B0604020202020204" pitchFamily="34" charset="0"/>
              </a:rPr>
              <a:t>larger number of participants (n=87),</a:t>
            </a:r>
          </a:p>
          <a:p>
            <a:pPr lvl="1">
              <a:lnSpc>
                <a:spcPct val="90000"/>
              </a:lnSpc>
            </a:pPr>
            <a:r>
              <a:rPr lang="en-AU" altLang="en-US" sz="2400" dirty="0">
                <a:solidFill>
                  <a:srgbClr val="000000"/>
                </a:solidFill>
                <a:cs typeface="Arial" panose="020B0604020202020204" pitchFamily="34" charset="0"/>
              </a:rPr>
              <a:t>more supervised yoga practice -Up to 40 sessions  over a 14 week period)</a:t>
            </a:r>
          </a:p>
          <a:p>
            <a:pPr lvl="1">
              <a:lnSpc>
                <a:spcPct val="90000"/>
              </a:lnSpc>
            </a:pPr>
            <a:r>
              <a:rPr lang="en-AU" altLang="en-US" sz="2400" dirty="0">
                <a:solidFill>
                  <a:srgbClr val="000000"/>
                </a:solidFill>
                <a:cs typeface="Arial" panose="020B0604020202020204" pitchFamily="34" charset="0"/>
              </a:rPr>
              <a:t>and a broader range of measures – 11 measures</a:t>
            </a:r>
          </a:p>
          <a:p>
            <a:pPr>
              <a:lnSpc>
                <a:spcPct val="90000"/>
              </a:lnSpc>
              <a:buFontTx/>
              <a:buNone/>
            </a:pPr>
            <a:endParaRPr lang="en-AU" altLang="en-US" sz="2800" dirty="0">
              <a:solidFill>
                <a:srgbClr val="000000"/>
              </a:solidFill>
              <a:cs typeface="Arial" panose="020B0604020202020204" pitchFamily="34" charset="0"/>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24</a:t>
            </a:fld>
            <a:endParaRPr lang="en-US" altLang="en-US"/>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2"/>
          <p:cNvSpPr>
            <a:spLocks noGrp="1" noChangeArrowheads="1"/>
          </p:cNvSpPr>
          <p:nvPr>
            <p:ph type="title"/>
          </p:nvPr>
        </p:nvSpPr>
        <p:spPr/>
        <p:txBody>
          <a:bodyPr/>
          <a:lstStyle/>
          <a:p>
            <a:r>
              <a:rPr lang="en-AU" altLang="en-US" sz="3200">
                <a:solidFill>
                  <a:schemeClr val="tx1"/>
                </a:solidFill>
                <a:cs typeface="Arial" panose="020B0604020202020204" pitchFamily="34" charset="0"/>
              </a:rPr>
              <a:t>Disruptive Behaviour Disorders (DBD)</a:t>
            </a:r>
          </a:p>
        </p:txBody>
      </p:sp>
      <p:sp>
        <p:nvSpPr>
          <p:cNvPr id="353283" name="Rectangle 3"/>
          <p:cNvSpPr>
            <a:spLocks noGrp="1" noChangeArrowheads="1"/>
          </p:cNvSpPr>
          <p:nvPr>
            <p:ph idx="1"/>
          </p:nvPr>
        </p:nvSpPr>
        <p:spPr/>
        <p:txBody>
          <a:bodyPr/>
          <a:lstStyle/>
          <a:p>
            <a:pPr>
              <a:lnSpc>
                <a:spcPct val="90000"/>
              </a:lnSpc>
              <a:buFont typeface="Wingdings" panose="05000000000000000000" pitchFamily="2" charset="2"/>
              <a:buChar char="§"/>
            </a:pPr>
            <a:r>
              <a:rPr lang="en-AU" altLang="en-US" dirty="0">
                <a:solidFill>
                  <a:srgbClr val="000000"/>
                </a:solidFill>
                <a:cs typeface="Arial" panose="020B0604020202020204" pitchFamily="34" charset="0"/>
              </a:rPr>
              <a:t>O</a:t>
            </a:r>
            <a:r>
              <a:rPr lang="en-AU" altLang="en-US" sz="2800" dirty="0" smtClean="0">
                <a:solidFill>
                  <a:srgbClr val="000000"/>
                </a:solidFill>
                <a:cs typeface="Arial" panose="020B0604020202020204" pitchFamily="34" charset="0"/>
              </a:rPr>
              <a:t>n </a:t>
            </a:r>
            <a:r>
              <a:rPr lang="en-AU" altLang="en-US" sz="2800" dirty="0">
                <a:solidFill>
                  <a:srgbClr val="000000"/>
                </a:solidFill>
                <a:cs typeface="Arial" panose="020B0604020202020204" pitchFamily="34" charset="0"/>
              </a:rPr>
              <a:t>the increase in the school age population in Australia.</a:t>
            </a:r>
          </a:p>
          <a:p>
            <a:pPr>
              <a:lnSpc>
                <a:spcPct val="90000"/>
              </a:lnSpc>
              <a:buFont typeface="Wingdings" panose="05000000000000000000" pitchFamily="2" charset="2"/>
              <a:buChar char="§"/>
            </a:pPr>
            <a:r>
              <a:rPr lang="en-AU" altLang="en-US" sz="2800" dirty="0">
                <a:solidFill>
                  <a:srgbClr val="000000"/>
                </a:solidFill>
                <a:cs typeface="Arial" panose="020B0604020202020204" pitchFamily="34" charset="0"/>
              </a:rPr>
              <a:t>The effects of these disorders impact on the total wellbeing of the </a:t>
            </a:r>
            <a:r>
              <a:rPr lang="en-AU" altLang="en-US" sz="2800" dirty="0" smtClean="0">
                <a:solidFill>
                  <a:srgbClr val="000000"/>
                </a:solidFill>
                <a:cs typeface="Arial" panose="020B0604020202020204" pitchFamily="34" charset="0"/>
              </a:rPr>
              <a:t>sufferer and those in contact with them (</a:t>
            </a:r>
            <a:r>
              <a:rPr lang="en-AU" altLang="en-US" sz="2800" dirty="0" err="1" smtClean="0">
                <a:solidFill>
                  <a:srgbClr val="000000"/>
                </a:solidFill>
                <a:cs typeface="Arial" panose="020B0604020202020204" pitchFamily="34" charset="0"/>
              </a:rPr>
              <a:t>Beiderman</a:t>
            </a:r>
            <a:r>
              <a:rPr lang="en-AU" altLang="en-US" sz="2800" dirty="0" smtClean="0">
                <a:solidFill>
                  <a:srgbClr val="000000"/>
                </a:solidFill>
                <a:cs typeface="Arial" panose="020B0604020202020204" pitchFamily="34" charset="0"/>
              </a:rPr>
              <a:t> </a:t>
            </a:r>
            <a:r>
              <a:rPr lang="en-AU" altLang="en-US" sz="2800" dirty="0">
                <a:solidFill>
                  <a:srgbClr val="000000"/>
                </a:solidFill>
                <a:cs typeface="Arial" panose="020B0604020202020204" pitchFamily="34" charset="0"/>
              </a:rPr>
              <a:t>et al, 1995</a:t>
            </a:r>
            <a:r>
              <a:rPr lang="en-AU" altLang="en-US" sz="2800" dirty="0" smtClean="0">
                <a:solidFill>
                  <a:srgbClr val="000000"/>
                </a:solidFill>
                <a:cs typeface="Arial" panose="020B0604020202020204" pitchFamily="34" charset="0"/>
              </a:rPr>
              <a:t>).</a:t>
            </a:r>
            <a:endParaRPr lang="en-AU" altLang="en-US" sz="2800" dirty="0">
              <a:solidFill>
                <a:srgbClr val="000000"/>
              </a:solidFill>
              <a:cs typeface="Arial" panose="020B0604020202020204" pitchFamily="34" charset="0"/>
            </a:endParaRPr>
          </a:p>
          <a:p>
            <a:pPr>
              <a:lnSpc>
                <a:spcPct val="90000"/>
              </a:lnSpc>
              <a:buFont typeface="Wingdings" panose="05000000000000000000" pitchFamily="2" charset="2"/>
              <a:buChar char="§"/>
            </a:pPr>
            <a:r>
              <a:rPr lang="en-AU" altLang="en-US" sz="2800" dirty="0">
                <a:solidFill>
                  <a:srgbClr val="000000"/>
                </a:solidFill>
                <a:cs typeface="Arial" panose="020B0604020202020204" pitchFamily="34" charset="0"/>
              </a:rPr>
              <a:t>Current treatments fall short of adequately treating these disorders.(Greenhill et </a:t>
            </a:r>
            <a:r>
              <a:rPr lang="en-AU" altLang="en-US" sz="2800" dirty="0" smtClean="0">
                <a:solidFill>
                  <a:srgbClr val="000000"/>
                </a:solidFill>
                <a:cs typeface="Arial" panose="020B0604020202020204" pitchFamily="34" charset="0"/>
              </a:rPr>
              <a:t>al, </a:t>
            </a:r>
            <a:r>
              <a:rPr lang="en-AU" altLang="en-US" sz="2800" dirty="0">
                <a:solidFill>
                  <a:srgbClr val="000000"/>
                </a:solidFill>
                <a:cs typeface="Arial" panose="020B0604020202020204" pitchFamily="34" charset="0"/>
              </a:rPr>
              <a:t>1996</a:t>
            </a:r>
            <a:r>
              <a:rPr lang="en-AU" altLang="en-US" sz="2800" dirty="0" smtClean="0">
                <a:solidFill>
                  <a:srgbClr val="000000"/>
                </a:solidFill>
                <a:cs typeface="Arial" panose="020B0604020202020204" pitchFamily="34" charset="0"/>
              </a:rPr>
              <a:t>).</a:t>
            </a:r>
            <a:endParaRPr lang="en-AU" altLang="en-US" sz="2800" dirty="0">
              <a:solidFill>
                <a:srgbClr val="000000"/>
              </a:solidFill>
              <a:cs typeface="Arial" panose="020B0604020202020204" pitchFamily="34" charset="0"/>
            </a:endParaRPr>
          </a:p>
          <a:p>
            <a:pPr>
              <a:lnSpc>
                <a:spcPct val="90000"/>
              </a:lnSpc>
              <a:buFont typeface="Wingdings" panose="05000000000000000000" pitchFamily="2" charset="2"/>
              <a:buChar char="§"/>
            </a:pPr>
            <a:r>
              <a:rPr lang="en-AU" altLang="en-US" sz="2800" dirty="0">
                <a:solidFill>
                  <a:srgbClr val="000000"/>
                </a:solidFill>
                <a:cs typeface="Arial" panose="020B0604020202020204" pitchFamily="34" charset="0"/>
              </a:rPr>
              <a:t> Research indicates a neurological basis for ADHD with genetic and environmental factors contributing to all DBD’s and </a:t>
            </a:r>
            <a:r>
              <a:rPr lang="en-AU" altLang="en-US" sz="2800" dirty="0" smtClean="0">
                <a:solidFill>
                  <a:srgbClr val="000000"/>
                </a:solidFill>
                <a:cs typeface="Arial" panose="020B0604020202020204" pitchFamily="34" charset="0"/>
              </a:rPr>
              <a:t>AD’s(Cantwell </a:t>
            </a:r>
            <a:r>
              <a:rPr lang="en-AU" altLang="en-US" sz="2800" dirty="0">
                <a:solidFill>
                  <a:srgbClr val="000000"/>
                </a:solidFill>
                <a:cs typeface="Arial" panose="020B0604020202020204" pitchFamily="34" charset="0"/>
              </a:rPr>
              <a:t>1996</a:t>
            </a:r>
            <a:r>
              <a:rPr lang="en-AU" altLang="en-US" sz="2800" dirty="0" smtClean="0">
                <a:solidFill>
                  <a:srgbClr val="000000"/>
                </a:solidFill>
                <a:cs typeface="Arial" panose="020B0604020202020204" pitchFamily="34" charset="0"/>
              </a:rPr>
              <a:t>).</a:t>
            </a:r>
            <a:r>
              <a:rPr lang="en-AU" altLang="en-US" sz="2800" dirty="0" smtClean="0">
                <a:solidFill>
                  <a:srgbClr val="000000"/>
                </a:solidFill>
              </a:rPr>
              <a:t> </a:t>
            </a:r>
            <a:endParaRPr lang="en-AU" altLang="en-US" sz="2800" dirty="0">
              <a:solidFill>
                <a:srgbClr val="000000"/>
              </a:solidFill>
            </a:endParaRPr>
          </a:p>
          <a:p>
            <a:pPr>
              <a:lnSpc>
                <a:spcPct val="90000"/>
              </a:lnSpc>
            </a:pPr>
            <a:endParaRPr lang="en-AU" altLang="en-US" sz="2800" dirty="0">
              <a:solidFill>
                <a:srgbClr val="000000"/>
              </a:solidFill>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25</a:t>
            </a:fld>
            <a:endParaRPr lang="en-US" alt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2"/>
          <p:cNvSpPr>
            <a:spLocks noGrp="1" noChangeArrowheads="1"/>
          </p:cNvSpPr>
          <p:nvPr>
            <p:ph type="title"/>
          </p:nvPr>
        </p:nvSpPr>
        <p:spPr/>
        <p:txBody>
          <a:bodyPr/>
          <a:lstStyle/>
          <a:p>
            <a:r>
              <a:rPr lang="en-AU" altLang="en-US" dirty="0">
                <a:solidFill>
                  <a:schemeClr val="tx1"/>
                </a:solidFill>
                <a:cs typeface="Arial" panose="020B0604020202020204" pitchFamily="34" charset="0"/>
              </a:rPr>
              <a:t>Design</a:t>
            </a:r>
          </a:p>
        </p:txBody>
      </p:sp>
      <p:sp>
        <p:nvSpPr>
          <p:cNvPr id="319491" name="Rectangle 3"/>
          <p:cNvSpPr>
            <a:spLocks noGrp="1" noChangeArrowheads="1"/>
          </p:cNvSpPr>
          <p:nvPr>
            <p:ph idx="1"/>
          </p:nvPr>
        </p:nvSpPr>
        <p:spPr/>
        <p:txBody>
          <a:bodyPr>
            <a:normAutofit lnSpcReduction="10000"/>
          </a:bodyPr>
          <a:lstStyle/>
          <a:p>
            <a:pPr>
              <a:buFontTx/>
              <a:buNone/>
            </a:pPr>
            <a:endParaRPr lang="en-AU" altLang="en-US" sz="3600" dirty="0">
              <a:cs typeface="Arial" panose="020B0604020202020204" pitchFamily="34" charset="0"/>
            </a:endParaRPr>
          </a:p>
          <a:p>
            <a:pPr lvl="1"/>
            <a:r>
              <a:rPr lang="en-AU" altLang="en-US" sz="2400" dirty="0" smtClean="0">
                <a:solidFill>
                  <a:srgbClr val="000000"/>
                </a:solidFill>
                <a:cs typeface="Arial" panose="020B0604020202020204" pitchFamily="34" charset="0"/>
              </a:rPr>
              <a:t>Participants </a:t>
            </a:r>
            <a:r>
              <a:rPr lang="en-AU" altLang="en-US" sz="2400" dirty="0">
                <a:solidFill>
                  <a:srgbClr val="000000"/>
                </a:solidFill>
                <a:cs typeface="Arial" panose="020B0604020202020204" pitchFamily="34" charset="0"/>
              </a:rPr>
              <a:t>aged 8-16 years</a:t>
            </a:r>
          </a:p>
          <a:p>
            <a:pPr lvl="1"/>
            <a:r>
              <a:rPr lang="en-AU" altLang="en-US" sz="2400" dirty="0">
                <a:solidFill>
                  <a:srgbClr val="000000"/>
                </a:solidFill>
                <a:cs typeface="Arial" panose="020B0604020202020204" pitchFamily="34" charset="0"/>
              </a:rPr>
              <a:t>Diagnosed or displaying  DBDs and comorbid EDs and ADs </a:t>
            </a:r>
          </a:p>
          <a:p>
            <a:pPr lvl="1"/>
            <a:r>
              <a:rPr lang="en-AU" altLang="en-US" sz="2400" dirty="0">
                <a:solidFill>
                  <a:srgbClr val="000000"/>
                </a:solidFill>
                <a:cs typeface="Arial" panose="020B0604020202020204" pitchFamily="34" charset="0"/>
              </a:rPr>
              <a:t>Students (n=87) enrolled at NSW Department of Education and Training (DET) schools for students with disruptive behaviour and emotional </a:t>
            </a:r>
            <a:r>
              <a:rPr lang="en-AU" altLang="en-US" sz="2400" dirty="0" smtClean="0">
                <a:solidFill>
                  <a:srgbClr val="000000"/>
                </a:solidFill>
                <a:cs typeface="Arial" panose="020B0604020202020204" pitchFamily="34" charset="0"/>
              </a:rPr>
              <a:t>disturbance (Behaviour Schools with enrolments of approximately 20 students)</a:t>
            </a:r>
            <a:endParaRPr lang="en-AU" altLang="en-US" sz="2400" dirty="0">
              <a:solidFill>
                <a:srgbClr val="000000"/>
              </a:solidFill>
              <a:cs typeface="Arial" panose="020B0604020202020204" pitchFamily="34" charset="0"/>
            </a:endParaRPr>
          </a:p>
          <a:p>
            <a:pPr lvl="1"/>
            <a:r>
              <a:rPr lang="en-AU" altLang="en-US" sz="2400" dirty="0">
                <a:solidFill>
                  <a:srgbClr val="000000"/>
                </a:solidFill>
                <a:cs typeface="Arial" panose="020B0604020202020204" pitchFamily="34" charset="0"/>
              </a:rPr>
              <a:t>  30- 40-minute sessions  three days a week,  over a fourteen-week period,  to groups of  2 to 6 students, in 9 schools, over a 19 month period</a:t>
            </a:r>
            <a:r>
              <a:rPr lang="en-AU" altLang="en-US" sz="2400" dirty="0" smtClean="0">
                <a:solidFill>
                  <a:srgbClr val="000000"/>
                </a:solidFill>
                <a:cs typeface="Arial" panose="020B0604020202020204" pitchFamily="34" charset="0"/>
              </a:rPr>
              <a:t>.</a:t>
            </a:r>
            <a:endParaRPr lang="en-AU" altLang="en-US" sz="2800" dirty="0">
              <a:solidFill>
                <a:srgbClr val="000000"/>
              </a:solidFill>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26</a:t>
            </a:fld>
            <a:endParaRPr lang="en-US"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p:txBody>
          <a:bodyPr/>
          <a:lstStyle/>
          <a:p>
            <a:r>
              <a:rPr lang="en-AU" altLang="en-US" b="1">
                <a:solidFill>
                  <a:schemeClr val="tx1"/>
                </a:solidFill>
              </a:rPr>
              <a:t>Measuring</a:t>
            </a:r>
          </a:p>
        </p:txBody>
      </p:sp>
      <p:sp>
        <p:nvSpPr>
          <p:cNvPr id="321539" name="Rectangle 3"/>
          <p:cNvSpPr>
            <a:spLocks noGrp="1" noChangeArrowheads="1"/>
          </p:cNvSpPr>
          <p:nvPr>
            <p:ph idx="1"/>
          </p:nvPr>
        </p:nvSpPr>
        <p:spPr/>
        <p:txBody>
          <a:bodyPr>
            <a:normAutofit lnSpcReduction="10000"/>
          </a:bodyPr>
          <a:lstStyle/>
          <a:p>
            <a:pPr>
              <a:lnSpc>
                <a:spcPct val="90000"/>
              </a:lnSpc>
              <a:buFont typeface="Wingdings" panose="05000000000000000000" pitchFamily="2" charset="2"/>
              <a:buChar char="§"/>
            </a:pPr>
            <a:r>
              <a:rPr lang="en-US" altLang="en-US" sz="1800" b="1" dirty="0" smtClean="0">
                <a:solidFill>
                  <a:srgbClr val="000000"/>
                </a:solidFill>
                <a:cs typeface="Times New Roman" panose="02020603050405020304" pitchFamily="18" charset="0"/>
              </a:rPr>
              <a:t>Breathing patterns </a:t>
            </a:r>
            <a:r>
              <a:rPr lang="en-US" altLang="en-US" sz="1800" b="1" dirty="0">
                <a:solidFill>
                  <a:srgbClr val="000000"/>
                </a:solidFill>
                <a:cs typeface="Times New Roman" panose="02020603050405020304" pitchFamily="18" charset="0"/>
              </a:rPr>
              <a:t>during relaxation session </a:t>
            </a:r>
            <a:r>
              <a:rPr lang="en-US" altLang="en-US" sz="1800" dirty="0">
                <a:solidFill>
                  <a:srgbClr val="000000"/>
                </a:solidFill>
                <a:cs typeface="Times New Roman" panose="02020603050405020304" pitchFamily="18" charset="0"/>
              </a:rPr>
              <a:t>(Summit 2000).</a:t>
            </a:r>
          </a:p>
          <a:p>
            <a:pPr>
              <a:lnSpc>
                <a:spcPct val="90000"/>
              </a:lnSpc>
              <a:buFont typeface="Wingdings" panose="05000000000000000000" pitchFamily="2" charset="2"/>
              <a:buChar char="§"/>
            </a:pPr>
            <a:r>
              <a:rPr lang="en-US" altLang="en-US" sz="1800" b="1" dirty="0">
                <a:solidFill>
                  <a:srgbClr val="000000"/>
                </a:solidFill>
                <a:cs typeface="Arial" panose="020B0604020202020204" pitchFamily="34" charset="0"/>
              </a:rPr>
              <a:t>Self-reported </a:t>
            </a:r>
            <a:r>
              <a:rPr lang="en-US" altLang="en-US" sz="1800" b="1" dirty="0" smtClean="0">
                <a:solidFill>
                  <a:srgbClr val="000000"/>
                </a:solidFill>
                <a:cs typeface="Arial" panose="020B0604020202020204" pitchFamily="34" charset="0"/>
              </a:rPr>
              <a:t>Physical</a:t>
            </a:r>
            <a:r>
              <a:rPr lang="en-US" altLang="en-US" sz="1800" b="1" dirty="0">
                <a:solidFill>
                  <a:srgbClr val="000000"/>
                </a:solidFill>
                <a:cs typeface="Arial" panose="020B0604020202020204" pitchFamily="34" charset="0"/>
              </a:rPr>
              <a:t>, </a:t>
            </a:r>
            <a:r>
              <a:rPr lang="en-US" altLang="en-US" sz="1800" b="1" dirty="0" smtClean="0">
                <a:solidFill>
                  <a:srgbClr val="000000"/>
                </a:solidFill>
                <a:cs typeface="Arial" panose="020B0604020202020204" pitchFamily="34" charset="0"/>
              </a:rPr>
              <a:t>Emotional </a:t>
            </a:r>
            <a:r>
              <a:rPr lang="en-US" altLang="en-US" sz="1800" b="1" dirty="0">
                <a:solidFill>
                  <a:srgbClr val="000000"/>
                </a:solidFill>
                <a:cs typeface="Arial" panose="020B0604020202020204" pitchFamily="34" charset="0"/>
              </a:rPr>
              <a:t>and </a:t>
            </a:r>
            <a:r>
              <a:rPr lang="en-US" altLang="en-US" sz="1800" b="1" dirty="0" smtClean="0">
                <a:solidFill>
                  <a:srgbClr val="000000"/>
                </a:solidFill>
                <a:cs typeface="Arial" panose="020B0604020202020204" pitchFamily="34" charset="0"/>
              </a:rPr>
              <a:t>Mental </a:t>
            </a:r>
            <a:r>
              <a:rPr lang="en-US" altLang="en-US" sz="1800" b="1" dirty="0">
                <a:solidFill>
                  <a:srgbClr val="000000"/>
                </a:solidFill>
                <a:cs typeface="Arial" panose="020B0604020202020204" pitchFamily="34" charset="0"/>
              </a:rPr>
              <a:t>S</a:t>
            </a:r>
            <a:r>
              <a:rPr lang="en-US" altLang="en-US" sz="1800" b="1" dirty="0" smtClean="0">
                <a:solidFill>
                  <a:srgbClr val="000000"/>
                </a:solidFill>
                <a:cs typeface="Arial" panose="020B0604020202020204" pitchFamily="34" charset="0"/>
              </a:rPr>
              <a:t>tates</a:t>
            </a:r>
            <a:r>
              <a:rPr lang="en-US" altLang="en-US" sz="1800" dirty="0" smtClean="0">
                <a:solidFill>
                  <a:srgbClr val="000000"/>
                </a:solidFill>
                <a:cs typeface="Arial" panose="020B0604020202020204" pitchFamily="34" charset="0"/>
              </a:rPr>
              <a:t> </a:t>
            </a:r>
            <a:r>
              <a:rPr lang="en-US" altLang="en-US" sz="1800" dirty="0">
                <a:solidFill>
                  <a:srgbClr val="000000"/>
                </a:solidFill>
                <a:cs typeface="Arial" panose="020B0604020202020204" pitchFamily="34" charset="0"/>
              </a:rPr>
              <a:t>(Jensen 2005)</a:t>
            </a:r>
          </a:p>
          <a:p>
            <a:pPr>
              <a:lnSpc>
                <a:spcPct val="90000"/>
              </a:lnSpc>
              <a:buFont typeface="Wingdings" panose="05000000000000000000" pitchFamily="2" charset="2"/>
              <a:buChar char="§"/>
            </a:pPr>
            <a:r>
              <a:rPr lang="en-US" altLang="en-US" sz="1800" b="1" dirty="0" smtClean="0">
                <a:solidFill>
                  <a:srgbClr val="000000"/>
                </a:solidFill>
                <a:cs typeface="Arial" panose="020B0604020202020204" pitchFamily="34" charset="0"/>
              </a:rPr>
              <a:t>Self-reported </a:t>
            </a:r>
            <a:r>
              <a:rPr lang="en-US" altLang="en-US" sz="1800" b="1" dirty="0">
                <a:solidFill>
                  <a:srgbClr val="000000"/>
                </a:solidFill>
                <a:cs typeface="Arial" panose="020B0604020202020204" pitchFamily="34" charset="0"/>
              </a:rPr>
              <a:t>Feelings</a:t>
            </a:r>
            <a:r>
              <a:rPr lang="en-US" altLang="en-US" sz="1800" dirty="0">
                <a:solidFill>
                  <a:srgbClr val="000000"/>
                </a:solidFill>
                <a:cs typeface="Arial" panose="020B0604020202020204" pitchFamily="34" charset="0"/>
              </a:rPr>
              <a:t>  </a:t>
            </a:r>
            <a:r>
              <a:rPr lang="en-US" altLang="en-US" sz="1800" b="1" dirty="0">
                <a:solidFill>
                  <a:srgbClr val="000000"/>
                </a:solidFill>
                <a:cs typeface="Arial" panose="020B0604020202020204" pitchFamily="34" charset="0"/>
              </a:rPr>
              <a:t>of Happiness, Calmness, Enjoyment and Competency</a:t>
            </a:r>
            <a:r>
              <a:rPr lang="en-US" altLang="en-US" sz="1800" dirty="0">
                <a:solidFill>
                  <a:srgbClr val="000000"/>
                </a:solidFill>
                <a:cs typeface="Arial" panose="020B0604020202020204" pitchFamily="34" charset="0"/>
              </a:rPr>
              <a:t>.  (Checklist post yoga classes -Jensen 2004)</a:t>
            </a:r>
          </a:p>
          <a:p>
            <a:pPr>
              <a:lnSpc>
                <a:spcPct val="90000"/>
              </a:lnSpc>
              <a:buFont typeface="Wingdings" panose="05000000000000000000" pitchFamily="2" charset="2"/>
              <a:buChar char="§"/>
            </a:pPr>
            <a:r>
              <a:rPr lang="en-US" altLang="en-US" sz="1800" b="1" dirty="0" err="1" smtClean="0">
                <a:solidFill>
                  <a:srgbClr val="000000"/>
                </a:solidFill>
                <a:cs typeface="Arial" panose="020B0604020202020204" pitchFamily="34" charset="0"/>
              </a:rPr>
              <a:t>Behavioural</a:t>
            </a:r>
            <a:r>
              <a:rPr lang="en-US" altLang="en-US" sz="1800" b="1" dirty="0" smtClean="0">
                <a:solidFill>
                  <a:srgbClr val="000000"/>
                </a:solidFill>
                <a:cs typeface="Arial" panose="020B0604020202020204" pitchFamily="34" charset="0"/>
              </a:rPr>
              <a:t> Observations </a:t>
            </a:r>
            <a:r>
              <a:rPr lang="en-US" altLang="en-US" sz="1800" b="1" dirty="0">
                <a:solidFill>
                  <a:srgbClr val="000000"/>
                </a:solidFill>
                <a:cs typeface="Arial" panose="020B0604020202020204" pitchFamily="34" charset="0"/>
              </a:rPr>
              <a:t>in Classroom and in Yoga </a:t>
            </a:r>
            <a:r>
              <a:rPr lang="en-US" altLang="en-US" sz="1800" b="1" dirty="0" smtClean="0">
                <a:solidFill>
                  <a:srgbClr val="000000"/>
                </a:solidFill>
                <a:cs typeface="Arial" panose="020B0604020202020204" pitchFamily="34" charset="0"/>
              </a:rPr>
              <a:t>classes using computerized Behavioral System </a:t>
            </a:r>
            <a:r>
              <a:rPr lang="en-US" altLang="en-US" sz="1800" b="1" dirty="0">
                <a:solidFill>
                  <a:srgbClr val="000000"/>
                </a:solidFill>
                <a:cs typeface="Arial" panose="020B0604020202020204" pitchFamily="34" charset="0"/>
              </a:rPr>
              <a:t>(</a:t>
            </a:r>
            <a:r>
              <a:rPr lang="en-US" altLang="en-US" sz="1800" dirty="0">
                <a:solidFill>
                  <a:srgbClr val="000000"/>
                </a:solidFill>
                <a:cs typeface="Arial" panose="020B0604020202020204" pitchFamily="34" charset="0"/>
              </a:rPr>
              <a:t>BASC- </a:t>
            </a:r>
            <a:r>
              <a:rPr lang="en-US" altLang="en-US" sz="1800" dirty="0">
                <a:solidFill>
                  <a:srgbClr val="000000"/>
                </a:solidFill>
                <a:cs typeface="Times New Roman" panose="02020603050405020304" pitchFamily="18" charset="0"/>
              </a:rPr>
              <a:t>AGS Publishing 2003</a:t>
            </a:r>
            <a:r>
              <a:rPr lang="en-US" altLang="en-US" sz="1800" dirty="0" smtClean="0">
                <a:solidFill>
                  <a:srgbClr val="000000"/>
                </a:solidFill>
                <a:cs typeface="Times New Roman" panose="02020603050405020304" pitchFamily="18" charset="0"/>
              </a:rPr>
              <a:t>) </a:t>
            </a:r>
            <a:r>
              <a:rPr lang="en-US" altLang="en-US" sz="1800" b="1" dirty="0" smtClean="0">
                <a:solidFill>
                  <a:srgbClr val="000000"/>
                </a:solidFill>
                <a:cs typeface="Times New Roman" panose="02020603050405020304" pitchFamily="18" charset="0"/>
              </a:rPr>
              <a:t>plus observation notes by Classroom Teacher or Aide.</a:t>
            </a:r>
            <a:endParaRPr lang="en-US" altLang="en-US" sz="1800" b="1" dirty="0">
              <a:solidFill>
                <a:srgbClr val="000000"/>
              </a:solidFill>
              <a:cs typeface="Arial" panose="020B0604020202020204" pitchFamily="34" charset="0"/>
            </a:endParaRPr>
          </a:p>
          <a:p>
            <a:pPr>
              <a:lnSpc>
                <a:spcPct val="90000"/>
              </a:lnSpc>
              <a:buFont typeface="Wingdings" panose="05000000000000000000" pitchFamily="2" charset="2"/>
              <a:buChar char="§"/>
            </a:pPr>
            <a:r>
              <a:rPr lang="en-US" altLang="en-US" sz="1800" b="1" dirty="0">
                <a:solidFill>
                  <a:srgbClr val="000000"/>
                </a:solidFill>
                <a:cs typeface="Times New Roman" panose="02020603050405020304" pitchFamily="18" charset="0"/>
              </a:rPr>
              <a:t>Parent and Teacher’s  Perception of </a:t>
            </a:r>
            <a:r>
              <a:rPr lang="en-US" altLang="en-US" sz="1800" b="1" dirty="0" err="1">
                <a:solidFill>
                  <a:srgbClr val="000000"/>
                </a:solidFill>
                <a:cs typeface="Times New Roman" panose="02020603050405020304" pitchFamily="18" charset="0"/>
              </a:rPr>
              <a:t>Behaviour</a:t>
            </a:r>
            <a:r>
              <a:rPr lang="en-US" altLang="en-US" sz="1800" dirty="0">
                <a:solidFill>
                  <a:srgbClr val="000000"/>
                </a:solidFill>
                <a:cs typeface="Times New Roman" panose="02020603050405020304" pitchFamily="18" charset="0"/>
              </a:rPr>
              <a:t> (CTRS –R-L &amp; CPRS-R-L </a:t>
            </a:r>
            <a:r>
              <a:rPr lang="en-US" altLang="en-US" sz="1800" dirty="0" err="1">
                <a:solidFill>
                  <a:srgbClr val="000000"/>
                </a:solidFill>
                <a:cs typeface="Times New Roman" panose="02020603050405020304" pitchFamily="18" charset="0"/>
              </a:rPr>
              <a:t>Conners</a:t>
            </a:r>
            <a:r>
              <a:rPr lang="en-US" altLang="en-US" sz="1800" dirty="0">
                <a:solidFill>
                  <a:srgbClr val="000000"/>
                </a:solidFill>
                <a:cs typeface="Times New Roman" panose="02020603050405020304" pitchFamily="18" charset="0"/>
              </a:rPr>
              <a:t>, 1997)</a:t>
            </a:r>
          </a:p>
          <a:p>
            <a:pPr algn="just">
              <a:lnSpc>
                <a:spcPct val="90000"/>
              </a:lnSpc>
              <a:buFont typeface="Wingdings" panose="05000000000000000000" pitchFamily="2" charset="2"/>
              <a:buChar char="§"/>
            </a:pPr>
            <a:r>
              <a:rPr lang="en-US" altLang="en-US" sz="1800" b="1" dirty="0">
                <a:solidFill>
                  <a:srgbClr val="000000"/>
                </a:solidFill>
                <a:cs typeface="Times New Roman" panose="02020603050405020304" pitchFamily="18" charset="0"/>
              </a:rPr>
              <a:t>Anxiety </a:t>
            </a:r>
            <a:r>
              <a:rPr lang="en-US" altLang="en-US" sz="1800" dirty="0">
                <a:solidFill>
                  <a:srgbClr val="000000"/>
                </a:solidFill>
                <a:cs typeface="Times New Roman" panose="02020603050405020304" pitchFamily="18" charset="0"/>
              </a:rPr>
              <a:t>(STAI/C –</a:t>
            </a:r>
            <a:r>
              <a:rPr lang="en-US" altLang="en-US" sz="1800" b="1" dirty="0">
                <a:solidFill>
                  <a:srgbClr val="000000"/>
                </a:solidFill>
                <a:cs typeface="Times New Roman" panose="02020603050405020304" pitchFamily="18" charset="0"/>
              </a:rPr>
              <a:t> (</a:t>
            </a:r>
            <a:r>
              <a:rPr lang="en-US" altLang="en-US" sz="1800" dirty="0" err="1">
                <a:solidFill>
                  <a:srgbClr val="000000"/>
                </a:solidFill>
                <a:cs typeface="Times New Roman" panose="02020603050405020304" pitchFamily="18" charset="0"/>
              </a:rPr>
              <a:t>Spielberger</a:t>
            </a:r>
            <a:r>
              <a:rPr lang="en-US" altLang="en-US" sz="1800" dirty="0">
                <a:solidFill>
                  <a:srgbClr val="000000"/>
                </a:solidFill>
                <a:cs typeface="Times New Roman" panose="02020603050405020304" pitchFamily="18" charset="0"/>
              </a:rPr>
              <a:t>, 1983, 1973)</a:t>
            </a:r>
          </a:p>
          <a:p>
            <a:pPr algn="just">
              <a:lnSpc>
                <a:spcPct val="90000"/>
              </a:lnSpc>
              <a:buFont typeface="Wingdings" panose="05000000000000000000" pitchFamily="2" charset="2"/>
              <a:buChar char="§"/>
            </a:pPr>
            <a:r>
              <a:rPr lang="en-AU" altLang="en-US" sz="1800" b="1" dirty="0">
                <a:solidFill>
                  <a:srgbClr val="000000"/>
                </a:solidFill>
                <a:cs typeface="Times New Roman" panose="02020603050405020304" pitchFamily="18" charset="0"/>
              </a:rPr>
              <a:t>Yoga survey –(</a:t>
            </a:r>
            <a:r>
              <a:rPr lang="en-AU" altLang="en-US" sz="1800" dirty="0">
                <a:solidFill>
                  <a:srgbClr val="000000"/>
                </a:solidFill>
                <a:cs typeface="Times New Roman" panose="02020603050405020304" pitchFamily="18" charset="0"/>
              </a:rPr>
              <a:t>Jensen </a:t>
            </a:r>
            <a:r>
              <a:rPr lang="en-AU" altLang="en-US" sz="1800" dirty="0" smtClean="0">
                <a:solidFill>
                  <a:srgbClr val="000000"/>
                </a:solidFill>
                <a:cs typeface="Times New Roman" panose="02020603050405020304" pitchFamily="18" charset="0"/>
              </a:rPr>
              <a:t>2004)</a:t>
            </a:r>
            <a:endParaRPr lang="en-US" altLang="en-US" sz="1800" dirty="0">
              <a:solidFill>
                <a:srgbClr val="000000"/>
              </a:solidFill>
              <a:cs typeface="Times New Roman" panose="02020603050405020304" pitchFamily="18" charset="0"/>
            </a:endParaRPr>
          </a:p>
          <a:p>
            <a:pPr algn="just">
              <a:lnSpc>
                <a:spcPct val="90000"/>
              </a:lnSpc>
              <a:buFont typeface="Wingdings" panose="05000000000000000000" pitchFamily="2" charset="2"/>
              <a:buChar char="§"/>
            </a:pPr>
            <a:r>
              <a:rPr lang="en-US" altLang="en-US" sz="1800" b="1" dirty="0">
                <a:solidFill>
                  <a:srgbClr val="000000"/>
                </a:solidFill>
                <a:cs typeface="Times New Roman" panose="02020603050405020304" pitchFamily="18" charset="0"/>
              </a:rPr>
              <a:t>Attention -Sustained and Selective</a:t>
            </a:r>
            <a:r>
              <a:rPr lang="en-US" altLang="en-US" sz="1800" dirty="0">
                <a:solidFill>
                  <a:srgbClr val="000000"/>
                </a:solidFill>
                <a:cs typeface="Times New Roman" panose="02020603050405020304" pitchFamily="18" charset="0"/>
              </a:rPr>
              <a:t>. (TEACH -Manly, </a:t>
            </a:r>
            <a:r>
              <a:rPr lang="en-US" altLang="en-US" sz="1800" dirty="0" err="1">
                <a:solidFill>
                  <a:srgbClr val="000000"/>
                </a:solidFill>
                <a:cs typeface="Times New Roman" panose="02020603050405020304" pitchFamily="18" charset="0"/>
              </a:rPr>
              <a:t>Nimmo</a:t>
            </a:r>
            <a:r>
              <a:rPr lang="en-US" altLang="en-US" sz="1800" dirty="0">
                <a:solidFill>
                  <a:srgbClr val="000000"/>
                </a:solidFill>
                <a:cs typeface="Times New Roman" panose="02020603050405020304" pitchFamily="18" charset="0"/>
              </a:rPr>
              <a:t>-Smith, Anderson, 1999)</a:t>
            </a:r>
          </a:p>
          <a:p>
            <a:pPr algn="just">
              <a:lnSpc>
                <a:spcPct val="90000"/>
              </a:lnSpc>
              <a:buFont typeface="Wingdings" panose="05000000000000000000" pitchFamily="2" charset="2"/>
              <a:buChar char="§"/>
            </a:pPr>
            <a:r>
              <a:rPr lang="en-US" altLang="en-US" sz="1800" b="1" dirty="0">
                <a:solidFill>
                  <a:srgbClr val="000000"/>
                </a:solidFill>
                <a:cs typeface="Times New Roman" panose="02020603050405020304" pitchFamily="18" charset="0"/>
              </a:rPr>
              <a:t>Self Esteem</a:t>
            </a:r>
            <a:r>
              <a:rPr lang="en-US" altLang="en-US" sz="1800" dirty="0">
                <a:solidFill>
                  <a:srgbClr val="000000"/>
                </a:solidFill>
                <a:cs typeface="Times New Roman" panose="02020603050405020304" pitchFamily="18" charset="0"/>
              </a:rPr>
              <a:t> </a:t>
            </a:r>
            <a:r>
              <a:rPr lang="en-US" altLang="en-US" sz="1800" dirty="0" smtClean="0">
                <a:solidFill>
                  <a:srgbClr val="000000"/>
                </a:solidFill>
                <a:cs typeface="Times New Roman" panose="02020603050405020304" pitchFamily="18" charset="0"/>
              </a:rPr>
              <a:t>(Self-Description Questionnaire-SDQ- </a:t>
            </a:r>
            <a:r>
              <a:rPr lang="en-US" altLang="en-US" sz="1800" dirty="0">
                <a:solidFill>
                  <a:srgbClr val="000000"/>
                </a:solidFill>
                <a:cs typeface="Times New Roman" panose="02020603050405020304" pitchFamily="18" charset="0"/>
              </a:rPr>
              <a:t>1&amp; 2 -Marsh 1990)</a:t>
            </a:r>
          </a:p>
          <a:p>
            <a:pPr>
              <a:lnSpc>
                <a:spcPct val="90000"/>
              </a:lnSpc>
            </a:pPr>
            <a:endParaRPr lang="en-AU" altLang="en-US" sz="1800" dirty="0">
              <a:solidFill>
                <a:srgbClr val="000000"/>
              </a:solidFill>
            </a:endParaRPr>
          </a:p>
          <a:p>
            <a:pPr>
              <a:lnSpc>
                <a:spcPct val="90000"/>
              </a:lnSpc>
              <a:buFont typeface="Wingdings" panose="05000000000000000000" pitchFamily="2" charset="2"/>
              <a:buChar char="§"/>
            </a:pPr>
            <a:endParaRPr lang="en-US" altLang="en-US" sz="1800" dirty="0">
              <a:solidFill>
                <a:srgbClr val="000000"/>
              </a:solidFill>
              <a:cs typeface="Arial" panose="020B0604020202020204" pitchFamily="34" charset="0"/>
            </a:endParaRPr>
          </a:p>
          <a:p>
            <a:pPr>
              <a:lnSpc>
                <a:spcPct val="90000"/>
              </a:lnSpc>
              <a:buFont typeface="Wingdings" panose="05000000000000000000" pitchFamily="2" charset="2"/>
              <a:buNone/>
            </a:pPr>
            <a:endParaRPr lang="en-AU" altLang="en-US" sz="2400" dirty="0">
              <a:solidFill>
                <a:srgbClr val="000000"/>
              </a:solidFill>
              <a:cs typeface="Arial" panose="020B0604020202020204" pitchFamily="34" charset="0"/>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27</a:t>
            </a:fld>
            <a:endParaRPr lang="en-US"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p:txBody>
          <a:bodyPr/>
          <a:lstStyle/>
          <a:p>
            <a:r>
              <a:rPr lang="en-AU" altLang="en-US">
                <a:solidFill>
                  <a:schemeClr val="tx1"/>
                </a:solidFill>
              </a:rPr>
              <a:t>Students’ Background </a:t>
            </a:r>
          </a:p>
        </p:txBody>
      </p:sp>
      <p:sp>
        <p:nvSpPr>
          <p:cNvPr id="324611" name="Rectangle 3"/>
          <p:cNvSpPr>
            <a:spLocks noGrp="1" noChangeArrowheads="1"/>
          </p:cNvSpPr>
          <p:nvPr>
            <p:ph idx="1"/>
          </p:nvPr>
        </p:nvSpPr>
        <p:spPr>
          <a:xfrm>
            <a:off x="1475656" y="1988840"/>
            <a:ext cx="6192688" cy="3920282"/>
          </a:xfrm>
        </p:spPr>
        <p:txBody>
          <a:bodyPr/>
          <a:lstStyle/>
          <a:p>
            <a:pPr algn="just"/>
            <a:r>
              <a:rPr lang="en-US" altLang="en-US" dirty="0">
                <a:solidFill>
                  <a:srgbClr val="000000"/>
                </a:solidFill>
                <a:cs typeface="Arial" panose="020B0604020202020204" pitchFamily="34" charset="0"/>
              </a:rPr>
              <a:t>Students’ backgrounds include </a:t>
            </a:r>
            <a:r>
              <a:rPr lang="en-US" altLang="en-US" dirty="0" smtClean="0">
                <a:solidFill>
                  <a:srgbClr val="000000"/>
                </a:solidFill>
                <a:cs typeface="Arial" panose="020B0604020202020204" pitchFamily="34" charset="0"/>
              </a:rPr>
              <a:t>domestic </a:t>
            </a:r>
            <a:r>
              <a:rPr lang="en-US" altLang="en-US" dirty="0">
                <a:solidFill>
                  <a:srgbClr val="000000"/>
                </a:solidFill>
                <a:cs typeface="Arial" panose="020B0604020202020204" pitchFamily="34" charset="0"/>
              </a:rPr>
              <a:t>violence; sexual, emotional, physical abuse and  neglect; multiple parents or guardians; economic hardship; and family pathology including parental substance abuse, criminal activity and mental health disorders.</a:t>
            </a:r>
            <a:endParaRPr lang="en-US" altLang="en-US" dirty="0">
              <a:solidFill>
                <a:srgbClr val="000000"/>
              </a:solidFill>
              <a:cs typeface="Times New Roman" panose="02020603050405020304" pitchFamily="18" charset="0"/>
            </a:endParaRPr>
          </a:p>
          <a:p>
            <a:endParaRPr lang="en-AU" altLang="en-US" dirty="0">
              <a:solidFill>
                <a:srgbClr val="000000"/>
              </a:solidFill>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28</a:t>
            </a:fld>
            <a:endParaRPr lang="en-US"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2"/>
          <p:cNvSpPr>
            <a:spLocks noGrp="1" noChangeArrowheads="1"/>
          </p:cNvSpPr>
          <p:nvPr>
            <p:ph type="title"/>
          </p:nvPr>
        </p:nvSpPr>
        <p:spPr>
          <a:xfrm>
            <a:off x="1066800" y="228600"/>
            <a:ext cx="7772400" cy="1143000"/>
          </a:xfrm>
        </p:spPr>
        <p:txBody>
          <a:bodyPr/>
          <a:lstStyle/>
          <a:p>
            <a:r>
              <a:rPr lang="en-AU" altLang="en-US">
                <a:solidFill>
                  <a:schemeClr val="tx1"/>
                </a:solidFill>
              </a:rPr>
              <a:t>Effects  of Background</a:t>
            </a:r>
          </a:p>
        </p:txBody>
      </p:sp>
      <p:sp>
        <p:nvSpPr>
          <p:cNvPr id="326659" name="Rectangle 3"/>
          <p:cNvSpPr>
            <a:spLocks noGrp="1" noChangeArrowheads="1"/>
          </p:cNvSpPr>
          <p:nvPr>
            <p:ph idx="1"/>
          </p:nvPr>
        </p:nvSpPr>
        <p:spPr>
          <a:xfrm>
            <a:off x="1143000" y="2286000"/>
            <a:ext cx="7769225" cy="4113213"/>
          </a:xfrm>
        </p:spPr>
        <p:txBody>
          <a:bodyPr/>
          <a:lstStyle/>
          <a:p>
            <a:pPr algn="just">
              <a:lnSpc>
                <a:spcPct val="90000"/>
              </a:lnSpc>
            </a:pPr>
            <a:r>
              <a:rPr lang="en-US" altLang="en-US" sz="2800">
                <a:solidFill>
                  <a:srgbClr val="000000"/>
                </a:solidFill>
                <a:cs typeface="Arial" panose="020B0604020202020204" pitchFamily="34" charset="0"/>
              </a:rPr>
              <a:t>Such circumstances have adverse effects on</a:t>
            </a:r>
          </a:p>
          <a:p>
            <a:pPr lvl="1" algn="just">
              <a:lnSpc>
                <a:spcPct val="90000"/>
              </a:lnSpc>
            </a:pPr>
            <a:r>
              <a:rPr lang="en-US" altLang="en-US" sz="2400">
                <a:solidFill>
                  <a:srgbClr val="000000"/>
                </a:solidFill>
                <a:cs typeface="Arial" panose="020B0604020202020204" pitchFamily="34" charset="0"/>
              </a:rPr>
              <a:t>Physical body (muscle tightness; digestive problems; excretory problems etc), </a:t>
            </a:r>
          </a:p>
          <a:p>
            <a:pPr lvl="1" algn="just">
              <a:lnSpc>
                <a:spcPct val="90000"/>
              </a:lnSpc>
            </a:pPr>
            <a:r>
              <a:rPr lang="en-US" altLang="en-US" sz="2400">
                <a:solidFill>
                  <a:srgbClr val="000000"/>
                </a:solidFill>
                <a:cs typeface="Arial" panose="020B0604020202020204" pitchFamily="34" charset="0"/>
              </a:rPr>
              <a:t>Emotional  state (anxiety, depression, anger, etc) </a:t>
            </a:r>
          </a:p>
          <a:p>
            <a:pPr lvl="1" algn="just">
              <a:lnSpc>
                <a:spcPct val="90000"/>
              </a:lnSpc>
            </a:pPr>
            <a:r>
              <a:rPr lang="en-US" altLang="en-US" sz="2400">
                <a:solidFill>
                  <a:srgbClr val="000000"/>
                </a:solidFill>
                <a:cs typeface="Arial" panose="020B0604020202020204" pitchFamily="34" charset="0"/>
              </a:rPr>
              <a:t>Social  functioning (anti –social behaviour) </a:t>
            </a:r>
          </a:p>
          <a:p>
            <a:pPr lvl="1">
              <a:lnSpc>
                <a:spcPct val="90000"/>
              </a:lnSpc>
            </a:pPr>
            <a:r>
              <a:rPr lang="en-US" altLang="en-US" sz="2400">
                <a:solidFill>
                  <a:srgbClr val="000000"/>
                </a:solidFill>
                <a:cs typeface="Arial" panose="020B0604020202020204" pitchFamily="34" charset="0"/>
              </a:rPr>
              <a:t>Mental functioning (confusion;arrogance, stubbornness, dullness; controlling; inflexibility) </a:t>
            </a:r>
          </a:p>
          <a:p>
            <a:pPr>
              <a:lnSpc>
                <a:spcPct val="90000"/>
              </a:lnSpc>
            </a:pPr>
            <a:r>
              <a:rPr lang="en-US" altLang="en-US" sz="2800">
                <a:solidFill>
                  <a:srgbClr val="000000"/>
                </a:solidFill>
                <a:cs typeface="Arial" panose="020B0604020202020204" pitchFamily="34" charset="0"/>
              </a:rPr>
              <a:t>causing disturbances in anatomical, physiological, psychological, neurological functioning. </a:t>
            </a:r>
            <a:endParaRPr lang="en-US" altLang="en-US" sz="2800">
              <a:solidFill>
                <a:srgbClr val="000000"/>
              </a:solidFill>
              <a:cs typeface="Times New Roman" panose="02020603050405020304" pitchFamily="18" charset="0"/>
            </a:endParaRPr>
          </a:p>
          <a:p>
            <a:pPr>
              <a:lnSpc>
                <a:spcPct val="90000"/>
              </a:lnSpc>
            </a:pPr>
            <a:endParaRPr lang="en-AU" altLang="en-US" sz="2800">
              <a:solidFill>
                <a:srgbClr val="000000"/>
              </a:solidFill>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29</a:t>
            </a:fld>
            <a:endParaRPr lang="en-US"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0"/>
            <a:ext cx="8362950" cy="1196752"/>
          </a:xfrm>
        </p:spPr>
        <p:txBody>
          <a:bodyPr/>
          <a:lstStyle/>
          <a:p>
            <a:pPr eaLnBrk="1" hangingPunct="1"/>
            <a:r>
              <a:rPr lang="en-AU" altLang="en-US" sz="4000" b="1" dirty="0" smtClean="0">
                <a:ln w="22225">
                  <a:solidFill>
                    <a:schemeClr val="accent2"/>
                  </a:solidFill>
                  <a:prstDash val="solid"/>
                </a:ln>
                <a:solidFill>
                  <a:schemeClr val="tx1"/>
                </a:solidFill>
              </a:rPr>
              <a:t>Disruptive Behaviours and Disorders</a:t>
            </a:r>
          </a:p>
        </p:txBody>
      </p:sp>
      <p:sp useBgFill="1">
        <p:nvSpPr>
          <p:cNvPr id="4099" name="Content Placeholder 2"/>
          <p:cNvSpPr>
            <a:spLocks noGrp="1"/>
          </p:cNvSpPr>
          <p:nvPr>
            <p:ph idx="1"/>
          </p:nvPr>
        </p:nvSpPr>
        <p:spPr>
          <a:xfrm>
            <a:off x="312737" y="1157288"/>
            <a:ext cx="8507413" cy="5635625"/>
          </a:xfrm>
        </p:spPr>
        <p:txBody>
          <a:bodyPr>
            <a:normAutofit fontScale="25000" lnSpcReduction="20000"/>
          </a:bodyPr>
          <a:lstStyle/>
          <a:p>
            <a:pPr marL="0" indent="0" eaLnBrk="1" hangingPunct="1">
              <a:buFont typeface="Arial" panose="020B0604020202020204" pitchFamily="34" charset="0"/>
              <a:buNone/>
            </a:pPr>
            <a:r>
              <a:rPr lang="en-AU" altLang="en-US" sz="11200" i="1" dirty="0" smtClean="0"/>
              <a:t>Behaviours</a:t>
            </a:r>
            <a:r>
              <a:rPr lang="en-AU" altLang="en-US" sz="11200" dirty="0" smtClean="0"/>
              <a:t>: Inattention/Hyperactivity/Impulsivity/Disorganisation/ Risk Taking-Sexual, Physical, Criminal, Drugs/Stealing / Fighting/Arson/Lying.</a:t>
            </a:r>
          </a:p>
          <a:p>
            <a:pPr marL="0" indent="0" eaLnBrk="1" hangingPunct="1">
              <a:buFont typeface="Arial" panose="020B0604020202020204" pitchFamily="34" charset="0"/>
              <a:buNone/>
            </a:pPr>
            <a:r>
              <a:rPr lang="en-AU" altLang="en-US" sz="11200" i="1" dirty="0" smtClean="0"/>
              <a:t>Disorders</a:t>
            </a:r>
            <a:r>
              <a:rPr lang="en-AU" altLang="en-US" sz="11200" dirty="0" smtClean="0"/>
              <a:t>: </a:t>
            </a:r>
          </a:p>
          <a:p>
            <a:pPr marL="0" indent="0" eaLnBrk="1" hangingPunct="1">
              <a:buFont typeface="Arial" panose="020B0604020202020204" pitchFamily="34" charset="0"/>
              <a:buNone/>
            </a:pPr>
            <a:r>
              <a:rPr lang="en-AU" altLang="en-US" sz="9600" dirty="0" smtClean="0"/>
              <a:t>Attention Deficit Hyperactivity Disorder (</a:t>
            </a:r>
            <a:r>
              <a:rPr lang="en-AU" altLang="en-US" sz="11200" dirty="0" smtClean="0"/>
              <a:t>ADHD</a:t>
            </a:r>
            <a:r>
              <a:rPr lang="en-AU" altLang="en-US" sz="9600" dirty="0" smtClean="0"/>
              <a:t>),  Oppositional Defiant Disorder, (ODD) Conduct Disorder (CD) often comorbid, and often comorbid with Depression, Anxiety, Emotional Disorder</a:t>
            </a:r>
            <a:r>
              <a:rPr lang="en-AU" altLang="en-US" sz="11200" dirty="0" smtClean="0"/>
              <a:t>.</a:t>
            </a:r>
          </a:p>
          <a:p>
            <a:pPr marL="0" indent="0" eaLnBrk="1" hangingPunct="1">
              <a:buFont typeface="Arial" panose="020B0604020202020204" pitchFamily="34" charset="0"/>
              <a:buNone/>
            </a:pPr>
            <a:r>
              <a:rPr lang="en-AU" altLang="en-US" sz="11200" dirty="0" smtClean="0"/>
              <a:t>Disruptive behaviour and disorders have serious personal, social and educational implications (Wicks-Nelson &amp; Israel, 2003; DET, 1998), </a:t>
            </a:r>
            <a:r>
              <a:rPr lang="en-AU" altLang="en-US" sz="11200" dirty="0"/>
              <a:t>a</a:t>
            </a:r>
            <a:r>
              <a:rPr lang="en-AU" altLang="en-US" sz="11200" dirty="0" smtClean="0"/>
              <a:t>ffecting peers, teachers, family and community.</a:t>
            </a:r>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endParaRPr lang="en-AU" altLang="en-US" dirty="0" smtClean="0"/>
          </a:p>
          <a:p>
            <a:pPr marL="0" indent="0" eaLnBrk="1" hangingPunct="1">
              <a:buFont typeface="Arial" panose="020B0604020202020204" pitchFamily="34" charset="0"/>
              <a:buNone/>
            </a:pPr>
            <a:r>
              <a:rPr lang="en-AU" altLang="en-US" dirty="0" smtClean="0"/>
              <a:t>				 				        	                 	</a:t>
            </a:r>
            <a:endParaRPr lang="en-AU" altLang="en-US" sz="1600" dirty="0" smtClean="0"/>
          </a:p>
          <a:p>
            <a:pPr marL="0" indent="0" eaLnBrk="1" hangingPunct="1">
              <a:buFont typeface="Arial" panose="020B0604020202020204" pitchFamily="34" charset="0"/>
              <a:buNone/>
            </a:pPr>
            <a:endParaRPr lang="en-AU" altLang="en-US" dirty="0" smtClean="0"/>
          </a:p>
        </p:txBody>
      </p:sp>
      <p:pic>
        <p:nvPicPr>
          <p:cNvPr id="410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43875" y="5854700"/>
            <a:ext cx="787400" cy="8397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92813" y="5872163"/>
            <a:ext cx="966787" cy="9636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102" name="Picture 6"/>
          <p:cNvPicPr>
            <a:picLocks noChangeAspect="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581275" y="6024563"/>
            <a:ext cx="1025525" cy="768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3" name="Picture 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392238" y="6024563"/>
            <a:ext cx="1122362" cy="754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4" name="Picture 3"/>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768725" y="5888038"/>
            <a:ext cx="1876425" cy="904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5" name="Picture 4"/>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57200" y="5854700"/>
            <a:ext cx="869950" cy="95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106" name="Picture 6"/>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7085013" y="5892800"/>
            <a:ext cx="1017587" cy="763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Footer Placeholder 1"/>
          <p:cNvSpPr>
            <a:spLocks noGrp="1"/>
          </p:cNvSpPr>
          <p:nvPr>
            <p:ph type="ftr" sz="quarter" idx="11"/>
          </p:nvPr>
        </p:nvSpPr>
        <p:spPr/>
        <p:txBody>
          <a:bodyPr/>
          <a:lstStyle/>
          <a:p>
            <a:pPr>
              <a:defRPr/>
            </a:pPr>
            <a:r>
              <a:rPr lang="en-AU" altLang="en-US" smtClean="0"/>
              <a:t>Dr Pauline Jensen pauline.jensen@uni.sydney.edu.au</a:t>
            </a:r>
            <a:endParaRPr lang="en-AU" altLang="en-US"/>
          </a:p>
        </p:txBody>
      </p:sp>
      <p:sp>
        <p:nvSpPr>
          <p:cNvPr id="3" name="Date Placeholder 2"/>
          <p:cNvSpPr>
            <a:spLocks noGrp="1"/>
          </p:cNvSpPr>
          <p:nvPr>
            <p:ph type="dt" sz="half" idx="10"/>
          </p:nvPr>
        </p:nvSpPr>
        <p:spPr/>
        <p:txBody>
          <a:bodyPr/>
          <a:lstStyle/>
          <a:p>
            <a:r>
              <a:rPr lang="en-US" altLang="en-US" smtClean="0"/>
              <a:t>1-3 October 2016</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3</a:t>
            </a:fld>
            <a:endParaRPr lang="en-US" altLang="en-US"/>
          </a:p>
        </p:txBody>
      </p:sp>
    </p:spTree>
    <p:extLst>
      <p:ext uri="{BB962C8B-B14F-4D97-AF65-F5344CB8AC3E}">
        <p14:creationId xmlns:p14="http://schemas.microsoft.com/office/powerpoint/2010/main" xmlns="" val="1951788642"/>
      </p:ext>
    </p:extLst>
  </p:cSld>
  <p:clrMapOvr>
    <a:masterClrMapping/>
  </p:clrMapOvr>
  <mc:AlternateContent xmlns:mc="http://schemas.openxmlformats.org/markup-compatibility/2006">
    <mc:Choice xmlns:p14="http://schemas.microsoft.com/office/powerpoint/2010/main" xmlns="" Requires="p14">
      <p:transition spd="slow" p14:dur="2000" advTm="68158"/>
    </mc:Choice>
    <mc:Fallback>
      <p:transition spd="slow" advTm="68158"/>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p:txBody>
          <a:bodyPr/>
          <a:lstStyle/>
          <a:p>
            <a:r>
              <a:rPr lang="en-AU" altLang="en-US">
                <a:solidFill>
                  <a:schemeClr val="tx1"/>
                </a:solidFill>
              </a:rPr>
              <a:t>Benefits of Yoga</a:t>
            </a:r>
          </a:p>
        </p:txBody>
      </p:sp>
      <p:sp>
        <p:nvSpPr>
          <p:cNvPr id="330755" name="Rectangle 3"/>
          <p:cNvSpPr>
            <a:spLocks noGrp="1" noChangeArrowheads="1"/>
          </p:cNvSpPr>
          <p:nvPr>
            <p:ph idx="1"/>
          </p:nvPr>
        </p:nvSpPr>
        <p:spPr/>
        <p:txBody>
          <a:bodyPr/>
          <a:lstStyle/>
          <a:p>
            <a:pPr lvl="1"/>
            <a:r>
              <a:rPr lang="en-AU" altLang="en-US" dirty="0">
                <a:solidFill>
                  <a:srgbClr val="000000"/>
                </a:solidFill>
              </a:rPr>
              <a:t>Yoga  postures stretch, flex, tone, strengthen  and relax the muscular system, lubricate joints and massage the body; stimulate and relax the digestive and excretory systems ; release tension in an overstimulated nervous system, and regulate the respiratory and circulatory system.</a:t>
            </a:r>
          </a:p>
          <a:p>
            <a:pPr lvl="1"/>
            <a:r>
              <a:rPr lang="en-AU" altLang="en-US" dirty="0">
                <a:solidFill>
                  <a:srgbClr val="000000"/>
                </a:solidFill>
              </a:rPr>
              <a:t>Yoga relaxation calms the nervous system, relaxes muscles and quietens the mind.</a:t>
            </a:r>
          </a:p>
          <a:p>
            <a:pPr lvl="1"/>
            <a:r>
              <a:rPr lang="en-AU" altLang="en-US" dirty="0">
                <a:solidFill>
                  <a:srgbClr val="000000"/>
                </a:solidFill>
              </a:rPr>
              <a:t>Yoga breathing </a:t>
            </a:r>
            <a:r>
              <a:rPr lang="en-AU" altLang="en-US" dirty="0" smtClean="0">
                <a:solidFill>
                  <a:srgbClr val="000000"/>
                </a:solidFill>
              </a:rPr>
              <a:t>practices can  </a:t>
            </a:r>
            <a:r>
              <a:rPr lang="en-AU" altLang="en-US" dirty="0">
                <a:solidFill>
                  <a:srgbClr val="000000"/>
                </a:solidFill>
              </a:rPr>
              <a:t>influence oxygen consumption and  the functioning of the brain.</a:t>
            </a:r>
          </a:p>
          <a:p>
            <a:pPr lvl="1"/>
            <a:r>
              <a:rPr lang="en-AU" altLang="en-US" dirty="0">
                <a:solidFill>
                  <a:srgbClr val="000000"/>
                </a:solidFill>
              </a:rPr>
              <a:t>Yoga mind sound resonance deepens the breath, focuses and quietens the mind.</a:t>
            </a:r>
          </a:p>
          <a:p>
            <a:pPr lvl="1">
              <a:buFontTx/>
              <a:buNone/>
            </a:pPr>
            <a:endParaRPr lang="en-AU" altLang="en-US" sz="1800" dirty="0">
              <a:solidFill>
                <a:srgbClr val="000000"/>
              </a:solidFill>
            </a:endParaRPr>
          </a:p>
          <a:p>
            <a:endParaRPr lang="en-AU" altLang="en-US" sz="1800" dirty="0">
              <a:solidFill>
                <a:srgbClr val="000000"/>
              </a:solidFill>
            </a:endParaRPr>
          </a:p>
          <a:p>
            <a:pPr lvl="1"/>
            <a:endParaRPr lang="en-AU" altLang="en-US" sz="2000" dirty="0">
              <a:solidFill>
                <a:srgbClr val="000000"/>
              </a:solidFill>
            </a:endParaRPr>
          </a:p>
          <a:p>
            <a:pPr>
              <a:buFontTx/>
              <a:buNone/>
            </a:pPr>
            <a:endParaRPr lang="en-AU" altLang="en-US" sz="2000" dirty="0">
              <a:solidFill>
                <a:srgbClr val="000000"/>
              </a:solidFill>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30</a:t>
            </a:fld>
            <a:endParaRPr lang="en-US"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ChangeArrowheads="1"/>
          </p:cNvSpPr>
          <p:nvPr>
            <p:ph type="title"/>
          </p:nvPr>
        </p:nvSpPr>
        <p:spPr>
          <a:xfrm>
            <a:off x="681038" y="338138"/>
            <a:ext cx="7627937" cy="911225"/>
          </a:xfrm>
        </p:spPr>
        <p:txBody>
          <a:bodyPr>
            <a:normAutofit fontScale="90000"/>
          </a:bodyPr>
          <a:lstStyle/>
          <a:p>
            <a:pPr>
              <a:lnSpc>
                <a:spcPct val="45000"/>
              </a:lnSpc>
            </a:pPr>
            <a:r>
              <a:rPr lang="en-AU" altLang="en-US" sz="4000">
                <a:solidFill>
                  <a:schemeClr val="tx1"/>
                </a:solidFill>
              </a:rPr>
              <a:t/>
            </a:r>
            <a:br>
              <a:rPr lang="en-AU" altLang="en-US" sz="4000">
                <a:solidFill>
                  <a:schemeClr val="tx1"/>
                </a:solidFill>
              </a:rPr>
            </a:br>
            <a:r>
              <a:rPr lang="en-AU" altLang="en-US" sz="4000">
                <a:solidFill>
                  <a:schemeClr val="tx1"/>
                </a:solidFill>
              </a:rPr>
              <a:t> How Yoga was introduced to the students.</a:t>
            </a:r>
            <a:r>
              <a:rPr lang="en-AU" altLang="en-US" sz="6600">
                <a:solidFill>
                  <a:schemeClr val="tx1"/>
                </a:solidFill>
              </a:rPr>
              <a:t>  </a:t>
            </a:r>
          </a:p>
        </p:txBody>
      </p:sp>
      <p:sp>
        <p:nvSpPr>
          <p:cNvPr id="376835" name="Rectangle 3"/>
          <p:cNvSpPr>
            <a:spLocks noGrp="1" noChangeArrowheads="1"/>
          </p:cNvSpPr>
          <p:nvPr>
            <p:ph type="body" sz="half" idx="1"/>
          </p:nvPr>
        </p:nvSpPr>
        <p:spPr>
          <a:xfrm>
            <a:off x="134957" y="1365766"/>
            <a:ext cx="4035425" cy="4495800"/>
          </a:xfrm>
        </p:spPr>
        <p:txBody>
          <a:bodyPr>
            <a:normAutofit fontScale="92500" lnSpcReduction="20000"/>
          </a:bodyPr>
          <a:lstStyle/>
          <a:p>
            <a:pPr>
              <a:lnSpc>
                <a:spcPct val="90000"/>
              </a:lnSpc>
            </a:pPr>
            <a:endParaRPr lang="en-AU" altLang="en-US" sz="2400" dirty="0"/>
          </a:p>
          <a:p>
            <a:r>
              <a:rPr lang="en-AU" altLang="en-US" sz="3200" dirty="0" smtClean="0">
                <a:solidFill>
                  <a:srgbClr val="000000"/>
                </a:solidFill>
              </a:rPr>
              <a:t>Yoga </a:t>
            </a:r>
            <a:r>
              <a:rPr lang="en-AU" altLang="en-US" sz="3200" dirty="0">
                <a:solidFill>
                  <a:srgbClr val="000000"/>
                </a:solidFill>
              </a:rPr>
              <a:t>works on your mental, physical and emotional self.</a:t>
            </a:r>
          </a:p>
          <a:p>
            <a:pPr>
              <a:lnSpc>
                <a:spcPct val="90000"/>
              </a:lnSpc>
            </a:pPr>
            <a:r>
              <a:rPr lang="en-AU" altLang="en-US" sz="3200" dirty="0" smtClean="0">
                <a:solidFill>
                  <a:srgbClr val="000000"/>
                </a:solidFill>
              </a:rPr>
              <a:t>Ancient to modern Yoga.</a:t>
            </a:r>
          </a:p>
          <a:p>
            <a:pPr>
              <a:lnSpc>
                <a:spcPct val="90000"/>
              </a:lnSpc>
            </a:pPr>
            <a:r>
              <a:rPr lang="en-AU" altLang="en-US" sz="3200" dirty="0" smtClean="0">
                <a:solidFill>
                  <a:srgbClr val="000000"/>
                </a:solidFill>
              </a:rPr>
              <a:t>Animal to Human Yoga</a:t>
            </a:r>
          </a:p>
          <a:p>
            <a:pPr>
              <a:lnSpc>
                <a:spcPct val="90000"/>
              </a:lnSpc>
            </a:pPr>
            <a:endParaRPr lang="en-AU" altLang="en-US" sz="3200" dirty="0">
              <a:solidFill>
                <a:srgbClr val="000000"/>
              </a:solidFill>
            </a:endParaRPr>
          </a:p>
          <a:p>
            <a:r>
              <a:rPr lang="en-AU" altLang="en-US" sz="3200" dirty="0">
                <a:solidFill>
                  <a:srgbClr val="000000"/>
                </a:solidFill>
                <a:effectLst>
                  <a:outerShdw blurRad="38100" dist="38100" dir="2700000" algn="tl">
                    <a:srgbClr val="FFFFFF"/>
                  </a:outerShdw>
                </a:effectLst>
              </a:rPr>
              <a:t>Sportspeople and </a:t>
            </a:r>
            <a:r>
              <a:rPr lang="en-AU" altLang="en-US" sz="3200" dirty="0" smtClean="0">
                <a:solidFill>
                  <a:srgbClr val="000000"/>
                </a:solidFill>
                <a:effectLst>
                  <a:outerShdw blurRad="38100" dist="38100" dir="2700000" algn="tl">
                    <a:srgbClr val="FFFFFF"/>
                  </a:outerShdw>
                </a:effectLst>
              </a:rPr>
              <a:t>teams </a:t>
            </a:r>
            <a:r>
              <a:rPr lang="en-AU" altLang="en-US" sz="3200" dirty="0">
                <a:solidFill>
                  <a:srgbClr val="000000"/>
                </a:solidFill>
                <a:effectLst>
                  <a:outerShdw blurRad="38100" dist="38100" dir="2700000" algn="tl">
                    <a:srgbClr val="FFFFFF"/>
                  </a:outerShdw>
                </a:effectLst>
              </a:rPr>
              <a:t>w</a:t>
            </a:r>
            <a:r>
              <a:rPr lang="en-AU" altLang="en-US" sz="3200" dirty="0" smtClean="0">
                <a:solidFill>
                  <a:srgbClr val="000000"/>
                </a:solidFill>
                <a:effectLst>
                  <a:outerShdw blurRad="38100" dist="38100" dir="2700000" algn="tl">
                    <a:srgbClr val="FFFFFF"/>
                  </a:outerShdw>
                </a:effectLst>
              </a:rPr>
              <a:t>ho practise yoga</a:t>
            </a:r>
          </a:p>
          <a:p>
            <a:pPr>
              <a:lnSpc>
                <a:spcPct val="90000"/>
              </a:lnSpc>
            </a:pPr>
            <a:endParaRPr lang="en-AU" altLang="en-US" sz="2400" dirty="0">
              <a:solidFill>
                <a:srgbClr val="000000"/>
              </a:solidFill>
            </a:endParaRPr>
          </a:p>
        </p:txBody>
      </p:sp>
      <p:pic>
        <p:nvPicPr>
          <p:cNvPr id="6" name="Picture 7"/>
          <p:cNvPicPr>
            <a:picLocks noGrp="1" noChangeAspect="1" noChangeArrowheads="1"/>
          </p:cNvPicPr>
          <p:nvPr>
            <p:ph type="clipArt" sz="half" idx="2"/>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20721" y="1866437"/>
            <a:ext cx="1152128" cy="154596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791181" y="1815695"/>
            <a:ext cx="1246413" cy="164745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4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308850" y="5229200"/>
            <a:ext cx="1000125"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ctangle 2"/>
          <p:cNvSpPr/>
          <p:nvPr/>
        </p:nvSpPr>
        <p:spPr>
          <a:xfrm>
            <a:off x="3995058" y="5983721"/>
            <a:ext cx="3313792" cy="369332"/>
          </a:xfrm>
          <a:prstGeom prst="rect">
            <a:avLst/>
          </a:prstGeom>
        </p:spPr>
        <p:txBody>
          <a:bodyPr wrap="none">
            <a:spAutoFit/>
          </a:bodyPr>
          <a:lstStyle/>
          <a:p>
            <a:pPr lvl="0" eaLnBrk="1" hangingPunct="1">
              <a:spcBef>
                <a:spcPct val="20000"/>
              </a:spcBef>
              <a:buClr>
                <a:schemeClr val="tx2"/>
              </a:buClr>
            </a:pPr>
            <a:r>
              <a:rPr lang="en-AU" altLang="en-US" dirty="0">
                <a:solidFill>
                  <a:srgbClr val="000000"/>
                </a:solidFill>
              </a:rPr>
              <a:t>Tom Carroll, surfing champion.</a:t>
            </a:r>
          </a:p>
        </p:txBody>
      </p:sp>
      <p:pic>
        <p:nvPicPr>
          <p:cNvPr id="10" name="Picture 11"/>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223481" y="3613666"/>
            <a:ext cx="1746608" cy="11114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10"/>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6757507" y="3732265"/>
            <a:ext cx="1529988" cy="8742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4" name="Footer Placeholder 3"/>
          <p:cNvSpPr>
            <a:spLocks noGrp="1"/>
          </p:cNvSpPr>
          <p:nvPr>
            <p:ph type="ftr" sz="quarter" idx="11"/>
          </p:nvPr>
        </p:nvSpPr>
        <p:spPr/>
        <p:txBody>
          <a:bodyPr/>
          <a:lstStyle/>
          <a:p>
            <a:r>
              <a:rPr lang="en-US" altLang="en-US" smtClean="0"/>
              <a:t>Dr Pauline Jensen pauline.jensen@uni.sydney.edu.au</a:t>
            </a:r>
            <a:endParaRPr lang="en-US" altLang="en-US"/>
          </a:p>
        </p:txBody>
      </p:sp>
      <p:sp>
        <p:nvSpPr>
          <p:cNvPr id="5" name="Slide Number Placeholder 4"/>
          <p:cNvSpPr>
            <a:spLocks noGrp="1"/>
          </p:cNvSpPr>
          <p:nvPr>
            <p:ph type="sldNum" sz="quarter" idx="12"/>
          </p:nvPr>
        </p:nvSpPr>
        <p:spPr/>
        <p:txBody>
          <a:bodyPr/>
          <a:lstStyle/>
          <a:p>
            <a:fld id="{C3AA2D09-655E-483F-87BB-1D94D976ED81}" type="slidenum">
              <a:rPr lang="en-US" altLang="en-US" smtClean="0"/>
              <a:pPr/>
              <a:t>31</a:t>
            </a:fld>
            <a:endParaRPr lang="en-US"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0-#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ChangeArrowheads="1"/>
          </p:cNvSpPr>
          <p:nvPr>
            <p:ph type="title"/>
          </p:nvPr>
        </p:nvSpPr>
        <p:spPr/>
        <p:txBody>
          <a:bodyPr>
            <a:normAutofit fontScale="90000"/>
          </a:bodyPr>
          <a:lstStyle/>
          <a:p>
            <a:r>
              <a:rPr lang="en-AU" altLang="en-US">
                <a:solidFill>
                  <a:schemeClr val="tx1"/>
                </a:solidFill>
              </a:rPr>
              <a:t>Access,Recruitment and Assessment</a:t>
            </a:r>
          </a:p>
        </p:txBody>
      </p:sp>
      <p:pic>
        <p:nvPicPr>
          <p:cNvPr id="400388" name="Picture 4" descr="PC060007"/>
          <p:cNvPicPr>
            <a:picLocks noGrp="1" noChangeAspect="1" noChangeArrowheads="1"/>
          </p:cNvPicPr>
          <p:nvPr>
            <p:ph type="clipArt" sz="half" idx="1"/>
          </p:nvPr>
        </p:nvPicPr>
        <p:blipFill>
          <a:blip r:embed="rId2" cstate="print">
            <a:extLst>
              <a:ext uri="{28A0092B-C50C-407E-A947-70E740481C1C}">
                <a14:useLocalDpi xmlns:a14="http://schemas.microsoft.com/office/drawing/2010/main" xmlns="" val="0"/>
              </a:ext>
            </a:extLst>
          </a:blip>
          <a:srcRect/>
          <a:stretch>
            <a:fillRect/>
          </a:stretch>
        </p:blipFill>
        <p:spPr>
          <a:xfrm>
            <a:off x="457200" y="2662238"/>
            <a:ext cx="3914775" cy="30575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00387" name="Rectangle 3"/>
          <p:cNvSpPr>
            <a:spLocks noGrp="1" noChangeArrowheads="1"/>
          </p:cNvSpPr>
          <p:nvPr>
            <p:ph type="body" sz="half" idx="2"/>
          </p:nvPr>
        </p:nvSpPr>
        <p:spPr>
          <a:xfrm>
            <a:off x="4651375" y="1600200"/>
            <a:ext cx="4035425" cy="4495800"/>
          </a:xfrm>
        </p:spPr>
        <p:txBody>
          <a:bodyPr>
            <a:normAutofit lnSpcReduction="10000"/>
          </a:bodyPr>
          <a:lstStyle/>
          <a:p>
            <a:r>
              <a:rPr lang="en-AU" altLang="en-US" sz="2400" dirty="0">
                <a:solidFill>
                  <a:srgbClr val="000000"/>
                </a:solidFill>
              </a:rPr>
              <a:t>Ethics Approvals</a:t>
            </a:r>
          </a:p>
          <a:p>
            <a:r>
              <a:rPr lang="en-AU" altLang="en-US" sz="2400" dirty="0">
                <a:solidFill>
                  <a:srgbClr val="000000"/>
                </a:solidFill>
              </a:rPr>
              <a:t>Locating Special </a:t>
            </a:r>
            <a:r>
              <a:rPr lang="en-AU" altLang="en-US" sz="2400" dirty="0" smtClean="0">
                <a:solidFill>
                  <a:srgbClr val="000000"/>
                </a:solidFill>
              </a:rPr>
              <a:t>Schools(n=11 in Sydney Region)</a:t>
            </a:r>
            <a:endParaRPr lang="en-AU" altLang="en-US" sz="2400" dirty="0">
              <a:solidFill>
                <a:srgbClr val="000000"/>
              </a:solidFill>
            </a:endParaRPr>
          </a:p>
          <a:p>
            <a:r>
              <a:rPr lang="en-AU" altLang="en-US" sz="2400" dirty="0">
                <a:solidFill>
                  <a:srgbClr val="000000"/>
                </a:solidFill>
              </a:rPr>
              <a:t>Gaining approval from Principals and cooperation from staff</a:t>
            </a:r>
          </a:p>
          <a:p>
            <a:r>
              <a:rPr lang="en-AU" altLang="en-US" sz="2400" dirty="0">
                <a:solidFill>
                  <a:srgbClr val="000000"/>
                </a:solidFill>
              </a:rPr>
              <a:t>Permission from </a:t>
            </a:r>
            <a:r>
              <a:rPr lang="en-AU" altLang="en-US" sz="2400" dirty="0" smtClean="0">
                <a:solidFill>
                  <a:srgbClr val="000000"/>
                </a:solidFill>
              </a:rPr>
              <a:t>parents</a:t>
            </a:r>
            <a:endParaRPr lang="en-AU" altLang="en-US" sz="2400" dirty="0">
              <a:solidFill>
                <a:srgbClr val="000000"/>
              </a:solidFill>
            </a:endParaRPr>
          </a:p>
          <a:p>
            <a:r>
              <a:rPr lang="en-AU" altLang="en-US" sz="2400" dirty="0">
                <a:solidFill>
                  <a:srgbClr val="000000"/>
                </a:solidFill>
              </a:rPr>
              <a:t>Organise assessments pre and post program with teachers, parents and blind assessors.</a:t>
            </a:r>
          </a:p>
          <a:p>
            <a:endParaRPr lang="en-AU" altLang="en-US" sz="2400" dirty="0">
              <a:solidFill>
                <a:srgbClr val="000000"/>
              </a:solidFill>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434B1518-2A24-4968-91D5-A092D0AFC9B0}" type="slidenum">
              <a:rPr lang="en-US" altLang="en-US" smtClean="0"/>
              <a:pPr/>
              <a:t>32</a:t>
            </a:fld>
            <a:endParaRPr lang="en-US"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260648"/>
            <a:ext cx="8136904" cy="8556188"/>
          </a:xfrm>
          <a:prstGeom prst="rect">
            <a:avLst/>
          </a:prstGeom>
        </p:spPr>
        <p:txBody>
          <a:bodyPr wrap="square">
            <a:spAutoFit/>
          </a:bodyPr>
          <a:lstStyle/>
          <a:p>
            <a:r>
              <a:rPr lang="en-AU" sz="3200" b="1" dirty="0" smtClean="0">
                <a:latin typeface="Times New Roman" panose="02020603050405020304" pitchFamily="18" charset="0"/>
                <a:cs typeface="Times New Roman" panose="02020603050405020304" pitchFamily="18" charset="0"/>
              </a:rPr>
              <a:t>Various reasons why students didn’t practise yoga in classes taught</a:t>
            </a:r>
            <a:r>
              <a:rPr lang="en-AU" sz="3200" dirty="0" smtClean="0">
                <a:latin typeface="Times New Roman" panose="02020603050405020304" pitchFamily="18" charset="0"/>
                <a:cs typeface="Times New Roman" panose="02020603050405020304" pitchFamily="18" charset="0"/>
              </a:rPr>
              <a:t>.</a:t>
            </a:r>
          </a:p>
          <a:p>
            <a:endParaRPr lang="en-AU" sz="32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Suspended or ion –school suspension</a:t>
            </a: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TAFE course</a:t>
            </a: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Home school intervention</a:t>
            </a: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Work experience</a:t>
            </a: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Sick or truanting</a:t>
            </a: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Asked to leave because too disruptive</a:t>
            </a:r>
          </a:p>
          <a:p>
            <a:pPr marL="285750" indent="-285750">
              <a:buFont typeface="Arial" panose="020B0604020202020204" pitchFamily="34" charset="0"/>
              <a:buChar char="•"/>
            </a:pPr>
            <a:r>
              <a:rPr lang="en-AU" sz="3200" dirty="0" smtClean="0">
                <a:latin typeface="Times New Roman" panose="02020603050405020304" pitchFamily="18" charset="0"/>
                <a:cs typeface="Times New Roman" panose="02020603050405020304" pitchFamily="18" charset="0"/>
              </a:rPr>
              <a:t>Too lazy or couldn’t be bothered</a:t>
            </a:r>
          </a:p>
          <a:p>
            <a:endParaRPr lang="en-AU" sz="3200" dirty="0" smtClean="0">
              <a:latin typeface="Times New Roman" panose="02020603050405020304" pitchFamily="18" charset="0"/>
              <a:cs typeface="Times New Roman" panose="02020603050405020304" pitchFamily="18" charset="0"/>
            </a:endParaRPr>
          </a:p>
          <a:p>
            <a:pPr marL="285750" indent="-285750">
              <a:buFont typeface="Arial" panose="020B0604020202020204" pitchFamily="34" charset="0"/>
              <a:buChar char="•"/>
            </a:pPr>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endParaRPr lang="en-AU" dirty="0"/>
          </a:p>
          <a:p>
            <a:endParaRPr lang="en-AU" dirty="0"/>
          </a:p>
        </p:txBody>
      </p:sp>
      <p:sp>
        <p:nvSpPr>
          <p:cNvPr id="3" name="Date Placeholder 2"/>
          <p:cNvSpPr>
            <a:spLocks noGrp="1"/>
          </p:cNvSpPr>
          <p:nvPr>
            <p:ph type="dt" sz="half" idx="10"/>
          </p:nvPr>
        </p:nvSpPr>
        <p:spPr/>
        <p:txBody>
          <a:bodyPr/>
          <a:lstStyle/>
          <a:p>
            <a:r>
              <a:rPr lang="en-US" altLang="en-US" smtClean="0"/>
              <a:t>1-3 October 2016</a:t>
            </a:r>
            <a:endParaRPr lang="en-US" altLang="en-US"/>
          </a:p>
        </p:txBody>
      </p:sp>
      <p:sp>
        <p:nvSpPr>
          <p:cNvPr id="4" name="Footer Placeholder 3"/>
          <p:cNvSpPr>
            <a:spLocks noGrp="1"/>
          </p:cNvSpPr>
          <p:nvPr>
            <p:ph type="ftr" sz="quarter" idx="11"/>
          </p:nvPr>
        </p:nvSpPr>
        <p:spPr/>
        <p:txBody>
          <a:bodyPr/>
          <a:lstStyle/>
          <a:p>
            <a:r>
              <a:rPr lang="en-US" altLang="en-US" smtClean="0"/>
              <a:t>Dr Pauline Jensen pauline.jensen@uni.sydney.edu.au</a:t>
            </a:r>
            <a:endParaRPr lang="en-US" altLang="en-US"/>
          </a:p>
        </p:txBody>
      </p:sp>
      <p:sp>
        <p:nvSpPr>
          <p:cNvPr id="5" name="Slide Number Placeholder 4"/>
          <p:cNvSpPr>
            <a:spLocks noGrp="1"/>
          </p:cNvSpPr>
          <p:nvPr>
            <p:ph type="sldNum" sz="quarter" idx="12"/>
          </p:nvPr>
        </p:nvSpPr>
        <p:spPr/>
        <p:txBody>
          <a:bodyPr/>
          <a:lstStyle/>
          <a:p>
            <a:fld id="{3D39A5AB-D580-40A8-A85C-044D2373E3CC}" type="slidenum">
              <a:rPr lang="en-US" altLang="en-US" smtClean="0"/>
              <a:pPr/>
              <a:t>33</a:t>
            </a:fld>
            <a:endParaRPr lang="en-US" altLang="en-US"/>
          </a:p>
        </p:txBody>
      </p:sp>
    </p:spTree>
    <p:extLst>
      <p:ext uri="{BB962C8B-B14F-4D97-AF65-F5344CB8AC3E}">
        <p14:creationId xmlns:p14="http://schemas.microsoft.com/office/powerpoint/2010/main" xmlns="" val="163937280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4" name="Rectangle 2"/>
          <p:cNvSpPr>
            <a:spLocks noGrp="1" noChangeArrowheads="1"/>
          </p:cNvSpPr>
          <p:nvPr>
            <p:ph type="title"/>
          </p:nvPr>
        </p:nvSpPr>
        <p:spPr>
          <a:xfrm>
            <a:off x="457200" y="228600"/>
            <a:ext cx="8229600" cy="685800"/>
          </a:xfrm>
        </p:spPr>
        <p:txBody>
          <a:bodyPr>
            <a:normAutofit fontScale="90000"/>
          </a:bodyPr>
          <a:lstStyle/>
          <a:p>
            <a:r>
              <a:rPr lang="en-AU" altLang="en-US" dirty="0" smtClean="0"/>
              <a:t>When attending Yoga class:</a:t>
            </a:r>
            <a:endParaRPr lang="en-AU" altLang="en-US" dirty="0">
              <a:solidFill>
                <a:srgbClr val="000000"/>
              </a:solidFill>
              <a:effectLst>
                <a:outerShdw blurRad="38100" dist="38100" dir="2700000" algn="tl">
                  <a:srgbClr val="FFFFFF"/>
                </a:outerShdw>
              </a:effectLst>
            </a:endParaRPr>
          </a:p>
        </p:txBody>
      </p:sp>
      <p:pic>
        <p:nvPicPr>
          <p:cNvPr id="407556" name="Picture 4" descr="PC070022"/>
          <p:cNvPicPr>
            <a:picLocks noGrp="1" noChangeAspect="1" noChangeArrowheads="1"/>
          </p:cNvPicPr>
          <p:nvPr>
            <p:ph type="clipArt" sz="half" idx="1"/>
          </p:nvPr>
        </p:nvPicPr>
        <p:blipFill>
          <a:blip r:embed="rId2" cstate="print">
            <a:extLst>
              <a:ext uri="{28A0092B-C50C-407E-A947-70E740481C1C}">
                <a14:useLocalDpi xmlns:a14="http://schemas.microsoft.com/office/drawing/2010/main" xmlns="" val="0"/>
              </a:ext>
            </a:extLst>
          </a:blip>
          <a:srcRect/>
          <a:stretch>
            <a:fillRect/>
          </a:stretch>
        </p:blipFill>
        <p:spPr>
          <a:xfrm>
            <a:off x="457200" y="3032125"/>
            <a:ext cx="3071813" cy="237172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07555" name="Rectangle 3"/>
          <p:cNvSpPr>
            <a:spLocks noGrp="1" noChangeArrowheads="1"/>
          </p:cNvSpPr>
          <p:nvPr>
            <p:ph type="body" sz="half" idx="2"/>
          </p:nvPr>
        </p:nvSpPr>
        <p:spPr>
          <a:xfrm>
            <a:off x="4343400" y="838200"/>
            <a:ext cx="4418013" cy="5103813"/>
          </a:xfrm>
        </p:spPr>
        <p:txBody>
          <a:bodyPr>
            <a:normAutofit fontScale="92500" lnSpcReduction="20000"/>
          </a:bodyPr>
          <a:lstStyle/>
          <a:p>
            <a:pPr>
              <a:lnSpc>
                <a:spcPct val="90000"/>
              </a:lnSpc>
              <a:buFontTx/>
              <a:buNone/>
            </a:pPr>
            <a:endParaRPr lang="en-AU" altLang="en-US" sz="2400" dirty="0"/>
          </a:p>
          <a:p>
            <a:pPr>
              <a:lnSpc>
                <a:spcPct val="90000"/>
              </a:lnSpc>
            </a:pPr>
            <a:r>
              <a:rPr lang="en-AU" altLang="en-US" sz="2400" dirty="0">
                <a:solidFill>
                  <a:srgbClr val="000000"/>
                </a:solidFill>
              </a:rPr>
              <a:t>Can eat  breakfast or lunch before session</a:t>
            </a:r>
          </a:p>
          <a:p>
            <a:pPr>
              <a:lnSpc>
                <a:spcPct val="90000"/>
              </a:lnSpc>
            </a:pPr>
            <a:r>
              <a:rPr lang="en-AU" altLang="en-US" sz="2400" dirty="0">
                <a:solidFill>
                  <a:srgbClr val="000000"/>
                </a:solidFill>
              </a:rPr>
              <a:t>Can be talkative</a:t>
            </a:r>
          </a:p>
          <a:p>
            <a:pPr>
              <a:lnSpc>
                <a:spcPct val="90000"/>
              </a:lnSpc>
            </a:pPr>
            <a:r>
              <a:rPr lang="en-AU" altLang="en-US" sz="2400" dirty="0">
                <a:solidFill>
                  <a:srgbClr val="000000"/>
                </a:solidFill>
              </a:rPr>
              <a:t>Can react to others</a:t>
            </a:r>
          </a:p>
          <a:p>
            <a:pPr>
              <a:lnSpc>
                <a:spcPct val="90000"/>
              </a:lnSpc>
            </a:pPr>
            <a:r>
              <a:rPr lang="en-AU" altLang="en-US" sz="2400" dirty="0">
                <a:solidFill>
                  <a:srgbClr val="000000"/>
                </a:solidFill>
              </a:rPr>
              <a:t>Can be chaotic and restless</a:t>
            </a:r>
          </a:p>
          <a:p>
            <a:pPr>
              <a:lnSpc>
                <a:spcPct val="90000"/>
              </a:lnSpc>
            </a:pPr>
            <a:r>
              <a:rPr lang="en-AU" altLang="en-US" sz="2400" dirty="0">
                <a:solidFill>
                  <a:srgbClr val="000000"/>
                </a:solidFill>
              </a:rPr>
              <a:t>Can be uncooperative</a:t>
            </a:r>
          </a:p>
          <a:p>
            <a:pPr>
              <a:lnSpc>
                <a:spcPct val="90000"/>
              </a:lnSpc>
            </a:pPr>
            <a:r>
              <a:rPr lang="en-AU" altLang="en-US" sz="2400" dirty="0">
                <a:solidFill>
                  <a:srgbClr val="000000"/>
                </a:solidFill>
              </a:rPr>
              <a:t>Can refuse to participate</a:t>
            </a:r>
          </a:p>
          <a:p>
            <a:pPr>
              <a:lnSpc>
                <a:spcPct val="90000"/>
              </a:lnSpc>
            </a:pPr>
            <a:r>
              <a:rPr lang="en-AU" altLang="en-US" sz="2400" dirty="0">
                <a:solidFill>
                  <a:srgbClr val="000000"/>
                </a:solidFill>
              </a:rPr>
              <a:t>Can be lethargic</a:t>
            </a:r>
          </a:p>
          <a:p>
            <a:pPr>
              <a:lnSpc>
                <a:spcPct val="90000"/>
              </a:lnSpc>
            </a:pPr>
            <a:r>
              <a:rPr lang="en-AU" altLang="en-US" sz="2400" dirty="0">
                <a:solidFill>
                  <a:srgbClr val="000000"/>
                </a:solidFill>
              </a:rPr>
              <a:t>Can be sore and stiff</a:t>
            </a:r>
          </a:p>
          <a:p>
            <a:pPr marL="0" indent="0">
              <a:lnSpc>
                <a:spcPct val="90000"/>
              </a:lnSpc>
              <a:buNone/>
            </a:pPr>
            <a:r>
              <a:rPr lang="en-AU" altLang="en-US" sz="2400" b="1" dirty="0" smtClean="0">
                <a:solidFill>
                  <a:srgbClr val="000000"/>
                </a:solidFill>
              </a:rPr>
              <a:t>HOWEVER</a:t>
            </a:r>
          </a:p>
          <a:p>
            <a:pPr>
              <a:lnSpc>
                <a:spcPct val="90000"/>
              </a:lnSpc>
            </a:pPr>
            <a:r>
              <a:rPr lang="en-AU" altLang="en-US" sz="2400" dirty="0" smtClean="0">
                <a:solidFill>
                  <a:srgbClr val="000000"/>
                </a:solidFill>
              </a:rPr>
              <a:t>Often </a:t>
            </a:r>
            <a:r>
              <a:rPr lang="en-AU" altLang="en-US" sz="2400" dirty="0">
                <a:solidFill>
                  <a:srgbClr val="000000"/>
                </a:solidFill>
              </a:rPr>
              <a:t>do follow the program</a:t>
            </a:r>
          </a:p>
          <a:p>
            <a:pPr>
              <a:lnSpc>
                <a:spcPct val="90000"/>
              </a:lnSpc>
            </a:pPr>
            <a:r>
              <a:rPr lang="en-AU" altLang="en-US" sz="2400" dirty="0">
                <a:solidFill>
                  <a:srgbClr val="000000"/>
                </a:solidFill>
              </a:rPr>
              <a:t>Often enjoy the postures</a:t>
            </a:r>
          </a:p>
          <a:p>
            <a:pPr>
              <a:lnSpc>
                <a:spcPct val="90000"/>
              </a:lnSpc>
            </a:pPr>
            <a:r>
              <a:rPr lang="en-AU" altLang="en-US" sz="2400" dirty="0">
                <a:solidFill>
                  <a:srgbClr val="000000"/>
                </a:solidFill>
              </a:rPr>
              <a:t>Often do relax</a:t>
            </a:r>
          </a:p>
          <a:p>
            <a:pPr>
              <a:lnSpc>
                <a:spcPct val="90000"/>
              </a:lnSpc>
            </a:pPr>
            <a:endParaRPr lang="en-AU" altLang="en-US" sz="2000" dirty="0">
              <a:solidFill>
                <a:srgbClr val="000000"/>
              </a:solidFill>
            </a:endParaRPr>
          </a:p>
          <a:p>
            <a:pPr>
              <a:lnSpc>
                <a:spcPct val="90000"/>
              </a:lnSpc>
              <a:buFontTx/>
              <a:buNone/>
            </a:pPr>
            <a:endParaRPr lang="en-AU" altLang="en-US" sz="2400"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434B1518-2A24-4968-91D5-A092D0AFC9B0}" type="slidenum">
              <a:rPr lang="en-US" altLang="en-US" smtClean="0"/>
              <a:pPr/>
              <a:t>34</a:t>
            </a:fld>
            <a:endParaRPr lang="en-US" alt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p:txBody>
          <a:bodyPr/>
          <a:lstStyle/>
          <a:p>
            <a:r>
              <a:rPr lang="en-AU" altLang="en-US">
                <a:solidFill>
                  <a:schemeClr val="tx1"/>
                </a:solidFill>
              </a:rPr>
              <a:t>How the class was conducted</a:t>
            </a:r>
          </a:p>
        </p:txBody>
      </p:sp>
      <p:sp>
        <p:nvSpPr>
          <p:cNvPr id="410627" name="Rectangle 3"/>
          <p:cNvSpPr>
            <a:spLocks noGrp="1" noChangeArrowheads="1"/>
          </p:cNvSpPr>
          <p:nvPr>
            <p:ph type="body" sz="half" idx="1"/>
          </p:nvPr>
        </p:nvSpPr>
        <p:spPr>
          <a:xfrm>
            <a:off x="457200" y="1600200"/>
            <a:ext cx="4035425" cy="4495800"/>
          </a:xfrm>
        </p:spPr>
        <p:txBody>
          <a:bodyPr/>
          <a:lstStyle/>
          <a:p>
            <a:pPr>
              <a:lnSpc>
                <a:spcPct val="90000"/>
              </a:lnSpc>
            </a:pPr>
            <a:r>
              <a:rPr lang="en-AU" altLang="en-US" sz="2400">
                <a:solidFill>
                  <a:srgbClr val="000000"/>
                </a:solidFill>
              </a:rPr>
              <a:t>Short relaxation</a:t>
            </a:r>
          </a:p>
          <a:p>
            <a:pPr>
              <a:lnSpc>
                <a:spcPct val="90000"/>
              </a:lnSpc>
            </a:pPr>
            <a:r>
              <a:rPr lang="en-AU" altLang="en-US" sz="2400">
                <a:solidFill>
                  <a:srgbClr val="000000"/>
                </a:solidFill>
              </a:rPr>
              <a:t>Pawanmuktasana -Joint Warm Ups</a:t>
            </a:r>
          </a:p>
          <a:p>
            <a:pPr>
              <a:lnSpc>
                <a:spcPct val="90000"/>
              </a:lnSpc>
            </a:pPr>
            <a:r>
              <a:rPr lang="en-AU" altLang="en-US" sz="2400">
                <a:solidFill>
                  <a:srgbClr val="000000"/>
                </a:solidFill>
              </a:rPr>
              <a:t>Spinal warm ups</a:t>
            </a:r>
          </a:p>
          <a:p>
            <a:pPr>
              <a:lnSpc>
                <a:spcPct val="90000"/>
              </a:lnSpc>
            </a:pPr>
            <a:r>
              <a:rPr lang="en-AU" altLang="en-US" sz="2400">
                <a:solidFill>
                  <a:srgbClr val="000000"/>
                </a:solidFill>
              </a:rPr>
              <a:t>Variety of postures- </a:t>
            </a:r>
            <a:r>
              <a:rPr lang="en-AU" altLang="en-US" sz="1800">
                <a:solidFill>
                  <a:srgbClr val="000000"/>
                </a:solidFill>
              </a:rPr>
              <a:t>forward bends, backward bends, sideways, upwards, twists, balances (no inversions) and sequences.</a:t>
            </a:r>
          </a:p>
          <a:p>
            <a:pPr>
              <a:lnSpc>
                <a:spcPct val="90000"/>
              </a:lnSpc>
            </a:pPr>
            <a:r>
              <a:rPr lang="en-AU" altLang="en-US" sz="2400">
                <a:solidFill>
                  <a:srgbClr val="000000"/>
                </a:solidFill>
              </a:rPr>
              <a:t>Breathing practices</a:t>
            </a:r>
          </a:p>
          <a:p>
            <a:pPr>
              <a:lnSpc>
                <a:spcPct val="90000"/>
              </a:lnSpc>
            </a:pPr>
            <a:r>
              <a:rPr lang="en-AU" altLang="en-US" sz="2400">
                <a:solidFill>
                  <a:srgbClr val="000000"/>
                </a:solidFill>
              </a:rPr>
              <a:t>Chanting sounds</a:t>
            </a:r>
          </a:p>
          <a:p>
            <a:pPr>
              <a:lnSpc>
                <a:spcPct val="90000"/>
              </a:lnSpc>
            </a:pPr>
            <a:r>
              <a:rPr lang="en-AU" altLang="en-US" sz="2400">
                <a:solidFill>
                  <a:srgbClr val="000000"/>
                </a:solidFill>
              </a:rPr>
              <a:t>Relaxation</a:t>
            </a:r>
          </a:p>
        </p:txBody>
      </p:sp>
      <p:pic>
        <p:nvPicPr>
          <p:cNvPr id="410628" name="Picture 4"/>
          <p:cNvPicPr>
            <a:picLocks noGrp="1" noChangeAspect="1" noChangeArrowheads="1"/>
          </p:cNvPicPr>
          <p:nvPr>
            <p:ph type="clipArt" sz="half" idx="2"/>
          </p:nvPr>
        </p:nvPicPr>
        <p:blipFill>
          <a:blip r:embed="rId2" cstate="print">
            <a:extLst>
              <a:ext uri="{28A0092B-C50C-407E-A947-70E740481C1C}">
                <a14:useLocalDpi xmlns:a14="http://schemas.microsoft.com/office/drawing/2010/main" xmlns="" val="0"/>
              </a:ext>
            </a:extLst>
          </a:blip>
          <a:stretch>
            <a:fillRect/>
          </a:stretch>
        </p:blipFill>
        <p:spPr>
          <a:xfrm>
            <a:off x="5080747" y="1600200"/>
            <a:ext cx="3173506" cy="4495800"/>
          </a:xfrm>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C3AA2D09-655E-483F-87BB-1D94D976ED81}" type="slidenum">
              <a:rPr lang="en-US" altLang="en-US" smtClean="0"/>
              <a:pPr/>
              <a:t>35</a:t>
            </a:fld>
            <a:endParaRPr lang="en-US" alt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Results</a:t>
            </a:r>
            <a:endParaRPr lang="en-AU" dirty="0"/>
          </a:p>
        </p:txBody>
      </p:sp>
      <p:sp>
        <p:nvSpPr>
          <p:cNvPr id="3" name="Text Placeholder 2"/>
          <p:cNvSpPr>
            <a:spLocks noGrp="1"/>
          </p:cNvSpPr>
          <p:nvPr>
            <p:ph type="body" idx="1"/>
          </p:nvPr>
        </p:nvSpPr>
        <p:spPr/>
        <p:txBody>
          <a:bodyPr/>
          <a:lstStyle/>
          <a:p>
            <a:r>
              <a:rPr lang="en-AU" dirty="0" smtClean="0"/>
              <a:t>Nil Effect</a:t>
            </a:r>
            <a:endParaRPr lang="en-AU" dirty="0"/>
          </a:p>
        </p:txBody>
      </p:sp>
      <p:sp>
        <p:nvSpPr>
          <p:cNvPr id="4" name="Content Placeholder 3"/>
          <p:cNvSpPr>
            <a:spLocks noGrp="1"/>
          </p:cNvSpPr>
          <p:nvPr>
            <p:ph sz="half" idx="2"/>
          </p:nvPr>
        </p:nvSpPr>
        <p:spPr/>
        <p:txBody>
          <a:bodyPr/>
          <a:lstStyle/>
          <a:p>
            <a:r>
              <a:rPr lang="en-AU" dirty="0" smtClean="0"/>
              <a:t>Standardised psychometric tests with pre and post testing over 12 week period attributed to small dose, no control over other aspects of life.</a:t>
            </a:r>
          </a:p>
          <a:p>
            <a:endParaRPr lang="en-AU" dirty="0" smtClean="0"/>
          </a:p>
          <a:p>
            <a:endParaRPr lang="en-AU" dirty="0"/>
          </a:p>
        </p:txBody>
      </p:sp>
      <p:sp>
        <p:nvSpPr>
          <p:cNvPr id="5" name="Text Placeholder 4"/>
          <p:cNvSpPr>
            <a:spLocks noGrp="1"/>
          </p:cNvSpPr>
          <p:nvPr>
            <p:ph type="body" sz="quarter" idx="3"/>
          </p:nvPr>
        </p:nvSpPr>
        <p:spPr/>
        <p:txBody>
          <a:bodyPr/>
          <a:lstStyle/>
          <a:p>
            <a:r>
              <a:rPr lang="en-AU" dirty="0" smtClean="0"/>
              <a:t>Effect</a:t>
            </a:r>
            <a:endParaRPr lang="en-AU" dirty="0"/>
          </a:p>
        </p:txBody>
      </p:sp>
      <p:sp>
        <p:nvSpPr>
          <p:cNvPr id="6" name="Content Placeholder 5"/>
          <p:cNvSpPr>
            <a:spLocks noGrp="1"/>
          </p:cNvSpPr>
          <p:nvPr>
            <p:ph sz="quarter" idx="4"/>
          </p:nvPr>
        </p:nvSpPr>
        <p:spPr/>
        <p:txBody>
          <a:bodyPr>
            <a:normAutofit fontScale="85000" lnSpcReduction="10000"/>
          </a:bodyPr>
          <a:lstStyle/>
          <a:p>
            <a:r>
              <a:rPr lang="en-AU" dirty="0" smtClean="0"/>
              <a:t>Self report before and after yoga classes on physical, mental and emotional states.</a:t>
            </a:r>
          </a:p>
          <a:p>
            <a:r>
              <a:rPr lang="en-AU" dirty="0" smtClean="0"/>
              <a:t>Feelings checklist after class 1x week.</a:t>
            </a:r>
          </a:p>
          <a:p>
            <a:r>
              <a:rPr lang="en-AU" dirty="0" smtClean="0"/>
              <a:t>Observations of behaviour during yoga classes.</a:t>
            </a:r>
          </a:p>
          <a:p>
            <a:r>
              <a:rPr lang="en-AU" dirty="0" smtClean="0"/>
              <a:t>Breathing patterns Pre, during and Post Yoga </a:t>
            </a:r>
            <a:r>
              <a:rPr lang="en-AU" dirty="0" err="1" smtClean="0"/>
              <a:t>Nidra</a:t>
            </a:r>
            <a:r>
              <a:rPr lang="en-AU" dirty="0"/>
              <a:t>.</a:t>
            </a:r>
          </a:p>
        </p:txBody>
      </p:sp>
      <p:sp>
        <p:nvSpPr>
          <p:cNvPr id="7" name="Date Placeholder 6"/>
          <p:cNvSpPr>
            <a:spLocks noGrp="1"/>
          </p:cNvSpPr>
          <p:nvPr>
            <p:ph type="dt" sz="half" idx="10"/>
          </p:nvPr>
        </p:nvSpPr>
        <p:spPr/>
        <p:txBody>
          <a:bodyPr/>
          <a:lstStyle/>
          <a:p>
            <a:r>
              <a:rPr lang="en-US" altLang="en-US" smtClean="0"/>
              <a:t>1-3 October 2016</a:t>
            </a:r>
            <a:endParaRPr lang="en-US" altLang="en-US"/>
          </a:p>
        </p:txBody>
      </p:sp>
      <p:sp>
        <p:nvSpPr>
          <p:cNvPr id="8" name="Footer Placeholder 7"/>
          <p:cNvSpPr>
            <a:spLocks noGrp="1"/>
          </p:cNvSpPr>
          <p:nvPr>
            <p:ph type="ftr" sz="quarter" idx="11"/>
          </p:nvPr>
        </p:nvSpPr>
        <p:spPr/>
        <p:txBody>
          <a:bodyPr/>
          <a:lstStyle/>
          <a:p>
            <a:r>
              <a:rPr lang="en-US" altLang="en-US" smtClean="0"/>
              <a:t>Dr Pauline Jensen pauline.jensen@uni.sydney.edu.au</a:t>
            </a:r>
            <a:endParaRPr lang="en-US" altLang="en-US"/>
          </a:p>
        </p:txBody>
      </p:sp>
      <p:sp>
        <p:nvSpPr>
          <p:cNvPr id="9" name="Slide Number Placeholder 8"/>
          <p:cNvSpPr>
            <a:spLocks noGrp="1"/>
          </p:cNvSpPr>
          <p:nvPr>
            <p:ph type="sldNum" sz="quarter" idx="12"/>
          </p:nvPr>
        </p:nvSpPr>
        <p:spPr/>
        <p:txBody>
          <a:bodyPr/>
          <a:lstStyle/>
          <a:p>
            <a:fld id="{CAF2BC54-036C-43F6-B3CF-9068BA64A7FB}" type="slidenum">
              <a:rPr lang="en-US" altLang="en-US" smtClean="0"/>
              <a:pPr/>
              <a:t>36</a:t>
            </a:fld>
            <a:endParaRPr lang="en-US" altLang="en-US"/>
          </a:p>
        </p:txBody>
      </p:sp>
    </p:spTree>
    <p:extLst>
      <p:ext uri="{BB962C8B-B14F-4D97-AF65-F5344CB8AC3E}">
        <p14:creationId xmlns:p14="http://schemas.microsoft.com/office/powerpoint/2010/main" xmlns="" val="3665562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2"/>
          <p:cNvSpPr>
            <a:spLocks noGrp="1" noChangeArrowheads="1"/>
          </p:cNvSpPr>
          <p:nvPr>
            <p:ph type="title"/>
          </p:nvPr>
        </p:nvSpPr>
        <p:spPr>
          <a:xfrm>
            <a:off x="1350963" y="38100"/>
            <a:ext cx="7793037" cy="762000"/>
          </a:xfrm>
        </p:spPr>
        <p:txBody>
          <a:bodyPr/>
          <a:lstStyle/>
          <a:p>
            <a:r>
              <a:rPr lang="en-AU" altLang="en-US">
                <a:solidFill>
                  <a:srgbClr val="000000"/>
                </a:solidFill>
                <a:effectLst>
                  <a:outerShdw blurRad="38100" dist="38100" dir="2700000" algn="tl">
                    <a:srgbClr val="FFFFFF"/>
                  </a:outerShdw>
                </a:effectLst>
              </a:rPr>
              <a:t>Feelings Checklist</a:t>
            </a:r>
          </a:p>
        </p:txBody>
      </p:sp>
      <p:pic>
        <p:nvPicPr>
          <p:cNvPr id="338947" name="Picture 3"/>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1182688" y="990600"/>
            <a:ext cx="7772400" cy="5562600"/>
          </a:xfrm>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37</a:t>
            </a:fld>
            <a:endParaRPr lang="en-US" alt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2613" name="Group 5"/>
          <p:cNvGrpSpPr>
            <a:grpSpLocks noChangeAspect="1"/>
          </p:cNvGrpSpPr>
          <p:nvPr/>
        </p:nvGrpSpPr>
        <p:grpSpPr bwMode="auto">
          <a:xfrm>
            <a:off x="876300" y="17463"/>
            <a:ext cx="8267700" cy="6840537"/>
            <a:chOff x="528" y="240"/>
            <a:chExt cx="5095" cy="3810"/>
          </a:xfrm>
        </p:grpSpPr>
        <p:sp>
          <p:nvSpPr>
            <p:cNvPr id="452612" name="AutoShape 4"/>
            <p:cNvSpPr>
              <a:spLocks noChangeAspect="1" noChangeArrowheads="1" noTextEdit="1"/>
            </p:cNvSpPr>
            <p:nvPr/>
          </p:nvSpPr>
          <p:spPr bwMode="auto">
            <a:xfrm>
              <a:off x="528" y="240"/>
              <a:ext cx="5077" cy="38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p>
          </p:txBody>
        </p:sp>
        <p:sp>
          <p:nvSpPr>
            <p:cNvPr id="452614" name="Rectangle 6"/>
            <p:cNvSpPr>
              <a:spLocks noChangeArrowheads="1"/>
            </p:cNvSpPr>
            <p:nvPr/>
          </p:nvSpPr>
          <p:spPr bwMode="auto">
            <a:xfrm>
              <a:off x="897" y="1233"/>
              <a:ext cx="3807" cy="1854"/>
            </a:xfrm>
            <a:prstGeom prst="rect">
              <a:avLst/>
            </a:prstGeom>
            <a:solidFill>
              <a:srgbClr val="C0C0C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en-AU"/>
            </a:p>
          </p:txBody>
        </p:sp>
        <p:sp>
          <p:nvSpPr>
            <p:cNvPr id="452615" name="Rectangle 7"/>
            <p:cNvSpPr>
              <a:spLocks noChangeArrowheads="1"/>
            </p:cNvSpPr>
            <p:nvPr/>
          </p:nvSpPr>
          <p:spPr bwMode="auto">
            <a:xfrm>
              <a:off x="897" y="1233"/>
              <a:ext cx="3807" cy="1854"/>
            </a:xfrm>
            <a:prstGeom prst="rect">
              <a:avLst/>
            </a:prstGeom>
            <a:noFill/>
            <a:ln w="14288">
              <a:solidFill>
                <a:srgbClr val="808080"/>
              </a:solidFill>
              <a:miter lim="800000"/>
              <a:headEnd/>
              <a:tailEnd/>
            </a:ln>
            <a:extLst>
              <a:ext uri="{909E8E84-426E-40DD-AFC4-6F175D3DCCD1}">
                <a14:hiddenFill xmlns:a14="http://schemas.microsoft.com/office/drawing/2010/main" xmlns="">
                  <a:solidFill>
                    <a:srgbClr val="FFFFFF"/>
                  </a:solidFill>
                </a14:hiddenFill>
              </a:ext>
            </a:extLst>
          </p:spPr>
          <p:txBody>
            <a:bodyPr/>
            <a:lstStyle/>
            <a:p>
              <a:endParaRPr lang="en-AU"/>
            </a:p>
          </p:txBody>
        </p:sp>
        <p:sp>
          <p:nvSpPr>
            <p:cNvPr id="452616" name="Rectangle 8"/>
            <p:cNvSpPr>
              <a:spLocks noChangeArrowheads="1"/>
            </p:cNvSpPr>
            <p:nvPr/>
          </p:nvSpPr>
          <p:spPr bwMode="auto">
            <a:xfrm>
              <a:off x="933" y="1562"/>
              <a:ext cx="50" cy="1525"/>
            </a:xfrm>
            <a:prstGeom prst="rect">
              <a:avLst/>
            </a:prstGeom>
            <a:solidFill>
              <a:srgbClr val="9999FF"/>
            </a:solidFill>
            <a:ln w="14288">
              <a:solidFill>
                <a:srgbClr val="000000"/>
              </a:solidFill>
              <a:miter lim="800000"/>
              <a:headEnd/>
              <a:tailEnd/>
            </a:ln>
          </p:spPr>
          <p:txBody>
            <a:bodyPr/>
            <a:lstStyle/>
            <a:p>
              <a:endParaRPr lang="en-AU"/>
            </a:p>
          </p:txBody>
        </p:sp>
        <p:sp>
          <p:nvSpPr>
            <p:cNvPr id="452617" name="Rectangle 9"/>
            <p:cNvSpPr>
              <a:spLocks noChangeArrowheads="1"/>
            </p:cNvSpPr>
            <p:nvPr/>
          </p:nvSpPr>
          <p:spPr bwMode="auto">
            <a:xfrm>
              <a:off x="1205" y="1584"/>
              <a:ext cx="50" cy="1503"/>
            </a:xfrm>
            <a:prstGeom prst="rect">
              <a:avLst/>
            </a:prstGeom>
            <a:solidFill>
              <a:srgbClr val="9999FF"/>
            </a:solidFill>
            <a:ln w="14288">
              <a:solidFill>
                <a:srgbClr val="000000"/>
              </a:solidFill>
              <a:miter lim="800000"/>
              <a:headEnd/>
              <a:tailEnd/>
            </a:ln>
          </p:spPr>
          <p:txBody>
            <a:bodyPr/>
            <a:lstStyle/>
            <a:p>
              <a:endParaRPr lang="en-AU"/>
            </a:p>
          </p:txBody>
        </p:sp>
        <p:sp>
          <p:nvSpPr>
            <p:cNvPr id="452618" name="Rectangle 10"/>
            <p:cNvSpPr>
              <a:spLocks noChangeArrowheads="1"/>
            </p:cNvSpPr>
            <p:nvPr/>
          </p:nvSpPr>
          <p:spPr bwMode="auto">
            <a:xfrm>
              <a:off x="1477" y="1603"/>
              <a:ext cx="50" cy="1484"/>
            </a:xfrm>
            <a:prstGeom prst="rect">
              <a:avLst/>
            </a:prstGeom>
            <a:solidFill>
              <a:srgbClr val="9999FF"/>
            </a:solidFill>
            <a:ln w="14288">
              <a:solidFill>
                <a:srgbClr val="000000"/>
              </a:solidFill>
              <a:miter lim="800000"/>
              <a:headEnd/>
              <a:tailEnd/>
            </a:ln>
          </p:spPr>
          <p:txBody>
            <a:bodyPr/>
            <a:lstStyle/>
            <a:p>
              <a:endParaRPr lang="en-AU"/>
            </a:p>
          </p:txBody>
        </p:sp>
        <p:sp>
          <p:nvSpPr>
            <p:cNvPr id="452619" name="Rectangle 11"/>
            <p:cNvSpPr>
              <a:spLocks noChangeArrowheads="1"/>
            </p:cNvSpPr>
            <p:nvPr/>
          </p:nvSpPr>
          <p:spPr bwMode="auto">
            <a:xfrm>
              <a:off x="1749" y="1592"/>
              <a:ext cx="51" cy="1495"/>
            </a:xfrm>
            <a:prstGeom prst="rect">
              <a:avLst/>
            </a:prstGeom>
            <a:solidFill>
              <a:srgbClr val="9999FF"/>
            </a:solidFill>
            <a:ln w="14288">
              <a:solidFill>
                <a:srgbClr val="000000"/>
              </a:solidFill>
              <a:miter lim="800000"/>
              <a:headEnd/>
              <a:tailEnd/>
            </a:ln>
          </p:spPr>
          <p:txBody>
            <a:bodyPr/>
            <a:lstStyle/>
            <a:p>
              <a:endParaRPr lang="en-AU"/>
            </a:p>
          </p:txBody>
        </p:sp>
        <p:sp>
          <p:nvSpPr>
            <p:cNvPr id="452620" name="Rectangle 12"/>
            <p:cNvSpPr>
              <a:spLocks noChangeArrowheads="1"/>
            </p:cNvSpPr>
            <p:nvPr/>
          </p:nvSpPr>
          <p:spPr bwMode="auto">
            <a:xfrm>
              <a:off x="2020" y="1569"/>
              <a:ext cx="50" cy="1518"/>
            </a:xfrm>
            <a:prstGeom prst="rect">
              <a:avLst/>
            </a:prstGeom>
            <a:solidFill>
              <a:srgbClr val="9999FF"/>
            </a:solidFill>
            <a:ln w="14288">
              <a:solidFill>
                <a:srgbClr val="000000"/>
              </a:solidFill>
              <a:miter lim="800000"/>
              <a:headEnd/>
              <a:tailEnd/>
            </a:ln>
          </p:spPr>
          <p:txBody>
            <a:bodyPr/>
            <a:lstStyle/>
            <a:p>
              <a:endParaRPr lang="en-AU"/>
            </a:p>
          </p:txBody>
        </p:sp>
        <p:sp>
          <p:nvSpPr>
            <p:cNvPr id="452621" name="Rectangle 13"/>
            <p:cNvSpPr>
              <a:spLocks noChangeArrowheads="1"/>
            </p:cNvSpPr>
            <p:nvPr/>
          </p:nvSpPr>
          <p:spPr bwMode="auto">
            <a:xfrm>
              <a:off x="2292" y="1603"/>
              <a:ext cx="50" cy="1484"/>
            </a:xfrm>
            <a:prstGeom prst="rect">
              <a:avLst/>
            </a:prstGeom>
            <a:solidFill>
              <a:srgbClr val="9999FF"/>
            </a:solidFill>
            <a:ln w="14288">
              <a:solidFill>
                <a:srgbClr val="000000"/>
              </a:solidFill>
              <a:miter lim="800000"/>
              <a:headEnd/>
              <a:tailEnd/>
            </a:ln>
          </p:spPr>
          <p:txBody>
            <a:bodyPr/>
            <a:lstStyle/>
            <a:p>
              <a:endParaRPr lang="en-AU"/>
            </a:p>
          </p:txBody>
        </p:sp>
        <p:sp>
          <p:nvSpPr>
            <p:cNvPr id="452622" name="Rectangle 14"/>
            <p:cNvSpPr>
              <a:spLocks noChangeArrowheads="1"/>
            </p:cNvSpPr>
            <p:nvPr/>
          </p:nvSpPr>
          <p:spPr bwMode="auto">
            <a:xfrm>
              <a:off x="2564" y="1588"/>
              <a:ext cx="50" cy="1499"/>
            </a:xfrm>
            <a:prstGeom prst="rect">
              <a:avLst/>
            </a:prstGeom>
            <a:solidFill>
              <a:srgbClr val="9999FF"/>
            </a:solidFill>
            <a:ln w="14288">
              <a:solidFill>
                <a:srgbClr val="000000"/>
              </a:solidFill>
              <a:miter lim="800000"/>
              <a:headEnd/>
              <a:tailEnd/>
            </a:ln>
          </p:spPr>
          <p:txBody>
            <a:bodyPr/>
            <a:lstStyle/>
            <a:p>
              <a:endParaRPr lang="en-AU"/>
            </a:p>
          </p:txBody>
        </p:sp>
        <p:sp>
          <p:nvSpPr>
            <p:cNvPr id="452623" name="Rectangle 15"/>
            <p:cNvSpPr>
              <a:spLocks noChangeArrowheads="1"/>
            </p:cNvSpPr>
            <p:nvPr/>
          </p:nvSpPr>
          <p:spPr bwMode="auto">
            <a:xfrm>
              <a:off x="2836" y="1516"/>
              <a:ext cx="51" cy="1571"/>
            </a:xfrm>
            <a:prstGeom prst="rect">
              <a:avLst/>
            </a:prstGeom>
            <a:solidFill>
              <a:srgbClr val="9999FF"/>
            </a:solidFill>
            <a:ln w="14288">
              <a:solidFill>
                <a:srgbClr val="000000"/>
              </a:solidFill>
              <a:miter lim="800000"/>
              <a:headEnd/>
              <a:tailEnd/>
            </a:ln>
          </p:spPr>
          <p:txBody>
            <a:bodyPr/>
            <a:lstStyle/>
            <a:p>
              <a:endParaRPr lang="en-AU"/>
            </a:p>
          </p:txBody>
        </p:sp>
        <p:sp>
          <p:nvSpPr>
            <p:cNvPr id="452624" name="Rectangle 16"/>
            <p:cNvSpPr>
              <a:spLocks noChangeArrowheads="1"/>
            </p:cNvSpPr>
            <p:nvPr/>
          </p:nvSpPr>
          <p:spPr bwMode="auto">
            <a:xfrm>
              <a:off x="3109" y="1592"/>
              <a:ext cx="50" cy="1495"/>
            </a:xfrm>
            <a:prstGeom prst="rect">
              <a:avLst/>
            </a:prstGeom>
            <a:solidFill>
              <a:srgbClr val="9999FF"/>
            </a:solidFill>
            <a:ln w="14288">
              <a:solidFill>
                <a:srgbClr val="000000"/>
              </a:solidFill>
              <a:miter lim="800000"/>
              <a:headEnd/>
              <a:tailEnd/>
            </a:ln>
          </p:spPr>
          <p:txBody>
            <a:bodyPr/>
            <a:lstStyle/>
            <a:p>
              <a:endParaRPr lang="en-AU"/>
            </a:p>
          </p:txBody>
        </p:sp>
        <p:sp>
          <p:nvSpPr>
            <p:cNvPr id="452625" name="Rectangle 17"/>
            <p:cNvSpPr>
              <a:spLocks noChangeArrowheads="1"/>
            </p:cNvSpPr>
            <p:nvPr/>
          </p:nvSpPr>
          <p:spPr bwMode="auto">
            <a:xfrm>
              <a:off x="3381" y="1550"/>
              <a:ext cx="50" cy="1537"/>
            </a:xfrm>
            <a:prstGeom prst="rect">
              <a:avLst/>
            </a:prstGeom>
            <a:solidFill>
              <a:srgbClr val="9999FF"/>
            </a:solidFill>
            <a:ln w="14288">
              <a:solidFill>
                <a:srgbClr val="000000"/>
              </a:solidFill>
              <a:miter lim="800000"/>
              <a:headEnd/>
              <a:tailEnd/>
            </a:ln>
          </p:spPr>
          <p:txBody>
            <a:bodyPr/>
            <a:lstStyle/>
            <a:p>
              <a:endParaRPr lang="en-AU"/>
            </a:p>
          </p:txBody>
        </p:sp>
        <p:sp>
          <p:nvSpPr>
            <p:cNvPr id="452626" name="Rectangle 18"/>
            <p:cNvSpPr>
              <a:spLocks noChangeArrowheads="1"/>
            </p:cNvSpPr>
            <p:nvPr/>
          </p:nvSpPr>
          <p:spPr bwMode="auto">
            <a:xfrm>
              <a:off x="3653" y="1622"/>
              <a:ext cx="50" cy="1465"/>
            </a:xfrm>
            <a:prstGeom prst="rect">
              <a:avLst/>
            </a:prstGeom>
            <a:solidFill>
              <a:srgbClr val="9999FF"/>
            </a:solidFill>
            <a:ln w="14288">
              <a:solidFill>
                <a:srgbClr val="000000"/>
              </a:solidFill>
              <a:miter lim="800000"/>
              <a:headEnd/>
              <a:tailEnd/>
            </a:ln>
          </p:spPr>
          <p:txBody>
            <a:bodyPr/>
            <a:lstStyle/>
            <a:p>
              <a:endParaRPr lang="en-AU"/>
            </a:p>
          </p:txBody>
        </p:sp>
        <p:sp>
          <p:nvSpPr>
            <p:cNvPr id="452627" name="Rectangle 19"/>
            <p:cNvSpPr>
              <a:spLocks noChangeArrowheads="1"/>
            </p:cNvSpPr>
            <p:nvPr/>
          </p:nvSpPr>
          <p:spPr bwMode="auto">
            <a:xfrm>
              <a:off x="3923" y="1513"/>
              <a:ext cx="51" cy="1574"/>
            </a:xfrm>
            <a:prstGeom prst="rect">
              <a:avLst/>
            </a:prstGeom>
            <a:solidFill>
              <a:srgbClr val="9999FF"/>
            </a:solidFill>
            <a:ln w="14288">
              <a:solidFill>
                <a:srgbClr val="000000"/>
              </a:solidFill>
              <a:miter lim="800000"/>
              <a:headEnd/>
              <a:tailEnd/>
            </a:ln>
          </p:spPr>
          <p:txBody>
            <a:bodyPr/>
            <a:lstStyle/>
            <a:p>
              <a:endParaRPr lang="en-AU"/>
            </a:p>
          </p:txBody>
        </p:sp>
        <p:sp>
          <p:nvSpPr>
            <p:cNvPr id="452628" name="Rectangle 20"/>
            <p:cNvSpPr>
              <a:spLocks noChangeArrowheads="1"/>
            </p:cNvSpPr>
            <p:nvPr/>
          </p:nvSpPr>
          <p:spPr bwMode="auto">
            <a:xfrm>
              <a:off x="4196" y="1675"/>
              <a:ext cx="50" cy="1412"/>
            </a:xfrm>
            <a:prstGeom prst="rect">
              <a:avLst/>
            </a:prstGeom>
            <a:solidFill>
              <a:srgbClr val="9999FF"/>
            </a:solidFill>
            <a:ln w="14288">
              <a:solidFill>
                <a:srgbClr val="000000"/>
              </a:solidFill>
              <a:miter lim="800000"/>
              <a:headEnd/>
              <a:tailEnd/>
            </a:ln>
          </p:spPr>
          <p:txBody>
            <a:bodyPr/>
            <a:lstStyle/>
            <a:p>
              <a:endParaRPr lang="en-AU"/>
            </a:p>
          </p:txBody>
        </p:sp>
        <p:sp>
          <p:nvSpPr>
            <p:cNvPr id="452629" name="Rectangle 21"/>
            <p:cNvSpPr>
              <a:spLocks noChangeArrowheads="1"/>
            </p:cNvSpPr>
            <p:nvPr/>
          </p:nvSpPr>
          <p:spPr bwMode="auto">
            <a:xfrm>
              <a:off x="4468" y="1437"/>
              <a:ext cx="50" cy="1650"/>
            </a:xfrm>
            <a:prstGeom prst="rect">
              <a:avLst/>
            </a:prstGeom>
            <a:solidFill>
              <a:srgbClr val="9999FF"/>
            </a:solidFill>
            <a:ln w="14288">
              <a:solidFill>
                <a:srgbClr val="000000"/>
              </a:solidFill>
              <a:miter lim="800000"/>
              <a:headEnd/>
              <a:tailEnd/>
            </a:ln>
          </p:spPr>
          <p:txBody>
            <a:bodyPr/>
            <a:lstStyle/>
            <a:p>
              <a:endParaRPr lang="en-AU"/>
            </a:p>
          </p:txBody>
        </p:sp>
        <p:sp>
          <p:nvSpPr>
            <p:cNvPr id="452630" name="Rectangle 22"/>
            <p:cNvSpPr>
              <a:spLocks noChangeArrowheads="1"/>
            </p:cNvSpPr>
            <p:nvPr/>
          </p:nvSpPr>
          <p:spPr bwMode="auto">
            <a:xfrm>
              <a:off x="983" y="1580"/>
              <a:ext cx="50" cy="1507"/>
            </a:xfrm>
            <a:prstGeom prst="rect">
              <a:avLst/>
            </a:prstGeom>
            <a:solidFill>
              <a:srgbClr val="993366"/>
            </a:solidFill>
            <a:ln w="14288">
              <a:solidFill>
                <a:srgbClr val="000000"/>
              </a:solidFill>
              <a:miter lim="800000"/>
              <a:headEnd/>
              <a:tailEnd/>
            </a:ln>
          </p:spPr>
          <p:txBody>
            <a:bodyPr/>
            <a:lstStyle/>
            <a:p>
              <a:endParaRPr lang="en-AU"/>
            </a:p>
          </p:txBody>
        </p:sp>
        <p:sp>
          <p:nvSpPr>
            <p:cNvPr id="452631" name="Rectangle 23"/>
            <p:cNvSpPr>
              <a:spLocks noChangeArrowheads="1"/>
            </p:cNvSpPr>
            <p:nvPr/>
          </p:nvSpPr>
          <p:spPr bwMode="auto">
            <a:xfrm>
              <a:off x="1255" y="1603"/>
              <a:ext cx="50" cy="1484"/>
            </a:xfrm>
            <a:prstGeom prst="rect">
              <a:avLst/>
            </a:prstGeom>
            <a:solidFill>
              <a:srgbClr val="993366"/>
            </a:solidFill>
            <a:ln w="14288">
              <a:solidFill>
                <a:srgbClr val="000000"/>
              </a:solidFill>
              <a:miter lim="800000"/>
              <a:headEnd/>
              <a:tailEnd/>
            </a:ln>
          </p:spPr>
          <p:txBody>
            <a:bodyPr/>
            <a:lstStyle/>
            <a:p>
              <a:endParaRPr lang="en-AU"/>
            </a:p>
          </p:txBody>
        </p:sp>
        <p:sp>
          <p:nvSpPr>
            <p:cNvPr id="452632" name="Rectangle 24"/>
            <p:cNvSpPr>
              <a:spLocks noChangeArrowheads="1"/>
            </p:cNvSpPr>
            <p:nvPr/>
          </p:nvSpPr>
          <p:spPr bwMode="auto">
            <a:xfrm>
              <a:off x="1527" y="1690"/>
              <a:ext cx="50" cy="1397"/>
            </a:xfrm>
            <a:prstGeom prst="rect">
              <a:avLst/>
            </a:prstGeom>
            <a:solidFill>
              <a:srgbClr val="993366"/>
            </a:solidFill>
            <a:ln w="14288">
              <a:solidFill>
                <a:srgbClr val="000000"/>
              </a:solidFill>
              <a:miter lim="800000"/>
              <a:headEnd/>
              <a:tailEnd/>
            </a:ln>
          </p:spPr>
          <p:txBody>
            <a:bodyPr/>
            <a:lstStyle/>
            <a:p>
              <a:endParaRPr lang="en-AU"/>
            </a:p>
          </p:txBody>
        </p:sp>
        <p:sp>
          <p:nvSpPr>
            <p:cNvPr id="452633" name="Rectangle 25"/>
            <p:cNvSpPr>
              <a:spLocks noChangeArrowheads="1"/>
            </p:cNvSpPr>
            <p:nvPr/>
          </p:nvSpPr>
          <p:spPr bwMode="auto">
            <a:xfrm>
              <a:off x="1800" y="1694"/>
              <a:ext cx="48" cy="1393"/>
            </a:xfrm>
            <a:prstGeom prst="rect">
              <a:avLst/>
            </a:prstGeom>
            <a:solidFill>
              <a:srgbClr val="993366"/>
            </a:solidFill>
            <a:ln w="14288">
              <a:solidFill>
                <a:srgbClr val="000000"/>
              </a:solidFill>
              <a:miter lim="800000"/>
              <a:headEnd/>
              <a:tailEnd/>
            </a:ln>
          </p:spPr>
          <p:txBody>
            <a:bodyPr/>
            <a:lstStyle/>
            <a:p>
              <a:endParaRPr lang="en-AU"/>
            </a:p>
          </p:txBody>
        </p:sp>
        <p:sp>
          <p:nvSpPr>
            <p:cNvPr id="452634" name="Rectangle 26"/>
            <p:cNvSpPr>
              <a:spLocks noChangeArrowheads="1"/>
            </p:cNvSpPr>
            <p:nvPr/>
          </p:nvSpPr>
          <p:spPr bwMode="auto">
            <a:xfrm>
              <a:off x="2070" y="1652"/>
              <a:ext cx="50" cy="1435"/>
            </a:xfrm>
            <a:prstGeom prst="rect">
              <a:avLst/>
            </a:prstGeom>
            <a:solidFill>
              <a:srgbClr val="993366"/>
            </a:solidFill>
            <a:ln w="14288">
              <a:solidFill>
                <a:srgbClr val="000000"/>
              </a:solidFill>
              <a:miter lim="800000"/>
              <a:headEnd/>
              <a:tailEnd/>
            </a:ln>
          </p:spPr>
          <p:txBody>
            <a:bodyPr/>
            <a:lstStyle/>
            <a:p>
              <a:endParaRPr lang="en-AU"/>
            </a:p>
          </p:txBody>
        </p:sp>
        <p:sp>
          <p:nvSpPr>
            <p:cNvPr id="452635" name="Rectangle 27"/>
            <p:cNvSpPr>
              <a:spLocks noChangeArrowheads="1"/>
            </p:cNvSpPr>
            <p:nvPr/>
          </p:nvSpPr>
          <p:spPr bwMode="auto">
            <a:xfrm>
              <a:off x="2342" y="1543"/>
              <a:ext cx="50" cy="1544"/>
            </a:xfrm>
            <a:prstGeom prst="rect">
              <a:avLst/>
            </a:prstGeom>
            <a:solidFill>
              <a:srgbClr val="993366"/>
            </a:solidFill>
            <a:ln w="14288">
              <a:solidFill>
                <a:srgbClr val="000000"/>
              </a:solidFill>
              <a:miter lim="800000"/>
              <a:headEnd/>
              <a:tailEnd/>
            </a:ln>
          </p:spPr>
          <p:txBody>
            <a:bodyPr/>
            <a:lstStyle/>
            <a:p>
              <a:endParaRPr lang="en-AU"/>
            </a:p>
          </p:txBody>
        </p:sp>
        <p:sp>
          <p:nvSpPr>
            <p:cNvPr id="452636" name="Rectangle 28"/>
            <p:cNvSpPr>
              <a:spLocks noChangeArrowheads="1"/>
            </p:cNvSpPr>
            <p:nvPr/>
          </p:nvSpPr>
          <p:spPr bwMode="auto">
            <a:xfrm>
              <a:off x="2614" y="1550"/>
              <a:ext cx="50" cy="1537"/>
            </a:xfrm>
            <a:prstGeom prst="rect">
              <a:avLst/>
            </a:prstGeom>
            <a:solidFill>
              <a:srgbClr val="993366"/>
            </a:solidFill>
            <a:ln w="14288">
              <a:solidFill>
                <a:srgbClr val="000000"/>
              </a:solidFill>
              <a:miter lim="800000"/>
              <a:headEnd/>
              <a:tailEnd/>
            </a:ln>
          </p:spPr>
          <p:txBody>
            <a:bodyPr/>
            <a:lstStyle/>
            <a:p>
              <a:endParaRPr lang="en-AU"/>
            </a:p>
          </p:txBody>
        </p:sp>
        <p:sp>
          <p:nvSpPr>
            <p:cNvPr id="452637" name="Rectangle 29"/>
            <p:cNvSpPr>
              <a:spLocks noChangeArrowheads="1"/>
            </p:cNvSpPr>
            <p:nvPr/>
          </p:nvSpPr>
          <p:spPr bwMode="auto">
            <a:xfrm>
              <a:off x="2887" y="1501"/>
              <a:ext cx="50" cy="1586"/>
            </a:xfrm>
            <a:prstGeom prst="rect">
              <a:avLst/>
            </a:prstGeom>
            <a:solidFill>
              <a:srgbClr val="993366"/>
            </a:solidFill>
            <a:ln w="14288">
              <a:solidFill>
                <a:srgbClr val="000000"/>
              </a:solidFill>
              <a:miter lim="800000"/>
              <a:headEnd/>
              <a:tailEnd/>
            </a:ln>
          </p:spPr>
          <p:txBody>
            <a:bodyPr/>
            <a:lstStyle/>
            <a:p>
              <a:endParaRPr lang="en-AU"/>
            </a:p>
          </p:txBody>
        </p:sp>
        <p:sp>
          <p:nvSpPr>
            <p:cNvPr id="452638" name="Rectangle 30"/>
            <p:cNvSpPr>
              <a:spLocks noChangeArrowheads="1"/>
            </p:cNvSpPr>
            <p:nvPr/>
          </p:nvSpPr>
          <p:spPr bwMode="auto">
            <a:xfrm>
              <a:off x="3159" y="1558"/>
              <a:ext cx="50" cy="1529"/>
            </a:xfrm>
            <a:prstGeom prst="rect">
              <a:avLst/>
            </a:prstGeom>
            <a:solidFill>
              <a:srgbClr val="993366"/>
            </a:solidFill>
            <a:ln w="14288">
              <a:solidFill>
                <a:srgbClr val="000000"/>
              </a:solidFill>
              <a:miter lim="800000"/>
              <a:headEnd/>
              <a:tailEnd/>
            </a:ln>
          </p:spPr>
          <p:txBody>
            <a:bodyPr/>
            <a:lstStyle/>
            <a:p>
              <a:endParaRPr lang="en-AU"/>
            </a:p>
          </p:txBody>
        </p:sp>
        <p:sp>
          <p:nvSpPr>
            <p:cNvPr id="452639" name="Rectangle 31"/>
            <p:cNvSpPr>
              <a:spLocks noChangeArrowheads="1"/>
            </p:cNvSpPr>
            <p:nvPr/>
          </p:nvSpPr>
          <p:spPr bwMode="auto">
            <a:xfrm>
              <a:off x="3431" y="1554"/>
              <a:ext cx="50" cy="1533"/>
            </a:xfrm>
            <a:prstGeom prst="rect">
              <a:avLst/>
            </a:prstGeom>
            <a:solidFill>
              <a:srgbClr val="993366"/>
            </a:solidFill>
            <a:ln w="14288">
              <a:solidFill>
                <a:srgbClr val="000000"/>
              </a:solidFill>
              <a:miter lim="800000"/>
              <a:headEnd/>
              <a:tailEnd/>
            </a:ln>
          </p:spPr>
          <p:txBody>
            <a:bodyPr/>
            <a:lstStyle/>
            <a:p>
              <a:endParaRPr lang="en-AU"/>
            </a:p>
          </p:txBody>
        </p:sp>
        <p:sp>
          <p:nvSpPr>
            <p:cNvPr id="452640" name="Rectangle 32"/>
            <p:cNvSpPr>
              <a:spLocks noChangeArrowheads="1"/>
            </p:cNvSpPr>
            <p:nvPr/>
          </p:nvSpPr>
          <p:spPr bwMode="auto">
            <a:xfrm>
              <a:off x="3703" y="1690"/>
              <a:ext cx="49" cy="1397"/>
            </a:xfrm>
            <a:prstGeom prst="rect">
              <a:avLst/>
            </a:prstGeom>
            <a:solidFill>
              <a:srgbClr val="993366"/>
            </a:solidFill>
            <a:ln w="14288">
              <a:solidFill>
                <a:srgbClr val="000000"/>
              </a:solidFill>
              <a:miter lim="800000"/>
              <a:headEnd/>
              <a:tailEnd/>
            </a:ln>
          </p:spPr>
          <p:txBody>
            <a:bodyPr/>
            <a:lstStyle/>
            <a:p>
              <a:endParaRPr lang="en-AU"/>
            </a:p>
          </p:txBody>
        </p:sp>
        <p:sp>
          <p:nvSpPr>
            <p:cNvPr id="452641" name="Rectangle 33"/>
            <p:cNvSpPr>
              <a:spLocks noChangeArrowheads="1"/>
            </p:cNvSpPr>
            <p:nvPr/>
          </p:nvSpPr>
          <p:spPr bwMode="auto">
            <a:xfrm>
              <a:off x="3974" y="1509"/>
              <a:ext cx="50" cy="1578"/>
            </a:xfrm>
            <a:prstGeom prst="rect">
              <a:avLst/>
            </a:prstGeom>
            <a:solidFill>
              <a:srgbClr val="993366"/>
            </a:solidFill>
            <a:ln w="14288">
              <a:solidFill>
                <a:srgbClr val="000000"/>
              </a:solidFill>
              <a:miter lim="800000"/>
              <a:headEnd/>
              <a:tailEnd/>
            </a:ln>
          </p:spPr>
          <p:txBody>
            <a:bodyPr/>
            <a:lstStyle/>
            <a:p>
              <a:endParaRPr lang="en-AU"/>
            </a:p>
          </p:txBody>
        </p:sp>
        <p:sp>
          <p:nvSpPr>
            <p:cNvPr id="452642" name="Rectangle 34"/>
            <p:cNvSpPr>
              <a:spLocks noChangeArrowheads="1"/>
            </p:cNvSpPr>
            <p:nvPr/>
          </p:nvSpPr>
          <p:spPr bwMode="auto">
            <a:xfrm>
              <a:off x="4246" y="1648"/>
              <a:ext cx="50" cy="1439"/>
            </a:xfrm>
            <a:prstGeom prst="rect">
              <a:avLst/>
            </a:prstGeom>
            <a:solidFill>
              <a:srgbClr val="993366"/>
            </a:solidFill>
            <a:ln w="14288">
              <a:solidFill>
                <a:srgbClr val="000000"/>
              </a:solidFill>
              <a:miter lim="800000"/>
              <a:headEnd/>
              <a:tailEnd/>
            </a:ln>
          </p:spPr>
          <p:txBody>
            <a:bodyPr/>
            <a:lstStyle/>
            <a:p>
              <a:endParaRPr lang="en-AU"/>
            </a:p>
          </p:txBody>
        </p:sp>
        <p:sp>
          <p:nvSpPr>
            <p:cNvPr id="452643" name="Rectangle 35"/>
            <p:cNvSpPr>
              <a:spLocks noChangeArrowheads="1"/>
            </p:cNvSpPr>
            <p:nvPr/>
          </p:nvSpPr>
          <p:spPr bwMode="auto">
            <a:xfrm>
              <a:off x="4518" y="1569"/>
              <a:ext cx="50" cy="1518"/>
            </a:xfrm>
            <a:prstGeom prst="rect">
              <a:avLst/>
            </a:prstGeom>
            <a:solidFill>
              <a:srgbClr val="993366"/>
            </a:solidFill>
            <a:ln w="14288">
              <a:solidFill>
                <a:srgbClr val="000000"/>
              </a:solidFill>
              <a:miter lim="800000"/>
              <a:headEnd/>
              <a:tailEnd/>
            </a:ln>
          </p:spPr>
          <p:txBody>
            <a:bodyPr/>
            <a:lstStyle/>
            <a:p>
              <a:endParaRPr lang="en-AU"/>
            </a:p>
          </p:txBody>
        </p:sp>
        <p:sp>
          <p:nvSpPr>
            <p:cNvPr id="452644" name="Rectangle 36"/>
            <p:cNvSpPr>
              <a:spLocks noChangeArrowheads="1"/>
            </p:cNvSpPr>
            <p:nvPr/>
          </p:nvSpPr>
          <p:spPr bwMode="auto">
            <a:xfrm>
              <a:off x="1033" y="1679"/>
              <a:ext cx="48" cy="1408"/>
            </a:xfrm>
            <a:prstGeom prst="rect">
              <a:avLst/>
            </a:prstGeom>
            <a:solidFill>
              <a:srgbClr val="FFFFCC"/>
            </a:solidFill>
            <a:ln w="14288">
              <a:solidFill>
                <a:srgbClr val="000000"/>
              </a:solidFill>
              <a:miter lim="800000"/>
              <a:headEnd/>
              <a:tailEnd/>
            </a:ln>
          </p:spPr>
          <p:txBody>
            <a:bodyPr/>
            <a:lstStyle/>
            <a:p>
              <a:endParaRPr lang="en-AU"/>
            </a:p>
          </p:txBody>
        </p:sp>
        <p:sp>
          <p:nvSpPr>
            <p:cNvPr id="452645" name="Rectangle 37"/>
            <p:cNvSpPr>
              <a:spLocks noChangeArrowheads="1"/>
            </p:cNvSpPr>
            <p:nvPr/>
          </p:nvSpPr>
          <p:spPr bwMode="auto">
            <a:xfrm>
              <a:off x="1305" y="1660"/>
              <a:ext cx="49" cy="1427"/>
            </a:xfrm>
            <a:prstGeom prst="rect">
              <a:avLst/>
            </a:prstGeom>
            <a:solidFill>
              <a:srgbClr val="FFFFCC"/>
            </a:solidFill>
            <a:ln w="14288">
              <a:solidFill>
                <a:srgbClr val="000000"/>
              </a:solidFill>
              <a:miter lim="800000"/>
              <a:headEnd/>
              <a:tailEnd/>
            </a:ln>
          </p:spPr>
          <p:txBody>
            <a:bodyPr/>
            <a:lstStyle/>
            <a:p>
              <a:endParaRPr lang="en-AU"/>
            </a:p>
          </p:txBody>
        </p:sp>
        <p:sp>
          <p:nvSpPr>
            <p:cNvPr id="452646" name="Rectangle 38"/>
            <p:cNvSpPr>
              <a:spLocks noChangeArrowheads="1"/>
            </p:cNvSpPr>
            <p:nvPr/>
          </p:nvSpPr>
          <p:spPr bwMode="auto">
            <a:xfrm>
              <a:off x="1577" y="1603"/>
              <a:ext cx="49" cy="1484"/>
            </a:xfrm>
            <a:prstGeom prst="rect">
              <a:avLst/>
            </a:prstGeom>
            <a:solidFill>
              <a:srgbClr val="FFFFCC"/>
            </a:solidFill>
            <a:ln w="14288">
              <a:solidFill>
                <a:srgbClr val="000000"/>
              </a:solidFill>
              <a:miter lim="800000"/>
              <a:headEnd/>
              <a:tailEnd/>
            </a:ln>
          </p:spPr>
          <p:txBody>
            <a:bodyPr/>
            <a:lstStyle/>
            <a:p>
              <a:endParaRPr lang="en-AU"/>
            </a:p>
          </p:txBody>
        </p:sp>
        <p:sp>
          <p:nvSpPr>
            <p:cNvPr id="452647" name="Rectangle 39"/>
            <p:cNvSpPr>
              <a:spLocks noChangeArrowheads="1"/>
            </p:cNvSpPr>
            <p:nvPr/>
          </p:nvSpPr>
          <p:spPr bwMode="auto">
            <a:xfrm>
              <a:off x="1848" y="1633"/>
              <a:ext cx="50" cy="1454"/>
            </a:xfrm>
            <a:prstGeom prst="rect">
              <a:avLst/>
            </a:prstGeom>
            <a:solidFill>
              <a:srgbClr val="FFFFCC"/>
            </a:solidFill>
            <a:ln w="14288">
              <a:solidFill>
                <a:srgbClr val="000000"/>
              </a:solidFill>
              <a:miter lim="800000"/>
              <a:headEnd/>
              <a:tailEnd/>
            </a:ln>
          </p:spPr>
          <p:txBody>
            <a:bodyPr/>
            <a:lstStyle/>
            <a:p>
              <a:endParaRPr lang="en-AU"/>
            </a:p>
          </p:txBody>
        </p:sp>
        <p:sp>
          <p:nvSpPr>
            <p:cNvPr id="452648" name="Rectangle 40"/>
            <p:cNvSpPr>
              <a:spLocks noChangeArrowheads="1"/>
            </p:cNvSpPr>
            <p:nvPr/>
          </p:nvSpPr>
          <p:spPr bwMode="auto">
            <a:xfrm>
              <a:off x="2120" y="1592"/>
              <a:ext cx="48" cy="1495"/>
            </a:xfrm>
            <a:prstGeom prst="rect">
              <a:avLst/>
            </a:prstGeom>
            <a:solidFill>
              <a:srgbClr val="FFFFCC"/>
            </a:solidFill>
            <a:ln w="14288">
              <a:solidFill>
                <a:srgbClr val="000000"/>
              </a:solidFill>
              <a:miter lim="800000"/>
              <a:headEnd/>
              <a:tailEnd/>
            </a:ln>
          </p:spPr>
          <p:txBody>
            <a:bodyPr/>
            <a:lstStyle/>
            <a:p>
              <a:endParaRPr lang="en-AU"/>
            </a:p>
          </p:txBody>
        </p:sp>
        <p:sp>
          <p:nvSpPr>
            <p:cNvPr id="452649" name="Rectangle 41"/>
            <p:cNvSpPr>
              <a:spLocks noChangeArrowheads="1"/>
            </p:cNvSpPr>
            <p:nvPr/>
          </p:nvSpPr>
          <p:spPr bwMode="auto">
            <a:xfrm>
              <a:off x="2392" y="1558"/>
              <a:ext cx="49" cy="1529"/>
            </a:xfrm>
            <a:prstGeom prst="rect">
              <a:avLst/>
            </a:prstGeom>
            <a:solidFill>
              <a:srgbClr val="FFFFCC"/>
            </a:solidFill>
            <a:ln w="14288">
              <a:solidFill>
                <a:srgbClr val="000000"/>
              </a:solidFill>
              <a:miter lim="800000"/>
              <a:headEnd/>
              <a:tailEnd/>
            </a:ln>
          </p:spPr>
          <p:txBody>
            <a:bodyPr/>
            <a:lstStyle/>
            <a:p>
              <a:endParaRPr lang="en-AU"/>
            </a:p>
          </p:txBody>
        </p:sp>
        <p:sp>
          <p:nvSpPr>
            <p:cNvPr id="452650" name="Rectangle 42"/>
            <p:cNvSpPr>
              <a:spLocks noChangeArrowheads="1"/>
            </p:cNvSpPr>
            <p:nvPr/>
          </p:nvSpPr>
          <p:spPr bwMode="auto">
            <a:xfrm>
              <a:off x="2664" y="1641"/>
              <a:ext cx="49" cy="1446"/>
            </a:xfrm>
            <a:prstGeom prst="rect">
              <a:avLst/>
            </a:prstGeom>
            <a:solidFill>
              <a:srgbClr val="FFFFCC"/>
            </a:solidFill>
            <a:ln w="14288">
              <a:solidFill>
                <a:srgbClr val="000000"/>
              </a:solidFill>
              <a:miter lim="800000"/>
              <a:headEnd/>
              <a:tailEnd/>
            </a:ln>
          </p:spPr>
          <p:txBody>
            <a:bodyPr/>
            <a:lstStyle/>
            <a:p>
              <a:endParaRPr lang="en-AU"/>
            </a:p>
          </p:txBody>
        </p:sp>
        <p:sp>
          <p:nvSpPr>
            <p:cNvPr id="452651" name="Rectangle 43"/>
            <p:cNvSpPr>
              <a:spLocks noChangeArrowheads="1"/>
            </p:cNvSpPr>
            <p:nvPr/>
          </p:nvSpPr>
          <p:spPr bwMode="auto">
            <a:xfrm>
              <a:off x="2937" y="1479"/>
              <a:ext cx="48" cy="1608"/>
            </a:xfrm>
            <a:prstGeom prst="rect">
              <a:avLst/>
            </a:prstGeom>
            <a:solidFill>
              <a:srgbClr val="FFFFCC"/>
            </a:solidFill>
            <a:ln w="14288">
              <a:solidFill>
                <a:srgbClr val="000000"/>
              </a:solidFill>
              <a:miter lim="800000"/>
              <a:headEnd/>
              <a:tailEnd/>
            </a:ln>
          </p:spPr>
          <p:txBody>
            <a:bodyPr/>
            <a:lstStyle/>
            <a:p>
              <a:endParaRPr lang="en-AU"/>
            </a:p>
          </p:txBody>
        </p:sp>
        <p:sp>
          <p:nvSpPr>
            <p:cNvPr id="452652" name="Rectangle 44"/>
            <p:cNvSpPr>
              <a:spLocks noChangeArrowheads="1"/>
            </p:cNvSpPr>
            <p:nvPr/>
          </p:nvSpPr>
          <p:spPr bwMode="auto">
            <a:xfrm>
              <a:off x="3209" y="1588"/>
              <a:ext cx="48" cy="1499"/>
            </a:xfrm>
            <a:prstGeom prst="rect">
              <a:avLst/>
            </a:prstGeom>
            <a:solidFill>
              <a:srgbClr val="FFFFCC"/>
            </a:solidFill>
            <a:ln w="14288">
              <a:solidFill>
                <a:srgbClr val="000000"/>
              </a:solidFill>
              <a:miter lim="800000"/>
              <a:headEnd/>
              <a:tailEnd/>
            </a:ln>
          </p:spPr>
          <p:txBody>
            <a:bodyPr/>
            <a:lstStyle/>
            <a:p>
              <a:endParaRPr lang="en-AU"/>
            </a:p>
          </p:txBody>
        </p:sp>
        <p:sp>
          <p:nvSpPr>
            <p:cNvPr id="452653" name="Rectangle 45"/>
            <p:cNvSpPr>
              <a:spLocks noChangeArrowheads="1"/>
            </p:cNvSpPr>
            <p:nvPr/>
          </p:nvSpPr>
          <p:spPr bwMode="auto">
            <a:xfrm>
              <a:off x="3481" y="1535"/>
              <a:ext cx="48" cy="1552"/>
            </a:xfrm>
            <a:prstGeom prst="rect">
              <a:avLst/>
            </a:prstGeom>
            <a:solidFill>
              <a:srgbClr val="FFFFCC"/>
            </a:solidFill>
            <a:ln w="14288">
              <a:solidFill>
                <a:srgbClr val="000000"/>
              </a:solidFill>
              <a:miter lim="800000"/>
              <a:headEnd/>
              <a:tailEnd/>
            </a:ln>
          </p:spPr>
          <p:txBody>
            <a:bodyPr/>
            <a:lstStyle/>
            <a:p>
              <a:endParaRPr lang="en-AU"/>
            </a:p>
          </p:txBody>
        </p:sp>
        <p:sp>
          <p:nvSpPr>
            <p:cNvPr id="452654" name="Rectangle 46"/>
            <p:cNvSpPr>
              <a:spLocks noChangeArrowheads="1"/>
            </p:cNvSpPr>
            <p:nvPr/>
          </p:nvSpPr>
          <p:spPr bwMode="auto">
            <a:xfrm>
              <a:off x="3752" y="1547"/>
              <a:ext cx="50" cy="1540"/>
            </a:xfrm>
            <a:prstGeom prst="rect">
              <a:avLst/>
            </a:prstGeom>
            <a:solidFill>
              <a:srgbClr val="FFFFCC"/>
            </a:solidFill>
            <a:ln w="14288">
              <a:solidFill>
                <a:srgbClr val="000000"/>
              </a:solidFill>
              <a:miter lim="800000"/>
              <a:headEnd/>
              <a:tailEnd/>
            </a:ln>
          </p:spPr>
          <p:txBody>
            <a:bodyPr/>
            <a:lstStyle/>
            <a:p>
              <a:endParaRPr lang="en-AU"/>
            </a:p>
          </p:txBody>
        </p:sp>
        <p:sp>
          <p:nvSpPr>
            <p:cNvPr id="452655" name="Rectangle 47"/>
            <p:cNvSpPr>
              <a:spLocks noChangeArrowheads="1"/>
            </p:cNvSpPr>
            <p:nvPr/>
          </p:nvSpPr>
          <p:spPr bwMode="auto">
            <a:xfrm>
              <a:off x="4024" y="1486"/>
              <a:ext cx="48" cy="1601"/>
            </a:xfrm>
            <a:prstGeom prst="rect">
              <a:avLst/>
            </a:prstGeom>
            <a:solidFill>
              <a:srgbClr val="FFFFCC"/>
            </a:solidFill>
            <a:ln w="14288">
              <a:solidFill>
                <a:srgbClr val="000000"/>
              </a:solidFill>
              <a:miter lim="800000"/>
              <a:headEnd/>
              <a:tailEnd/>
            </a:ln>
          </p:spPr>
          <p:txBody>
            <a:bodyPr/>
            <a:lstStyle/>
            <a:p>
              <a:endParaRPr lang="en-AU"/>
            </a:p>
          </p:txBody>
        </p:sp>
        <p:sp>
          <p:nvSpPr>
            <p:cNvPr id="452656" name="Rectangle 48"/>
            <p:cNvSpPr>
              <a:spLocks noChangeArrowheads="1"/>
            </p:cNvSpPr>
            <p:nvPr/>
          </p:nvSpPr>
          <p:spPr bwMode="auto">
            <a:xfrm>
              <a:off x="4296" y="1535"/>
              <a:ext cx="48" cy="1552"/>
            </a:xfrm>
            <a:prstGeom prst="rect">
              <a:avLst/>
            </a:prstGeom>
            <a:solidFill>
              <a:srgbClr val="FFFFCC"/>
            </a:solidFill>
            <a:ln w="14288">
              <a:solidFill>
                <a:srgbClr val="000000"/>
              </a:solidFill>
              <a:miter lim="800000"/>
              <a:headEnd/>
              <a:tailEnd/>
            </a:ln>
          </p:spPr>
          <p:txBody>
            <a:bodyPr/>
            <a:lstStyle/>
            <a:p>
              <a:endParaRPr lang="en-AU"/>
            </a:p>
          </p:txBody>
        </p:sp>
        <p:sp>
          <p:nvSpPr>
            <p:cNvPr id="452657" name="Rectangle 49"/>
            <p:cNvSpPr>
              <a:spLocks noChangeArrowheads="1"/>
            </p:cNvSpPr>
            <p:nvPr/>
          </p:nvSpPr>
          <p:spPr bwMode="auto">
            <a:xfrm>
              <a:off x="4568" y="1418"/>
              <a:ext cx="49" cy="1669"/>
            </a:xfrm>
            <a:prstGeom prst="rect">
              <a:avLst/>
            </a:prstGeom>
            <a:solidFill>
              <a:srgbClr val="FFFFCC"/>
            </a:solidFill>
            <a:ln w="14288">
              <a:solidFill>
                <a:srgbClr val="000000"/>
              </a:solidFill>
              <a:miter lim="800000"/>
              <a:headEnd/>
              <a:tailEnd/>
            </a:ln>
          </p:spPr>
          <p:txBody>
            <a:bodyPr/>
            <a:lstStyle/>
            <a:p>
              <a:endParaRPr lang="en-AU"/>
            </a:p>
          </p:txBody>
        </p:sp>
        <p:sp>
          <p:nvSpPr>
            <p:cNvPr id="452658" name="Rectangle 50"/>
            <p:cNvSpPr>
              <a:spLocks noChangeArrowheads="1"/>
            </p:cNvSpPr>
            <p:nvPr/>
          </p:nvSpPr>
          <p:spPr bwMode="auto">
            <a:xfrm>
              <a:off x="1081" y="1603"/>
              <a:ext cx="51" cy="1484"/>
            </a:xfrm>
            <a:prstGeom prst="rect">
              <a:avLst/>
            </a:prstGeom>
            <a:solidFill>
              <a:srgbClr val="CCFFFF"/>
            </a:solidFill>
            <a:ln w="14288">
              <a:solidFill>
                <a:srgbClr val="000000"/>
              </a:solidFill>
              <a:miter lim="800000"/>
              <a:headEnd/>
              <a:tailEnd/>
            </a:ln>
          </p:spPr>
          <p:txBody>
            <a:bodyPr/>
            <a:lstStyle/>
            <a:p>
              <a:endParaRPr lang="en-AU"/>
            </a:p>
          </p:txBody>
        </p:sp>
        <p:sp>
          <p:nvSpPr>
            <p:cNvPr id="452659" name="Rectangle 51"/>
            <p:cNvSpPr>
              <a:spLocks noChangeArrowheads="1"/>
            </p:cNvSpPr>
            <p:nvPr/>
          </p:nvSpPr>
          <p:spPr bwMode="auto">
            <a:xfrm>
              <a:off x="1354" y="1614"/>
              <a:ext cx="50" cy="1473"/>
            </a:xfrm>
            <a:prstGeom prst="rect">
              <a:avLst/>
            </a:prstGeom>
            <a:solidFill>
              <a:srgbClr val="CCFFFF"/>
            </a:solidFill>
            <a:ln w="14288">
              <a:solidFill>
                <a:srgbClr val="000000"/>
              </a:solidFill>
              <a:miter lim="800000"/>
              <a:headEnd/>
              <a:tailEnd/>
            </a:ln>
          </p:spPr>
          <p:txBody>
            <a:bodyPr/>
            <a:lstStyle/>
            <a:p>
              <a:endParaRPr lang="en-AU"/>
            </a:p>
          </p:txBody>
        </p:sp>
        <p:sp>
          <p:nvSpPr>
            <p:cNvPr id="452660" name="Rectangle 52"/>
            <p:cNvSpPr>
              <a:spLocks noChangeArrowheads="1"/>
            </p:cNvSpPr>
            <p:nvPr/>
          </p:nvSpPr>
          <p:spPr bwMode="auto">
            <a:xfrm>
              <a:off x="1626" y="1580"/>
              <a:ext cx="50" cy="1507"/>
            </a:xfrm>
            <a:prstGeom prst="rect">
              <a:avLst/>
            </a:prstGeom>
            <a:solidFill>
              <a:srgbClr val="CCFFFF"/>
            </a:solidFill>
            <a:ln w="14288">
              <a:solidFill>
                <a:srgbClr val="000000"/>
              </a:solidFill>
              <a:miter lim="800000"/>
              <a:headEnd/>
              <a:tailEnd/>
            </a:ln>
          </p:spPr>
          <p:txBody>
            <a:bodyPr/>
            <a:lstStyle/>
            <a:p>
              <a:endParaRPr lang="en-AU"/>
            </a:p>
          </p:txBody>
        </p:sp>
        <p:sp>
          <p:nvSpPr>
            <p:cNvPr id="452661" name="Rectangle 53"/>
            <p:cNvSpPr>
              <a:spLocks noChangeArrowheads="1"/>
            </p:cNvSpPr>
            <p:nvPr/>
          </p:nvSpPr>
          <p:spPr bwMode="auto">
            <a:xfrm>
              <a:off x="1898" y="1618"/>
              <a:ext cx="48" cy="1469"/>
            </a:xfrm>
            <a:prstGeom prst="rect">
              <a:avLst/>
            </a:prstGeom>
            <a:solidFill>
              <a:srgbClr val="CCFFFF"/>
            </a:solidFill>
            <a:ln w="14288">
              <a:solidFill>
                <a:srgbClr val="000000"/>
              </a:solidFill>
              <a:miter lim="800000"/>
              <a:headEnd/>
              <a:tailEnd/>
            </a:ln>
          </p:spPr>
          <p:txBody>
            <a:bodyPr/>
            <a:lstStyle/>
            <a:p>
              <a:endParaRPr lang="en-AU"/>
            </a:p>
          </p:txBody>
        </p:sp>
        <p:sp>
          <p:nvSpPr>
            <p:cNvPr id="452662" name="Rectangle 54"/>
            <p:cNvSpPr>
              <a:spLocks noChangeArrowheads="1"/>
            </p:cNvSpPr>
            <p:nvPr/>
          </p:nvSpPr>
          <p:spPr bwMode="auto">
            <a:xfrm>
              <a:off x="2168" y="1614"/>
              <a:ext cx="51" cy="1473"/>
            </a:xfrm>
            <a:prstGeom prst="rect">
              <a:avLst/>
            </a:prstGeom>
            <a:solidFill>
              <a:srgbClr val="CCFFFF"/>
            </a:solidFill>
            <a:ln w="14288">
              <a:solidFill>
                <a:srgbClr val="000000"/>
              </a:solidFill>
              <a:miter lim="800000"/>
              <a:headEnd/>
              <a:tailEnd/>
            </a:ln>
          </p:spPr>
          <p:txBody>
            <a:bodyPr/>
            <a:lstStyle/>
            <a:p>
              <a:endParaRPr lang="en-AU"/>
            </a:p>
          </p:txBody>
        </p:sp>
        <p:sp>
          <p:nvSpPr>
            <p:cNvPr id="452663" name="Rectangle 55"/>
            <p:cNvSpPr>
              <a:spLocks noChangeArrowheads="1"/>
            </p:cNvSpPr>
            <p:nvPr/>
          </p:nvSpPr>
          <p:spPr bwMode="auto">
            <a:xfrm>
              <a:off x="2441" y="1573"/>
              <a:ext cx="50" cy="1514"/>
            </a:xfrm>
            <a:prstGeom prst="rect">
              <a:avLst/>
            </a:prstGeom>
            <a:solidFill>
              <a:srgbClr val="CCFFFF"/>
            </a:solidFill>
            <a:ln w="14288">
              <a:solidFill>
                <a:srgbClr val="000000"/>
              </a:solidFill>
              <a:miter lim="800000"/>
              <a:headEnd/>
              <a:tailEnd/>
            </a:ln>
          </p:spPr>
          <p:txBody>
            <a:bodyPr/>
            <a:lstStyle/>
            <a:p>
              <a:endParaRPr lang="en-AU"/>
            </a:p>
          </p:txBody>
        </p:sp>
        <p:sp>
          <p:nvSpPr>
            <p:cNvPr id="452664" name="Rectangle 56"/>
            <p:cNvSpPr>
              <a:spLocks noChangeArrowheads="1"/>
            </p:cNvSpPr>
            <p:nvPr/>
          </p:nvSpPr>
          <p:spPr bwMode="auto">
            <a:xfrm>
              <a:off x="2713" y="1667"/>
              <a:ext cx="50" cy="1420"/>
            </a:xfrm>
            <a:prstGeom prst="rect">
              <a:avLst/>
            </a:prstGeom>
            <a:solidFill>
              <a:srgbClr val="CCFFFF"/>
            </a:solidFill>
            <a:ln w="14288">
              <a:solidFill>
                <a:srgbClr val="000000"/>
              </a:solidFill>
              <a:miter lim="800000"/>
              <a:headEnd/>
              <a:tailEnd/>
            </a:ln>
          </p:spPr>
          <p:txBody>
            <a:bodyPr/>
            <a:lstStyle/>
            <a:p>
              <a:endParaRPr lang="en-AU"/>
            </a:p>
          </p:txBody>
        </p:sp>
        <p:sp>
          <p:nvSpPr>
            <p:cNvPr id="452665" name="Rectangle 57"/>
            <p:cNvSpPr>
              <a:spLocks noChangeArrowheads="1"/>
            </p:cNvSpPr>
            <p:nvPr/>
          </p:nvSpPr>
          <p:spPr bwMode="auto">
            <a:xfrm>
              <a:off x="2985" y="1588"/>
              <a:ext cx="50" cy="1499"/>
            </a:xfrm>
            <a:prstGeom prst="rect">
              <a:avLst/>
            </a:prstGeom>
            <a:solidFill>
              <a:srgbClr val="CCFFFF"/>
            </a:solidFill>
            <a:ln w="14288">
              <a:solidFill>
                <a:srgbClr val="000000"/>
              </a:solidFill>
              <a:miter lim="800000"/>
              <a:headEnd/>
              <a:tailEnd/>
            </a:ln>
          </p:spPr>
          <p:txBody>
            <a:bodyPr/>
            <a:lstStyle/>
            <a:p>
              <a:endParaRPr lang="en-AU"/>
            </a:p>
          </p:txBody>
        </p:sp>
        <p:sp>
          <p:nvSpPr>
            <p:cNvPr id="452666" name="Rectangle 58"/>
            <p:cNvSpPr>
              <a:spLocks noChangeArrowheads="1"/>
            </p:cNvSpPr>
            <p:nvPr/>
          </p:nvSpPr>
          <p:spPr bwMode="auto">
            <a:xfrm>
              <a:off x="3257" y="1633"/>
              <a:ext cx="50" cy="1454"/>
            </a:xfrm>
            <a:prstGeom prst="rect">
              <a:avLst/>
            </a:prstGeom>
            <a:solidFill>
              <a:srgbClr val="CCFFFF"/>
            </a:solidFill>
            <a:ln w="14288">
              <a:solidFill>
                <a:srgbClr val="000000"/>
              </a:solidFill>
              <a:miter lim="800000"/>
              <a:headEnd/>
              <a:tailEnd/>
            </a:ln>
          </p:spPr>
          <p:txBody>
            <a:bodyPr/>
            <a:lstStyle/>
            <a:p>
              <a:endParaRPr lang="en-AU"/>
            </a:p>
          </p:txBody>
        </p:sp>
        <p:sp>
          <p:nvSpPr>
            <p:cNvPr id="452667" name="Rectangle 59"/>
            <p:cNvSpPr>
              <a:spLocks noChangeArrowheads="1"/>
            </p:cNvSpPr>
            <p:nvPr/>
          </p:nvSpPr>
          <p:spPr bwMode="auto">
            <a:xfrm>
              <a:off x="3529" y="1543"/>
              <a:ext cx="51" cy="1544"/>
            </a:xfrm>
            <a:prstGeom prst="rect">
              <a:avLst/>
            </a:prstGeom>
            <a:solidFill>
              <a:srgbClr val="CCFFFF"/>
            </a:solidFill>
            <a:ln w="14288">
              <a:solidFill>
                <a:srgbClr val="000000"/>
              </a:solidFill>
              <a:miter lim="800000"/>
              <a:headEnd/>
              <a:tailEnd/>
            </a:ln>
          </p:spPr>
          <p:txBody>
            <a:bodyPr/>
            <a:lstStyle/>
            <a:p>
              <a:endParaRPr lang="en-AU"/>
            </a:p>
          </p:txBody>
        </p:sp>
        <p:sp>
          <p:nvSpPr>
            <p:cNvPr id="452668" name="Rectangle 60"/>
            <p:cNvSpPr>
              <a:spLocks noChangeArrowheads="1"/>
            </p:cNvSpPr>
            <p:nvPr/>
          </p:nvSpPr>
          <p:spPr bwMode="auto">
            <a:xfrm>
              <a:off x="3802" y="1705"/>
              <a:ext cx="48" cy="1382"/>
            </a:xfrm>
            <a:prstGeom prst="rect">
              <a:avLst/>
            </a:prstGeom>
            <a:solidFill>
              <a:srgbClr val="CCFFFF"/>
            </a:solidFill>
            <a:ln w="14288">
              <a:solidFill>
                <a:srgbClr val="000000"/>
              </a:solidFill>
              <a:miter lim="800000"/>
              <a:headEnd/>
              <a:tailEnd/>
            </a:ln>
          </p:spPr>
          <p:txBody>
            <a:bodyPr/>
            <a:lstStyle/>
            <a:p>
              <a:endParaRPr lang="en-AU"/>
            </a:p>
          </p:txBody>
        </p:sp>
        <p:sp>
          <p:nvSpPr>
            <p:cNvPr id="452669" name="Rectangle 61"/>
            <p:cNvSpPr>
              <a:spLocks noChangeArrowheads="1"/>
            </p:cNvSpPr>
            <p:nvPr/>
          </p:nvSpPr>
          <p:spPr bwMode="auto">
            <a:xfrm>
              <a:off x="4072" y="1490"/>
              <a:ext cx="50" cy="1597"/>
            </a:xfrm>
            <a:prstGeom prst="rect">
              <a:avLst/>
            </a:prstGeom>
            <a:solidFill>
              <a:srgbClr val="CCFFFF"/>
            </a:solidFill>
            <a:ln w="14288">
              <a:solidFill>
                <a:srgbClr val="000000"/>
              </a:solidFill>
              <a:miter lim="800000"/>
              <a:headEnd/>
              <a:tailEnd/>
            </a:ln>
          </p:spPr>
          <p:txBody>
            <a:bodyPr/>
            <a:lstStyle/>
            <a:p>
              <a:endParaRPr lang="en-AU"/>
            </a:p>
          </p:txBody>
        </p:sp>
        <p:sp>
          <p:nvSpPr>
            <p:cNvPr id="452670" name="Rectangle 62"/>
            <p:cNvSpPr>
              <a:spLocks noChangeArrowheads="1"/>
            </p:cNvSpPr>
            <p:nvPr/>
          </p:nvSpPr>
          <p:spPr bwMode="auto">
            <a:xfrm>
              <a:off x="4344" y="1603"/>
              <a:ext cx="50" cy="1484"/>
            </a:xfrm>
            <a:prstGeom prst="rect">
              <a:avLst/>
            </a:prstGeom>
            <a:solidFill>
              <a:srgbClr val="CCFFFF"/>
            </a:solidFill>
            <a:ln w="14288">
              <a:solidFill>
                <a:srgbClr val="000000"/>
              </a:solidFill>
              <a:miter lim="800000"/>
              <a:headEnd/>
              <a:tailEnd/>
            </a:ln>
          </p:spPr>
          <p:txBody>
            <a:bodyPr/>
            <a:lstStyle/>
            <a:p>
              <a:endParaRPr lang="en-AU"/>
            </a:p>
          </p:txBody>
        </p:sp>
        <p:sp>
          <p:nvSpPr>
            <p:cNvPr id="452671" name="Rectangle 63"/>
            <p:cNvSpPr>
              <a:spLocks noChangeArrowheads="1"/>
            </p:cNvSpPr>
            <p:nvPr/>
          </p:nvSpPr>
          <p:spPr bwMode="auto">
            <a:xfrm>
              <a:off x="4617" y="1388"/>
              <a:ext cx="50" cy="1699"/>
            </a:xfrm>
            <a:prstGeom prst="rect">
              <a:avLst/>
            </a:prstGeom>
            <a:solidFill>
              <a:srgbClr val="CCFFFF"/>
            </a:solidFill>
            <a:ln w="14288">
              <a:solidFill>
                <a:srgbClr val="000000"/>
              </a:solidFill>
              <a:miter lim="800000"/>
              <a:headEnd/>
              <a:tailEnd/>
            </a:ln>
          </p:spPr>
          <p:txBody>
            <a:bodyPr/>
            <a:lstStyle/>
            <a:p>
              <a:endParaRPr lang="en-AU"/>
            </a:p>
          </p:txBody>
        </p:sp>
        <p:sp>
          <p:nvSpPr>
            <p:cNvPr id="452672" name="Line 64"/>
            <p:cNvSpPr>
              <a:spLocks noChangeShapeType="1"/>
            </p:cNvSpPr>
            <p:nvPr/>
          </p:nvSpPr>
          <p:spPr bwMode="auto">
            <a:xfrm>
              <a:off x="897" y="1233"/>
              <a:ext cx="0" cy="1854"/>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3" name="Line 65"/>
            <p:cNvSpPr>
              <a:spLocks noChangeShapeType="1"/>
            </p:cNvSpPr>
            <p:nvPr/>
          </p:nvSpPr>
          <p:spPr bwMode="auto">
            <a:xfrm>
              <a:off x="865" y="3087"/>
              <a:ext cx="32"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4" name="Line 66"/>
            <p:cNvSpPr>
              <a:spLocks noChangeShapeType="1"/>
            </p:cNvSpPr>
            <p:nvPr/>
          </p:nvSpPr>
          <p:spPr bwMode="auto">
            <a:xfrm>
              <a:off x="865" y="2717"/>
              <a:ext cx="32"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5" name="Line 67"/>
            <p:cNvSpPr>
              <a:spLocks noChangeShapeType="1"/>
            </p:cNvSpPr>
            <p:nvPr/>
          </p:nvSpPr>
          <p:spPr bwMode="auto">
            <a:xfrm>
              <a:off x="865" y="2347"/>
              <a:ext cx="32"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6" name="Line 68"/>
            <p:cNvSpPr>
              <a:spLocks noChangeShapeType="1"/>
            </p:cNvSpPr>
            <p:nvPr/>
          </p:nvSpPr>
          <p:spPr bwMode="auto">
            <a:xfrm>
              <a:off x="865" y="1973"/>
              <a:ext cx="32"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7" name="Line 69"/>
            <p:cNvSpPr>
              <a:spLocks noChangeShapeType="1"/>
            </p:cNvSpPr>
            <p:nvPr/>
          </p:nvSpPr>
          <p:spPr bwMode="auto">
            <a:xfrm>
              <a:off x="865" y="1603"/>
              <a:ext cx="32"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8" name="Line 70"/>
            <p:cNvSpPr>
              <a:spLocks noChangeShapeType="1"/>
            </p:cNvSpPr>
            <p:nvPr/>
          </p:nvSpPr>
          <p:spPr bwMode="auto">
            <a:xfrm>
              <a:off x="865" y="1233"/>
              <a:ext cx="32"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79" name="Line 71"/>
            <p:cNvSpPr>
              <a:spLocks noChangeShapeType="1"/>
            </p:cNvSpPr>
            <p:nvPr/>
          </p:nvSpPr>
          <p:spPr bwMode="auto">
            <a:xfrm>
              <a:off x="897" y="3087"/>
              <a:ext cx="3807" cy="0"/>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0" name="Line 72"/>
            <p:cNvSpPr>
              <a:spLocks noChangeShapeType="1"/>
            </p:cNvSpPr>
            <p:nvPr/>
          </p:nvSpPr>
          <p:spPr bwMode="auto">
            <a:xfrm flipV="1">
              <a:off x="897"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1" name="Line 73"/>
            <p:cNvSpPr>
              <a:spLocks noChangeShapeType="1"/>
            </p:cNvSpPr>
            <p:nvPr/>
          </p:nvSpPr>
          <p:spPr bwMode="auto">
            <a:xfrm flipV="1">
              <a:off x="1169"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2" name="Line 74"/>
            <p:cNvSpPr>
              <a:spLocks noChangeShapeType="1"/>
            </p:cNvSpPr>
            <p:nvPr/>
          </p:nvSpPr>
          <p:spPr bwMode="auto">
            <a:xfrm flipV="1">
              <a:off x="1441"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3" name="Line 75"/>
            <p:cNvSpPr>
              <a:spLocks noChangeShapeType="1"/>
            </p:cNvSpPr>
            <p:nvPr/>
          </p:nvSpPr>
          <p:spPr bwMode="auto">
            <a:xfrm flipV="1">
              <a:off x="1714"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4" name="Line 76"/>
            <p:cNvSpPr>
              <a:spLocks noChangeShapeType="1"/>
            </p:cNvSpPr>
            <p:nvPr/>
          </p:nvSpPr>
          <p:spPr bwMode="auto">
            <a:xfrm flipV="1">
              <a:off x="1984"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5" name="Line 77"/>
            <p:cNvSpPr>
              <a:spLocks noChangeShapeType="1"/>
            </p:cNvSpPr>
            <p:nvPr/>
          </p:nvSpPr>
          <p:spPr bwMode="auto">
            <a:xfrm flipV="1">
              <a:off x="2256"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6" name="Line 78"/>
            <p:cNvSpPr>
              <a:spLocks noChangeShapeType="1"/>
            </p:cNvSpPr>
            <p:nvPr/>
          </p:nvSpPr>
          <p:spPr bwMode="auto">
            <a:xfrm flipV="1">
              <a:off x="2528"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7" name="Line 79"/>
            <p:cNvSpPr>
              <a:spLocks noChangeShapeType="1"/>
            </p:cNvSpPr>
            <p:nvPr/>
          </p:nvSpPr>
          <p:spPr bwMode="auto">
            <a:xfrm flipV="1">
              <a:off x="2801"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8" name="Line 80"/>
            <p:cNvSpPr>
              <a:spLocks noChangeShapeType="1"/>
            </p:cNvSpPr>
            <p:nvPr/>
          </p:nvSpPr>
          <p:spPr bwMode="auto">
            <a:xfrm flipV="1">
              <a:off x="3073"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89" name="Line 81"/>
            <p:cNvSpPr>
              <a:spLocks noChangeShapeType="1"/>
            </p:cNvSpPr>
            <p:nvPr/>
          </p:nvSpPr>
          <p:spPr bwMode="auto">
            <a:xfrm flipV="1">
              <a:off x="3345"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90" name="Line 82"/>
            <p:cNvSpPr>
              <a:spLocks noChangeShapeType="1"/>
            </p:cNvSpPr>
            <p:nvPr/>
          </p:nvSpPr>
          <p:spPr bwMode="auto">
            <a:xfrm flipV="1">
              <a:off x="3617"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91" name="Line 83"/>
            <p:cNvSpPr>
              <a:spLocks noChangeShapeType="1"/>
            </p:cNvSpPr>
            <p:nvPr/>
          </p:nvSpPr>
          <p:spPr bwMode="auto">
            <a:xfrm flipV="1">
              <a:off x="3888"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92" name="Line 84"/>
            <p:cNvSpPr>
              <a:spLocks noChangeShapeType="1"/>
            </p:cNvSpPr>
            <p:nvPr/>
          </p:nvSpPr>
          <p:spPr bwMode="auto">
            <a:xfrm flipV="1">
              <a:off x="4160"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93" name="Line 85"/>
            <p:cNvSpPr>
              <a:spLocks noChangeShapeType="1"/>
            </p:cNvSpPr>
            <p:nvPr/>
          </p:nvSpPr>
          <p:spPr bwMode="auto">
            <a:xfrm flipV="1">
              <a:off x="4432"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94" name="Line 86"/>
            <p:cNvSpPr>
              <a:spLocks noChangeShapeType="1"/>
            </p:cNvSpPr>
            <p:nvPr/>
          </p:nvSpPr>
          <p:spPr bwMode="auto">
            <a:xfrm flipV="1">
              <a:off x="4704" y="3087"/>
              <a:ext cx="0" cy="68"/>
            </a:xfrm>
            <a:prstGeom prst="line">
              <a:avLst/>
            </a:prstGeom>
            <a:noFill/>
            <a:ln w="0">
              <a:solidFill>
                <a:srgbClr val="000000"/>
              </a:solidFill>
              <a:round/>
              <a:headEnd/>
              <a:tailEnd/>
            </a:ln>
            <a:extLst>
              <a:ext uri="{909E8E84-426E-40DD-AFC4-6F175D3DCCD1}">
                <a14:hiddenFill xmlns:a14="http://schemas.microsoft.com/office/drawing/2010/main" xmlns="">
                  <a:noFill/>
                </a14:hiddenFill>
              </a:ext>
            </a:extLst>
          </p:spPr>
          <p:txBody>
            <a:bodyPr/>
            <a:lstStyle/>
            <a:p>
              <a:endParaRPr lang="en-AU"/>
            </a:p>
          </p:txBody>
        </p:sp>
        <p:sp>
          <p:nvSpPr>
            <p:cNvPr id="452695" name="Rectangle 87"/>
            <p:cNvSpPr>
              <a:spLocks noChangeArrowheads="1"/>
            </p:cNvSpPr>
            <p:nvPr/>
          </p:nvSpPr>
          <p:spPr bwMode="auto">
            <a:xfrm>
              <a:off x="661" y="448"/>
              <a:ext cx="4962" cy="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000" b="1">
                  <a:solidFill>
                    <a:srgbClr val="000000"/>
                  </a:solidFill>
                </a:rPr>
                <a:t>Feelings Of Happiness,   Calmness,   Enjoyment and  Competency </a:t>
              </a:r>
              <a:endParaRPr lang="en-US" altLang="en-US" sz="2000" b="1">
                <a:latin typeface="Times New Roman" panose="02020603050405020304" pitchFamily="18" charset="0"/>
              </a:endParaRPr>
            </a:p>
          </p:txBody>
        </p:sp>
        <p:sp>
          <p:nvSpPr>
            <p:cNvPr id="452696" name="Rectangle 88"/>
            <p:cNvSpPr>
              <a:spLocks noChangeArrowheads="1"/>
            </p:cNvSpPr>
            <p:nvPr/>
          </p:nvSpPr>
          <p:spPr bwMode="auto">
            <a:xfrm>
              <a:off x="1294" y="738"/>
              <a:ext cx="3658" cy="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eaLnBrk="1" hangingPunct="1">
                <a:spcBef>
                  <a:spcPct val="20000"/>
                </a:spcBef>
              </a:pPr>
              <a:r>
                <a:rPr lang="en-US" altLang="en-US" sz="2000" b="1">
                  <a:solidFill>
                    <a:srgbClr val="000000"/>
                  </a:solidFill>
                </a:rPr>
                <a:t>after  weekly Yoga   Class ( n=  61)</a:t>
              </a:r>
              <a:endParaRPr lang="en-US" altLang="en-US" sz="2000" b="1">
                <a:latin typeface="Times New Roman" panose="02020603050405020304" pitchFamily="18" charset="0"/>
              </a:endParaRPr>
            </a:p>
          </p:txBody>
        </p:sp>
        <p:sp>
          <p:nvSpPr>
            <p:cNvPr id="452697" name="Rectangle 89"/>
            <p:cNvSpPr>
              <a:spLocks noChangeArrowheads="1"/>
            </p:cNvSpPr>
            <p:nvPr/>
          </p:nvSpPr>
          <p:spPr bwMode="auto">
            <a:xfrm>
              <a:off x="750" y="2955"/>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0</a:t>
              </a:r>
              <a:endParaRPr lang="en-US" altLang="en-US" sz="1400" b="1">
                <a:latin typeface="Times New Roman" panose="02020603050405020304" pitchFamily="18" charset="0"/>
              </a:endParaRPr>
            </a:p>
          </p:txBody>
        </p:sp>
        <p:sp>
          <p:nvSpPr>
            <p:cNvPr id="452698" name="Rectangle 90"/>
            <p:cNvSpPr>
              <a:spLocks noChangeArrowheads="1"/>
            </p:cNvSpPr>
            <p:nvPr/>
          </p:nvSpPr>
          <p:spPr bwMode="auto">
            <a:xfrm>
              <a:off x="750" y="2585"/>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a:t>
              </a:r>
              <a:endParaRPr lang="en-US" altLang="en-US" sz="1400" b="1">
                <a:latin typeface="Times New Roman" panose="02020603050405020304" pitchFamily="18" charset="0"/>
              </a:endParaRPr>
            </a:p>
          </p:txBody>
        </p:sp>
        <p:sp>
          <p:nvSpPr>
            <p:cNvPr id="452699" name="Rectangle 91"/>
            <p:cNvSpPr>
              <a:spLocks noChangeArrowheads="1"/>
            </p:cNvSpPr>
            <p:nvPr/>
          </p:nvSpPr>
          <p:spPr bwMode="auto">
            <a:xfrm>
              <a:off x="750" y="2215"/>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2</a:t>
              </a:r>
              <a:endParaRPr lang="en-US" altLang="en-US" sz="1400" b="1">
                <a:latin typeface="Times New Roman" panose="02020603050405020304" pitchFamily="18" charset="0"/>
              </a:endParaRPr>
            </a:p>
          </p:txBody>
        </p:sp>
        <p:sp>
          <p:nvSpPr>
            <p:cNvPr id="452700" name="Rectangle 92"/>
            <p:cNvSpPr>
              <a:spLocks noChangeArrowheads="1"/>
            </p:cNvSpPr>
            <p:nvPr/>
          </p:nvSpPr>
          <p:spPr bwMode="auto">
            <a:xfrm>
              <a:off x="750" y="1841"/>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3</a:t>
              </a:r>
              <a:endParaRPr lang="en-US" altLang="en-US" sz="1400" b="1">
                <a:latin typeface="Times New Roman" panose="02020603050405020304" pitchFamily="18" charset="0"/>
              </a:endParaRPr>
            </a:p>
          </p:txBody>
        </p:sp>
        <p:sp>
          <p:nvSpPr>
            <p:cNvPr id="452701" name="Rectangle 93"/>
            <p:cNvSpPr>
              <a:spLocks noChangeArrowheads="1"/>
            </p:cNvSpPr>
            <p:nvPr/>
          </p:nvSpPr>
          <p:spPr bwMode="auto">
            <a:xfrm>
              <a:off x="750" y="1471"/>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4</a:t>
              </a:r>
              <a:endParaRPr lang="en-US" altLang="en-US" sz="1400" b="1">
                <a:latin typeface="Times New Roman" panose="02020603050405020304" pitchFamily="18" charset="0"/>
              </a:endParaRPr>
            </a:p>
          </p:txBody>
        </p:sp>
        <p:sp>
          <p:nvSpPr>
            <p:cNvPr id="452702" name="Rectangle 94"/>
            <p:cNvSpPr>
              <a:spLocks noChangeArrowheads="1"/>
            </p:cNvSpPr>
            <p:nvPr/>
          </p:nvSpPr>
          <p:spPr bwMode="auto">
            <a:xfrm>
              <a:off x="750" y="1101"/>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5</a:t>
              </a:r>
              <a:endParaRPr lang="en-US" altLang="en-US" sz="1400" b="1">
                <a:latin typeface="Times New Roman" panose="02020603050405020304" pitchFamily="18" charset="0"/>
              </a:endParaRPr>
            </a:p>
          </p:txBody>
        </p:sp>
        <p:sp>
          <p:nvSpPr>
            <p:cNvPr id="452703" name="Rectangle 95"/>
            <p:cNvSpPr>
              <a:spLocks noChangeArrowheads="1"/>
            </p:cNvSpPr>
            <p:nvPr/>
          </p:nvSpPr>
          <p:spPr bwMode="auto">
            <a:xfrm>
              <a:off x="997"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a:t>
              </a:r>
              <a:endParaRPr lang="en-US" altLang="en-US" sz="1400" b="1">
                <a:latin typeface="Times New Roman" panose="02020603050405020304" pitchFamily="18" charset="0"/>
              </a:endParaRPr>
            </a:p>
          </p:txBody>
        </p:sp>
        <p:sp>
          <p:nvSpPr>
            <p:cNvPr id="452704" name="Rectangle 96"/>
            <p:cNvSpPr>
              <a:spLocks noChangeArrowheads="1"/>
            </p:cNvSpPr>
            <p:nvPr/>
          </p:nvSpPr>
          <p:spPr bwMode="auto">
            <a:xfrm>
              <a:off x="1270"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2</a:t>
              </a:r>
              <a:endParaRPr lang="en-US" altLang="en-US" sz="1400" b="1">
                <a:latin typeface="Times New Roman" panose="02020603050405020304" pitchFamily="18" charset="0"/>
              </a:endParaRPr>
            </a:p>
          </p:txBody>
        </p:sp>
        <p:sp>
          <p:nvSpPr>
            <p:cNvPr id="452705" name="Rectangle 97"/>
            <p:cNvSpPr>
              <a:spLocks noChangeArrowheads="1"/>
            </p:cNvSpPr>
            <p:nvPr/>
          </p:nvSpPr>
          <p:spPr bwMode="auto">
            <a:xfrm>
              <a:off x="1542"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3</a:t>
              </a:r>
              <a:endParaRPr lang="en-US" altLang="en-US" sz="1400" b="1">
                <a:latin typeface="Times New Roman" panose="02020603050405020304" pitchFamily="18" charset="0"/>
              </a:endParaRPr>
            </a:p>
          </p:txBody>
        </p:sp>
        <p:sp>
          <p:nvSpPr>
            <p:cNvPr id="452706" name="Rectangle 98"/>
            <p:cNvSpPr>
              <a:spLocks noChangeArrowheads="1"/>
            </p:cNvSpPr>
            <p:nvPr/>
          </p:nvSpPr>
          <p:spPr bwMode="auto">
            <a:xfrm>
              <a:off x="1814"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4</a:t>
              </a:r>
              <a:endParaRPr lang="en-US" altLang="en-US" sz="1400" b="1">
                <a:latin typeface="Times New Roman" panose="02020603050405020304" pitchFamily="18" charset="0"/>
              </a:endParaRPr>
            </a:p>
          </p:txBody>
        </p:sp>
        <p:sp>
          <p:nvSpPr>
            <p:cNvPr id="452707" name="Rectangle 99"/>
            <p:cNvSpPr>
              <a:spLocks noChangeArrowheads="1"/>
            </p:cNvSpPr>
            <p:nvPr/>
          </p:nvSpPr>
          <p:spPr bwMode="auto">
            <a:xfrm>
              <a:off x="2084"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5</a:t>
              </a:r>
              <a:endParaRPr lang="en-US" altLang="en-US" sz="1400" b="1">
                <a:latin typeface="Times New Roman" panose="02020603050405020304" pitchFamily="18" charset="0"/>
              </a:endParaRPr>
            </a:p>
          </p:txBody>
        </p:sp>
        <p:sp>
          <p:nvSpPr>
            <p:cNvPr id="452708" name="Rectangle 100"/>
            <p:cNvSpPr>
              <a:spLocks noChangeArrowheads="1"/>
            </p:cNvSpPr>
            <p:nvPr/>
          </p:nvSpPr>
          <p:spPr bwMode="auto">
            <a:xfrm>
              <a:off x="2357"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6</a:t>
              </a:r>
              <a:endParaRPr lang="en-US" altLang="en-US" sz="1400" b="1">
                <a:latin typeface="Times New Roman" panose="02020603050405020304" pitchFamily="18" charset="0"/>
              </a:endParaRPr>
            </a:p>
          </p:txBody>
        </p:sp>
        <p:sp>
          <p:nvSpPr>
            <p:cNvPr id="452709" name="Rectangle 101"/>
            <p:cNvSpPr>
              <a:spLocks noChangeArrowheads="1"/>
            </p:cNvSpPr>
            <p:nvPr/>
          </p:nvSpPr>
          <p:spPr bwMode="auto">
            <a:xfrm>
              <a:off x="2629" y="3280"/>
              <a:ext cx="122"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7</a:t>
              </a:r>
              <a:endParaRPr lang="en-US" altLang="en-US" sz="1400" b="1">
                <a:latin typeface="Times New Roman" panose="02020603050405020304" pitchFamily="18" charset="0"/>
              </a:endParaRPr>
            </a:p>
          </p:txBody>
        </p:sp>
        <p:sp>
          <p:nvSpPr>
            <p:cNvPr id="452710" name="Rectangle 102"/>
            <p:cNvSpPr>
              <a:spLocks noChangeArrowheads="1"/>
            </p:cNvSpPr>
            <p:nvPr/>
          </p:nvSpPr>
          <p:spPr bwMode="auto">
            <a:xfrm>
              <a:off x="2900" y="3280"/>
              <a:ext cx="125"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8</a:t>
              </a:r>
              <a:endParaRPr lang="en-US" altLang="en-US" sz="1400" b="1">
                <a:latin typeface="Times New Roman" panose="02020603050405020304" pitchFamily="18" charset="0"/>
              </a:endParaRPr>
            </a:p>
          </p:txBody>
        </p:sp>
        <p:sp>
          <p:nvSpPr>
            <p:cNvPr id="452711" name="Rectangle 103"/>
            <p:cNvSpPr>
              <a:spLocks noChangeArrowheads="1"/>
            </p:cNvSpPr>
            <p:nvPr/>
          </p:nvSpPr>
          <p:spPr bwMode="auto">
            <a:xfrm>
              <a:off x="3172" y="3280"/>
              <a:ext cx="125"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9</a:t>
              </a:r>
              <a:endParaRPr lang="en-US" altLang="en-US" sz="1400" b="1">
                <a:latin typeface="Times New Roman" panose="02020603050405020304" pitchFamily="18" charset="0"/>
              </a:endParaRPr>
            </a:p>
          </p:txBody>
        </p:sp>
        <p:sp>
          <p:nvSpPr>
            <p:cNvPr id="452712" name="Rectangle 104"/>
            <p:cNvSpPr>
              <a:spLocks noChangeArrowheads="1"/>
            </p:cNvSpPr>
            <p:nvPr/>
          </p:nvSpPr>
          <p:spPr bwMode="auto">
            <a:xfrm>
              <a:off x="3385" y="3280"/>
              <a:ext cx="244"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10</a:t>
              </a:r>
              <a:endParaRPr lang="en-US" altLang="en-US" sz="1400" b="1">
                <a:latin typeface="Times New Roman" panose="02020603050405020304" pitchFamily="18" charset="0"/>
              </a:endParaRPr>
            </a:p>
          </p:txBody>
        </p:sp>
        <p:sp>
          <p:nvSpPr>
            <p:cNvPr id="452713" name="Rectangle 105"/>
            <p:cNvSpPr>
              <a:spLocks noChangeArrowheads="1"/>
            </p:cNvSpPr>
            <p:nvPr/>
          </p:nvSpPr>
          <p:spPr bwMode="auto">
            <a:xfrm>
              <a:off x="3657" y="3280"/>
              <a:ext cx="244"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11</a:t>
              </a:r>
              <a:endParaRPr lang="en-US" altLang="en-US" sz="1400" b="1">
                <a:latin typeface="Times New Roman" panose="02020603050405020304" pitchFamily="18" charset="0"/>
              </a:endParaRPr>
            </a:p>
          </p:txBody>
        </p:sp>
        <p:sp>
          <p:nvSpPr>
            <p:cNvPr id="452714" name="Rectangle 106"/>
            <p:cNvSpPr>
              <a:spLocks noChangeArrowheads="1"/>
            </p:cNvSpPr>
            <p:nvPr/>
          </p:nvSpPr>
          <p:spPr bwMode="auto">
            <a:xfrm>
              <a:off x="3928" y="3280"/>
              <a:ext cx="244"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12</a:t>
              </a:r>
              <a:endParaRPr lang="en-US" altLang="en-US" sz="1400" b="1">
                <a:latin typeface="Times New Roman" panose="02020603050405020304" pitchFamily="18" charset="0"/>
              </a:endParaRPr>
            </a:p>
          </p:txBody>
        </p:sp>
        <p:sp>
          <p:nvSpPr>
            <p:cNvPr id="452715" name="Rectangle 107"/>
            <p:cNvSpPr>
              <a:spLocks noChangeArrowheads="1"/>
            </p:cNvSpPr>
            <p:nvPr/>
          </p:nvSpPr>
          <p:spPr bwMode="auto">
            <a:xfrm>
              <a:off x="4200" y="3280"/>
              <a:ext cx="244"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13</a:t>
              </a:r>
              <a:endParaRPr lang="en-US" altLang="en-US" sz="1400" b="1">
                <a:latin typeface="Times New Roman" panose="02020603050405020304" pitchFamily="18" charset="0"/>
              </a:endParaRPr>
            </a:p>
          </p:txBody>
        </p:sp>
        <p:sp>
          <p:nvSpPr>
            <p:cNvPr id="452716" name="Rectangle 108"/>
            <p:cNvSpPr>
              <a:spLocks noChangeArrowheads="1"/>
            </p:cNvSpPr>
            <p:nvPr/>
          </p:nvSpPr>
          <p:spPr bwMode="auto">
            <a:xfrm>
              <a:off x="4472" y="3280"/>
              <a:ext cx="244" cy="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800">
                  <a:solidFill>
                    <a:srgbClr val="000000"/>
                  </a:solidFill>
                </a:rPr>
                <a:t>14</a:t>
              </a:r>
              <a:endParaRPr lang="en-US" altLang="en-US" sz="1400" b="1">
                <a:latin typeface="Times New Roman" panose="02020603050405020304" pitchFamily="18" charset="0"/>
              </a:endParaRPr>
            </a:p>
          </p:txBody>
        </p:sp>
        <p:sp>
          <p:nvSpPr>
            <p:cNvPr id="452717" name="Rectangle 109"/>
            <p:cNvSpPr>
              <a:spLocks noChangeArrowheads="1"/>
            </p:cNvSpPr>
            <p:nvPr/>
          </p:nvSpPr>
          <p:spPr bwMode="auto">
            <a:xfrm>
              <a:off x="1995" y="3638"/>
              <a:ext cx="1696" cy="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2000" b="1">
                  <a:solidFill>
                    <a:srgbClr val="000000"/>
                  </a:solidFill>
                </a:rPr>
                <a:t>Week in Yoga program</a:t>
              </a:r>
              <a:endParaRPr lang="en-US" altLang="en-US" sz="2000" b="1">
                <a:latin typeface="Times New Roman" panose="02020603050405020304" pitchFamily="18" charset="0"/>
              </a:endParaRPr>
            </a:p>
          </p:txBody>
        </p:sp>
        <p:sp>
          <p:nvSpPr>
            <p:cNvPr id="452718" name="Rectangle 110"/>
            <p:cNvSpPr>
              <a:spLocks noChangeArrowheads="1"/>
            </p:cNvSpPr>
            <p:nvPr/>
          </p:nvSpPr>
          <p:spPr bwMode="auto">
            <a:xfrm rot="16200000">
              <a:off x="50" y="2422"/>
              <a:ext cx="1189" cy="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US" altLang="en-US" sz="1400" b="1">
                  <a:solidFill>
                    <a:srgbClr val="000000"/>
                  </a:solidFill>
                </a:rPr>
                <a:t>Rating Average:5 highest</a:t>
              </a:r>
              <a:endParaRPr lang="en-US" altLang="en-US" sz="1400" b="1">
                <a:latin typeface="Times New Roman" panose="02020603050405020304" pitchFamily="18" charset="0"/>
              </a:endParaRPr>
            </a:p>
          </p:txBody>
        </p:sp>
        <p:sp>
          <p:nvSpPr>
            <p:cNvPr id="452719" name="Rectangle 111"/>
            <p:cNvSpPr>
              <a:spLocks noChangeArrowheads="1"/>
            </p:cNvSpPr>
            <p:nvPr/>
          </p:nvSpPr>
          <p:spPr bwMode="auto">
            <a:xfrm rot="16200000">
              <a:off x="678" y="2418"/>
              <a:ext cx="119" cy="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eaVert" wrap="none" lIns="0" tIns="0" rIns="0" bIns="0">
              <a:spAutoFit/>
            </a:bodyPr>
            <a:lstStyle/>
            <a:p>
              <a:pPr algn="ctr" eaLnBrk="1" hangingPunct="1">
                <a:spcBef>
                  <a:spcPct val="20000"/>
                </a:spcBef>
              </a:pPr>
              <a:endParaRPr lang="en-US" altLang="en-US" sz="1400" b="1">
                <a:latin typeface="Times New Roman" panose="02020603050405020304" pitchFamily="18" charset="0"/>
              </a:endParaRPr>
            </a:p>
          </p:txBody>
        </p:sp>
        <p:sp>
          <p:nvSpPr>
            <p:cNvPr id="452720" name="Rectangle 112"/>
            <p:cNvSpPr>
              <a:spLocks noChangeArrowheads="1"/>
            </p:cNvSpPr>
            <p:nvPr/>
          </p:nvSpPr>
          <p:spPr bwMode="auto">
            <a:xfrm>
              <a:off x="4796" y="810"/>
              <a:ext cx="741" cy="2322"/>
            </a:xfrm>
            <a:prstGeom prst="rect">
              <a:avLst/>
            </a:prstGeom>
            <a:solidFill>
              <a:srgbClr val="FFFFFF"/>
            </a:solidFill>
            <a:ln w="0">
              <a:solidFill>
                <a:srgbClr val="000000"/>
              </a:solidFill>
              <a:miter lim="800000"/>
              <a:headEnd/>
              <a:tailEnd/>
            </a:ln>
          </p:spPr>
          <p:txBody>
            <a:bodyPr/>
            <a:lstStyle/>
            <a:p>
              <a:endParaRPr lang="en-AU"/>
            </a:p>
          </p:txBody>
        </p:sp>
        <p:sp>
          <p:nvSpPr>
            <p:cNvPr id="452721" name="Rectangle 113"/>
            <p:cNvSpPr>
              <a:spLocks noChangeArrowheads="1"/>
            </p:cNvSpPr>
            <p:nvPr/>
          </p:nvSpPr>
          <p:spPr bwMode="auto">
            <a:xfrm>
              <a:off x="4821" y="1041"/>
              <a:ext cx="55" cy="117"/>
            </a:xfrm>
            <a:prstGeom prst="rect">
              <a:avLst/>
            </a:prstGeom>
            <a:solidFill>
              <a:srgbClr val="9999FF"/>
            </a:solidFill>
            <a:ln w="14288">
              <a:solidFill>
                <a:srgbClr val="000000"/>
              </a:solidFill>
              <a:miter lim="800000"/>
              <a:headEnd/>
              <a:tailEnd/>
            </a:ln>
          </p:spPr>
          <p:txBody>
            <a:bodyPr/>
            <a:lstStyle/>
            <a:p>
              <a:endParaRPr lang="en-AU"/>
            </a:p>
          </p:txBody>
        </p:sp>
        <p:sp>
          <p:nvSpPr>
            <p:cNvPr id="452722" name="Rectangle 114"/>
            <p:cNvSpPr>
              <a:spLocks noChangeArrowheads="1"/>
            </p:cNvSpPr>
            <p:nvPr/>
          </p:nvSpPr>
          <p:spPr bwMode="auto">
            <a:xfrm>
              <a:off x="4922" y="995"/>
              <a:ext cx="516" cy="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AU" altLang="en-US" sz="1400">
                  <a:solidFill>
                    <a:srgbClr val="000000"/>
                  </a:solidFill>
                </a:rPr>
                <a:t>Happiness</a:t>
              </a:r>
              <a:endParaRPr lang="en-US" altLang="en-US" sz="1400">
                <a:solidFill>
                  <a:srgbClr val="000000"/>
                </a:solidFill>
              </a:endParaRPr>
            </a:p>
          </p:txBody>
        </p:sp>
        <p:sp>
          <p:nvSpPr>
            <p:cNvPr id="452723" name="Rectangle 115"/>
            <p:cNvSpPr>
              <a:spLocks noChangeArrowheads="1"/>
            </p:cNvSpPr>
            <p:nvPr/>
          </p:nvSpPr>
          <p:spPr bwMode="auto">
            <a:xfrm>
              <a:off x="4821" y="1618"/>
              <a:ext cx="55" cy="117"/>
            </a:xfrm>
            <a:prstGeom prst="rect">
              <a:avLst/>
            </a:prstGeom>
            <a:solidFill>
              <a:srgbClr val="993366"/>
            </a:solidFill>
            <a:ln w="14288">
              <a:solidFill>
                <a:srgbClr val="000000"/>
              </a:solidFill>
              <a:miter lim="800000"/>
              <a:headEnd/>
              <a:tailEnd/>
            </a:ln>
          </p:spPr>
          <p:txBody>
            <a:bodyPr/>
            <a:lstStyle/>
            <a:p>
              <a:endParaRPr lang="en-AU"/>
            </a:p>
          </p:txBody>
        </p:sp>
        <p:sp>
          <p:nvSpPr>
            <p:cNvPr id="452724" name="Rectangle 116"/>
            <p:cNvSpPr>
              <a:spLocks noChangeArrowheads="1"/>
            </p:cNvSpPr>
            <p:nvPr/>
          </p:nvSpPr>
          <p:spPr bwMode="auto">
            <a:xfrm>
              <a:off x="4935" y="1573"/>
              <a:ext cx="469" cy="1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AU" altLang="en-US" sz="2000">
                  <a:solidFill>
                    <a:srgbClr val="000000"/>
                  </a:solidFill>
                </a:rPr>
                <a:t> </a:t>
              </a:r>
              <a:r>
                <a:rPr lang="en-AU" altLang="en-US" sz="1400">
                  <a:solidFill>
                    <a:srgbClr val="000000"/>
                  </a:solidFill>
                </a:rPr>
                <a:t>Calmess</a:t>
              </a:r>
              <a:endParaRPr lang="en-US" altLang="en-US" sz="1400">
                <a:latin typeface="Times New Roman" panose="02020603050405020304" pitchFamily="18" charset="0"/>
              </a:endParaRPr>
            </a:p>
          </p:txBody>
        </p:sp>
        <p:sp>
          <p:nvSpPr>
            <p:cNvPr id="452725" name="Rectangle 117"/>
            <p:cNvSpPr>
              <a:spLocks noChangeArrowheads="1"/>
            </p:cNvSpPr>
            <p:nvPr/>
          </p:nvSpPr>
          <p:spPr bwMode="auto">
            <a:xfrm>
              <a:off x="4821" y="2200"/>
              <a:ext cx="55" cy="117"/>
            </a:xfrm>
            <a:prstGeom prst="rect">
              <a:avLst/>
            </a:prstGeom>
            <a:solidFill>
              <a:srgbClr val="FFFFCC"/>
            </a:solidFill>
            <a:ln w="14288">
              <a:solidFill>
                <a:srgbClr val="000000"/>
              </a:solidFill>
              <a:miter lim="800000"/>
              <a:headEnd/>
              <a:tailEnd/>
            </a:ln>
          </p:spPr>
          <p:txBody>
            <a:bodyPr/>
            <a:lstStyle/>
            <a:p>
              <a:endParaRPr lang="en-AU"/>
            </a:p>
          </p:txBody>
        </p:sp>
        <p:sp>
          <p:nvSpPr>
            <p:cNvPr id="452726" name="Rectangle 118"/>
            <p:cNvSpPr>
              <a:spLocks noChangeArrowheads="1"/>
            </p:cNvSpPr>
            <p:nvPr/>
          </p:nvSpPr>
          <p:spPr bwMode="auto">
            <a:xfrm>
              <a:off x="4944" y="2154"/>
              <a:ext cx="517" cy="1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rIns="0" bIns="0">
              <a:spAutoFit/>
            </a:bodyPr>
            <a:lstStyle/>
            <a:p>
              <a:pPr algn="ctr" eaLnBrk="1" hangingPunct="1">
                <a:spcBef>
                  <a:spcPct val="20000"/>
                </a:spcBef>
              </a:pPr>
              <a:r>
                <a:rPr lang="en-AU" altLang="en-US" sz="1400">
                  <a:solidFill>
                    <a:srgbClr val="000000"/>
                  </a:solidFill>
                </a:rPr>
                <a:t>Enjoyment</a:t>
              </a:r>
              <a:endParaRPr lang="en-US" altLang="en-US" sz="1400">
                <a:solidFill>
                  <a:srgbClr val="000000"/>
                </a:solidFill>
              </a:endParaRPr>
            </a:p>
          </p:txBody>
        </p:sp>
        <p:sp>
          <p:nvSpPr>
            <p:cNvPr id="452727" name="Rectangle 119"/>
            <p:cNvSpPr>
              <a:spLocks noChangeArrowheads="1"/>
            </p:cNvSpPr>
            <p:nvPr/>
          </p:nvSpPr>
          <p:spPr bwMode="auto">
            <a:xfrm>
              <a:off x="4821" y="2778"/>
              <a:ext cx="55" cy="117"/>
            </a:xfrm>
            <a:prstGeom prst="rect">
              <a:avLst/>
            </a:prstGeom>
            <a:solidFill>
              <a:srgbClr val="CCFFFF"/>
            </a:solidFill>
            <a:ln w="14288">
              <a:solidFill>
                <a:srgbClr val="000000"/>
              </a:solidFill>
              <a:miter lim="800000"/>
              <a:headEnd/>
              <a:tailEnd/>
            </a:ln>
          </p:spPr>
          <p:txBody>
            <a:bodyPr/>
            <a:lstStyle/>
            <a:p>
              <a:endParaRPr lang="en-AU"/>
            </a:p>
          </p:txBody>
        </p:sp>
        <p:sp>
          <p:nvSpPr>
            <p:cNvPr id="452728" name="Rectangle 120"/>
            <p:cNvSpPr>
              <a:spLocks noChangeArrowheads="1"/>
            </p:cNvSpPr>
            <p:nvPr/>
          </p:nvSpPr>
          <p:spPr bwMode="auto">
            <a:xfrm>
              <a:off x="4929" y="2732"/>
              <a:ext cx="627" cy="11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spAutoFit/>
            </a:bodyPr>
            <a:lstStyle/>
            <a:p>
              <a:pPr algn="ctr" eaLnBrk="1" hangingPunct="1">
                <a:spcBef>
                  <a:spcPct val="20000"/>
                </a:spcBef>
              </a:pPr>
              <a:r>
                <a:rPr lang="en-AU" altLang="en-US" sz="1400" b="1">
                  <a:solidFill>
                    <a:srgbClr val="000000"/>
                  </a:solidFill>
                  <a:latin typeface="Times New Roman" panose="02020603050405020304" pitchFamily="18" charset="0"/>
                </a:rPr>
                <a:t>C</a:t>
              </a:r>
              <a:r>
                <a:rPr lang="en-AU" altLang="en-US" sz="1400">
                  <a:solidFill>
                    <a:srgbClr val="000000"/>
                  </a:solidFill>
                </a:rPr>
                <a:t>ompetency</a:t>
              </a:r>
              <a:endParaRPr lang="en-US" altLang="en-US" sz="1400">
                <a:solidFill>
                  <a:srgbClr val="000000"/>
                </a:solidFill>
              </a:endParaRPr>
            </a:p>
          </p:txBody>
        </p:sp>
      </p:gr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38</a:t>
            </a:fld>
            <a:endParaRPr lang="en-US"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3635" name="Object 3"/>
          <p:cNvGraphicFramePr>
            <a:graphicFrameLocks noChangeAspect="1"/>
          </p:cNvGraphicFramePr>
          <p:nvPr/>
        </p:nvGraphicFramePr>
        <p:xfrm>
          <a:off x="1062038" y="0"/>
          <a:ext cx="8081962" cy="6858000"/>
        </p:xfrm>
        <a:graphic>
          <a:graphicData uri="http://schemas.openxmlformats.org/presentationml/2006/ole">
            <p:oleObj spid="_x0000_s592930" name="Chart" r:id="rId3" imgW="7772408" imgH="4114867" progId="MSGraph.Chart.8">
              <p:embed followColorScheme="full"/>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39</a:t>
            </a:fld>
            <a:endParaRPr lang="en-US"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r>
              <a:rPr lang="en-US" altLang="en-US" sz="2800">
                <a:solidFill>
                  <a:schemeClr val="tx1"/>
                </a:solidFill>
                <a:latin typeface="Comic Sans MS" panose="030F0702030302020204" pitchFamily="66" charset="0"/>
              </a:rPr>
              <a:t>                    RESEARCH PLAN</a:t>
            </a:r>
            <a:endParaRPr lang="en-AU" altLang="en-US" sz="2800">
              <a:solidFill>
                <a:schemeClr val="tx1"/>
              </a:solidFill>
              <a:latin typeface="Comic Sans MS" panose="030F0702030302020204" pitchFamily="66" charset="0"/>
            </a:endParaRPr>
          </a:p>
        </p:txBody>
      </p:sp>
      <p:sp>
        <p:nvSpPr>
          <p:cNvPr id="241667" name="Rectangle 3"/>
          <p:cNvSpPr>
            <a:spLocks noGrp="1" noChangeArrowheads="1"/>
          </p:cNvSpPr>
          <p:nvPr>
            <p:ph idx="1"/>
          </p:nvPr>
        </p:nvSpPr>
        <p:spPr>
          <a:xfrm>
            <a:off x="685800" y="1484784"/>
            <a:ext cx="7772400" cy="4763616"/>
          </a:xfrm>
        </p:spPr>
        <p:txBody>
          <a:bodyPr/>
          <a:lstStyle/>
          <a:p>
            <a:pPr algn="ctr">
              <a:buFontTx/>
              <a:buNone/>
            </a:pPr>
            <a:r>
              <a:rPr lang="en-AU" altLang="en-US" dirty="0" smtClean="0">
                <a:cs typeface="Times New Roman" panose="02020603050405020304" pitchFamily="18" charset="0"/>
              </a:rPr>
              <a:t>Wait- List Control Randomised Study</a:t>
            </a:r>
          </a:p>
          <a:p>
            <a:pPr>
              <a:buFontTx/>
              <a:buNone/>
            </a:pPr>
            <a:r>
              <a:rPr lang="en-AU" altLang="en-US" sz="2400" b="1" dirty="0" smtClean="0">
                <a:cs typeface="Times New Roman" panose="02020603050405020304" pitchFamily="18" charset="0"/>
              </a:rPr>
              <a:t>Participants</a:t>
            </a:r>
            <a:r>
              <a:rPr lang="en-AU" altLang="en-US" sz="2400" dirty="0" smtClean="0">
                <a:cs typeface="Times New Roman" panose="02020603050405020304" pitchFamily="18" charset="0"/>
              </a:rPr>
              <a:t>- Referred by paediatricians</a:t>
            </a:r>
            <a:endParaRPr lang="en-US" altLang="en-US" sz="2400" dirty="0">
              <a:cs typeface="Times New Roman" panose="02020603050405020304" pitchFamily="18" charset="0"/>
            </a:endParaRPr>
          </a:p>
          <a:p>
            <a:pPr>
              <a:buSzPct val="120000"/>
              <a:buFont typeface="Wingdings" panose="05000000000000000000" pitchFamily="2" charset="2"/>
              <a:buChar char="§"/>
            </a:pPr>
            <a:r>
              <a:rPr lang="en-US" altLang="en-US" sz="2400" dirty="0">
                <a:cs typeface="Times New Roman" panose="02020603050405020304" pitchFamily="18" charset="0"/>
              </a:rPr>
              <a:t>Control group =7 boys (mean age= 9 years 2 months).</a:t>
            </a:r>
            <a:r>
              <a:rPr lang="en-AU" altLang="en-US" sz="2400" dirty="0">
                <a:cs typeface="Times New Roman" panose="02020603050405020304" pitchFamily="18" charset="0"/>
              </a:rPr>
              <a:t> All </a:t>
            </a:r>
            <a:r>
              <a:rPr lang="en-US" altLang="en-US" sz="2400" dirty="0">
                <a:cs typeface="Times New Roman" panose="02020603050405020304" pitchFamily="18" charset="0"/>
              </a:rPr>
              <a:t>except one </a:t>
            </a:r>
            <a:r>
              <a:rPr lang="en-AU" altLang="en-US" sz="2400" dirty="0">
                <a:cs typeface="Times New Roman" panose="02020603050405020304" pitchFamily="18" charset="0"/>
              </a:rPr>
              <a:t>stabilised on medication</a:t>
            </a:r>
            <a:r>
              <a:rPr lang="en-US" altLang="en-US" sz="2400" dirty="0">
                <a:cs typeface="Times New Roman" panose="02020603050405020304" pitchFamily="18" charset="0"/>
              </a:rPr>
              <a:t>. </a:t>
            </a:r>
          </a:p>
          <a:p>
            <a:pPr>
              <a:buSzPct val="120000"/>
              <a:buFont typeface="Wingdings" panose="05000000000000000000" pitchFamily="2" charset="2"/>
              <a:buChar char="§"/>
            </a:pPr>
            <a:r>
              <a:rPr lang="en-US" altLang="en-US" sz="2400" dirty="0">
                <a:cs typeface="Times New Roman" panose="02020603050405020304" pitchFamily="18" charset="0"/>
              </a:rPr>
              <a:t>Yoga group n=11 boys (mean age=10 years 5 months). All except one </a:t>
            </a:r>
            <a:r>
              <a:rPr lang="en-US" altLang="en-US" sz="2400" dirty="0" err="1">
                <a:cs typeface="Times New Roman" panose="02020603050405020304" pitchFamily="18" charset="0"/>
              </a:rPr>
              <a:t>stabilised</a:t>
            </a:r>
            <a:r>
              <a:rPr lang="en-US" altLang="en-US" sz="2400" dirty="0">
                <a:cs typeface="Times New Roman" panose="02020603050405020304" pitchFamily="18" charset="0"/>
              </a:rPr>
              <a:t> on medication.</a:t>
            </a:r>
          </a:p>
          <a:p>
            <a:pPr>
              <a:buFontTx/>
              <a:buNone/>
            </a:pPr>
            <a:r>
              <a:rPr lang="en-US" altLang="en-US" sz="2400" b="1" dirty="0">
                <a:cs typeface="Times New Roman" panose="02020603050405020304" pitchFamily="18" charset="0"/>
              </a:rPr>
              <a:t>Measures</a:t>
            </a:r>
          </a:p>
          <a:p>
            <a:pPr>
              <a:buFontTx/>
              <a:buNone/>
            </a:pPr>
            <a:r>
              <a:rPr lang="en-US" altLang="en-US" sz="2400" dirty="0">
                <a:cs typeface="Times New Roman" panose="02020603050405020304" pitchFamily="18" charset="0"/>
              </a:rPr>
              <a:t>    Pre and post test m</a:t>
            </a:r>
            <a:r>
              <a:rPr lang="en-AU" altLang="en-US" sz="2400" dirty="0" err="1">
                <a:cs typeface="Times New Roman" panose="02020603050405020304" pitchFamily="18" charset="0"/>
              </a:rPr>
              <a:t>easures</a:t>
            </a:r>
            <a:r>
              <a:rPr lang="en-AU" altLang="en-US" sz="2400" dirty="0">
                <a:cs typeface="Times New Roman" panose="02020603050405020304" pitchFamily="18" charset="0"/>
              </a:rPr>
              <a:t> of symptoms of ADHD</a:t>
            </a:r>
            <a:r>
              <a:rPr lang="en-US" altLang="en-US" sz="2400" dirty="0">
                <a:cs typeface="Times New Roman" panose="02020603050405020304" pitchFamily="18" charset="0"/>
              </a:rPr>
              <a:t> using :-</a:t>
            </a:r>
          </a:p>
          <a:p>
            <a:pPr>
              <a:buSzPct val="115000"/>
              <a:buFont typeface="Wingdings" panose="05000000000000000000" pitchFamily="2" charset="2"/>
              <a:buChar char="§"/>
            </a:pPr>
            <a:r>
              <a:rPr lang="en-US" altLang="en-US" sz="2400" dirty="0" err="1"/>
              <a:t>Conners</a:t>
            </a:r>
            <a:r>
              <a:rPr lang="en-US" altLang="en-US" sz="2400" dirty="0"/>
              <a:t> Parent and Teacher </a:t>
            </a:r>
            <a:r>
              <a:rPr lang="en-US" altLang="en-US" sz="2400" dirty="0" err="1"/>
              <a:t>Behaviour</a:t>
            </a:r>
            <a:r>
              <a:rPr lang="en-US" altLang="en-US" sz="2400" dirty="0"/>
              <a:t> Rating Scales R-L.</a:t>
            </a:r>
          </a:p>
          <a:p>
            <a:pPr>
              <a:buSzPct val="115000"/>
              <a:buFont typeface="Wingdings" panose="05000000000000000000" pitchFamily="2" charset="2"/>
              <a:buChar char="§"/>
            </a:pPr>
            <a:r>
              <a:rPr lang="en-US" altLang="en-US" sz="2400" dirty="0"/>
              <a:t>Test of Variables of Attention </a:t>
            </a:r>
            <a:r>
              <a:rPr lang="en-US" altLang="en-US" sz="2400" dirty="0">
                <a:latin typeface="Tahoma" panose="020B0604030504040204" pitchFamily="34" charset="0"/>
              </a:rPr>
              <a:t>–</a:t>
            </a:r>
            <a:r>
              <a:rPr lang="en-US" altLang="en-US" sz="2400" dirty="0"/>
              <a:t> TOVA</a:t>
            </a:r>
            <a:endParaRPr lang="en-AU" altLang="en-US" sz="2400" dirty="0"/>
          </a:p>
          <a:p>
            <a:pPr>
              <a:buFontTx/>
              <a:buNone/>
            </a:pPr>
            <a:endParaRPr lang="en-US" altLang="en-US" sz="2000" dirty="0"/>
          </a:p>
          <a:p>
            <a:endParaRPr lang="en-AU" altLang="en-US" sz="2000"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4</a:t>
            </a:fld>
            <a:endParaRPr lang="en-US" alt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8514" name="Object 2"/>
          <p:cNvGraphicFramePr>
            <a:graphicFrameLocks noChangeAspect="1"/>
          </p:cNvGraphicFramePr>
          <p:nvPr/>
        </p:nvGraphicFramePr>
        <p:xfrm>
          <a:off x="1066800" y="382588"/>
          <a:ext cx="7769225" cy="6245225"/>
        </p:xfrm>
        <a:graphic>
          <a:graphicData uri="http://schemas.openxmlformats.org/presentationml/2006/ole">
            <p:oleObj spid="_x0000_s448549" name="Chart" r:id="rId3" imgW="7772408" imgH="6248422" progId="MSGraph.Chart.8">
              <p:embed followColorScheme="full"/>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40</a:t>
            </a:fld>
            <a:endParaRPr lang="en-US"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7490" name="Object 1026"/>
          <p:cNvGraphicFramePr>
            <a:graphicFrameLocks noChangeAspect="1"/>
          </p:cNvGraphicFramePr>
          <p:nvPr/>
        </p:nvGraphicFramePr>
        <p:xfrm>
          <a:off x="685800" y="152400"/>
          <a:ext cx="8915400" cy="6553200"/>
        </p:xfrm>
        <a:graphic>
          <a:graphicData uri="http://schemas.openxmlformats.org/presentationml/2006/ole">
            <p:oleObj spid="_x0000_s447525" name="Chart" r:id="rId3" imgW="8172460" imgH="6553178" progId="MSGraph.Chart.8">
              <p:embed followColorScheme="full"/>
            </p:oleObj>
          </a:graphicData>
        </a:graphic>
      </p:graphicFrame>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41</a:t>
            </a:fld>
            <a:endParaRPr lang="en-US"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ChangeArrowheads="1"/>
          </p:cNvSpPr>
          <p:nvPr>
            <p:ph type="title"/>
          </p:nvPr>
        </p:nvSpPr>
        <p:spPr/>
        <p:txBody>
          <a:bodyPr/>
          <a:lstStyle/>
          <a:p>
            <a:r>
              <a:rPr lang="en-AU" altLang="en-US" sz="2000"/>
              <a:t>One minute screen shots of breathing effort pre, during and post Yoga Nidra for individual student with Conduct Disorder, Learning Disorder and Emotional Disorder</a:t>
            </a:r>
            <a:endParaRPr lang="en-US" altLang="en-US" sz="2000"/>
          </a:p>
        </p:txBody>
      </p:sp>
      <p:pic>
        <p:nvPicPr>
          <p:cNvPr id="472068" name="Picture 4"/>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a:xfrm>
            <a:off x="971550" y="1600200"/>
            <a:ext cx="2974975" cy="1974850"/>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472069" name="Text Box 5"/>
          <p:cNvSpPr txBox="1">
            <a:spLocks noChangeArrowheads="1"/>
          </p:cNvSpPr>
          <p:nvPr/>
        </p:nvSpPr>
        <p:spPr bwMode="auto">
          <a:xfrm>
            <a:off x="1763713" y="3789363"/>
            <a:ext cx="223202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1" hangingPunct="1">
              <a:spcBef>
                <a:spcPct val="50000"/>
              </a:spcBef>
            </a:pPr>
            <a:r>
              <a:rPr lang="en-AU" altLang="en-US" sz="1400" b="1">
                <a:latin typeface="Times New Roman" panose="02020603050405020304" pitchFamily="18" charset="0"/>
              </a:rPr>
              <a:t>Pre Yoga Nidra </a:t>
            </a:r>
            <a:endParaRPr lang="en-US" altLang="en-US" sz="1400" b="1">
              <a:latin typeface="Times New Roman" panose="02020603050405020304" pitchFamily="18" charset="0"/>
            </a:endParaRPr>
          </a:p>
        </p:txBody>
      </p:sp>
      <p:pic>
        <p:nvPicPr>
          <p:cNvPr id="472070" name="Picture 6"/>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8263" y="1773238"/>
            <a:ext cx="3048000"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2071" name="Text Box 7"/>
          <p:cNvSpPr txBox="1">
            <a:spLocks noChangeArrowheads="1"/>
          </p:cNvSpPr>
          <p:nvPr/>
        </p:nvSpPr>
        <p:spPr bwMode="auto">
          <a:xfrm>
            <a:off x="5630863" y="3851275"/>
            <a:ext cx="2109787"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1" hangingPunct="1">
              <a:spcBef>
                <a:spcPct val="50000"/>
              </a:spcBef>
            </a:pPr>
            <a:endParaRPr lang="en-US" altLang="en-US" sz="1400" b="1">
              <a:latin typeface="Times New Roman" panose="02020603050405020304" pitchFamily="18" charset="0"/>
            </a:endParaRPr>
          </a:p>
        </p:txBody>
      </p:sp>
      <p:sp>
        <p:nvSpPr>
          <p:cNvPr id="472072" name="Text Box 8"/>
          <p:cNvSpPr txBox="1">
            <a:spLocks noChangeArrowheads="1"/>
          </p:cNvSpPr>
          <p:nvPr/>
        </p:nvSpPr>
        <p:spPr bwMode="auto">
          <a:xfrm>
            <a:off x="5651500" y="3789363"/>
            <a:ext cx="2016125"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1" hangingPunct="1">
              <a:spcBef>
                <a:spcPct val="50000"/>
              </a:spcBef>
            </a:pPr>
            <a:r>
              <a:rPr lang="en-AU" altLang="en-US" sz="1400" b="1">
                <a:latin typeface="Times New Roman" panose="02020603050405020304" pitchFamily="18" charset="0"/>
              </a:rPr>
              <a:t>During Yoga Nidra</a:t>
            </a:r>
            <a:endParaRPr lang="en-US" altLang="en-US" sz="1400" b="1">
              <a:latin typeface="Times New Roman" panose="02020603050405020304" pitchFamily="18" charset="0"/>
            </a:endParaRPr>
          </a:p>
        </p:txBody>
      </p:sp>
      <p:pic>
        <p:nvPicPr>
          <p:cNvPr id="472073" name="Picture 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03575" y="4365625"/>
            <a:ext cx="2514600" cy="1790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72074" name="Text Box 10"/>
          <p:cNvSpPr txBox="1">
            <a:spLocks noChangeArrowheads="1"/>
          </p:cNvSpPr>
          <p:nvPr/>
        </p:nvSpPr>
        <p:spPr bwMode="auto">
          <a:xfrm>
            <a:off x="3563938" y="6308725"/>
            <a:ext cx="1512887" cy="304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lgn="ctr" eaLnBrk="1" hangingPunct="1">
              <a:spcBef>
                <a:spcPct val="50000"/>
              </a:spcBef>
            </a:pPr>
            <a:r>
              <a:rPr lang="en-AU" altLang="en-US" sz="1400" b="1">
                <a:latin typeface="Times New Roman" panose="02020603050405020304" pitchFamily="18" charset="0"/>
              </a:rPr>
              <a:t>Post Yoga Nidra</a:t>
            </a:r>
            <a:endParaRPr lang="en-US" altLang="en-US" sz="1400" b="1">
              <a:latin typeface="Times New Roman" panose="02020603050405020304" pitchFamily="18" charset="0"/>
            </a:endParaRPr>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42</a:t>
            </a:fld>
            <a:endParaRPr lang="en-US"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p:cNvSpPr>
            <a:spLocks noGrp="1" noChangeArrowheads="1"/>
          </p:cNvSpPr>
          <p:nvPr>
            <p:ph type="title"/>
          </p:nvPr>
        </p:nvSpPr>
        <p:spPr/>
        <p:txBody>
          <a:bodyPr>
            <a:normAutofit/>
          </a:bodyPr>
          <a:lstStyle/>
          <a:p>
            <a:r>
              <a:rPr lang="en-AU" altLang="en-US" sz="3200" b="1" dirty="0" smtClean="0"/>
              <a:t>Teachers </a:t>
            </a:r>
            <a:r>
              <a:rPr lang="en-AU" altLang="en-US" sz="3200" b="1" dirty="0"/>
              <a:t>Observations of </a:t>
            </a:r>
            <a:r>
              <a:rPr lang="en-AU" altLang="en-US" sz="3200" b="1" dirty="0" smtClean="0"/>
              <a:t>Students Doing </a:t>
            </a:r>
            <a:r>
              <a:rPr lang="en-AU" altLang="en-US" sz="3200" b="1" dirty="0"/>
              <a:t>Yoga</a:t>
            </a:r>
            <a:endParaRPr lang="en-US" altLang="en-US" sz="3200" b="1" dirty="0"/>
          </a:p>
        </p:txBody>
      </p:sp>
      <p:sp>
        <p:nvSpPr>
          <p:cNvPr id="590851" name="Rectangle 3"/>
          <p:cNvSpPr>
            <a:spLocks noGrp="1" noChangeArrowheads="1"/>
          </p:cNvSpPr>
          <p:nvPr>
            <p:ph idx="1"/>
          </p:nvPr>
        </p:nvSpPr>
        <p:spPr/>
        <p:txBody>
          <a:bodyPr/>
          <a:lstStyle/>
          <a:p>
            <a:r>
              <a:rPr lang="en-AU" altLang="en-US" dirty="0"/>
              <a:t>3249 positive comments </a:t>
            </a:r>
            <a:r>
              <a:rPr lang="en-AU" altLang="en-US" sz="2400" dirty="0" err="1"/>
              <a:t>eg</a:t>
            </a:r>
            <a:r>
              <a:rPr lang="en-AU" altLang="en-US" sz="2400" dirty="0"/>
              <a:t>.</a:t>
            </a:r>
            <a:r>
              <a:rPr lang="en-AU" altLang="en-US" dirty="0"/>
              <a:t> </a:t>
            </a:r>
            <a:r>
              <a:rPr lang="en-AU" altLang="en-US" sz="2400" dirty="0"/>
              <a:t>joined in, participated, did posture, relaxed , settled did </a:t>
            </a:r>
            <a:r>
              <a:rPr lang="en-AU" altLang="en-US" sz="2400" dirty="0" smtClean="0"/>
              <a:t>well.</a:t>
            </a:r>
            <a:endParaRPr lang="en-AU" altLang="en-US" sz="2400" dirty="0"/>
          </a:p>
          <a:p>
            <a:endParaRPr lang="en-AU" altLang="en-US" sz="2400" dirty="0"/>
          </a:p>
          <a:p>
            <a:pPr>
              <a:buFontTx/>
              <a:buNone/>
            </a:pPr>
            <a:endParaRPr lang="en-AU" altLang="en-US" sz="2400" dirty="0"/>
          </a:p>
          <a:p>
            <a:r>
              <a:rPr lang="en-AU" altLang="en-US" dirty="0"/>
              <a:t>775   negative comments </a:t>
            </a:r>
            <a:r>
              <a:rPr lang="en-AU" altLang="en-US" sz="2400" dirty="0" err="1"/>
              <a:t>eg</a:t>
            </a:r>
            <a:r>
              <a:rPr lang="en-AU" altLang="en-US" dirty="0"/>
              <a:t>. </a:t>
            </a:r>
            <a:r>
              <a:rPr lang="en-AU" altLang="en-US" sz="2400" dirty="0"/>
              <a:t>Silly, unsettled restless, not </a:t>
            </a:r>
            <a:r>
              <a:rPr lang="en-AU" altLang="en-US" sz="2400" dirty="0" smtClean="0"/>
              <a:t>participating.</a:t>
            </a:r>
            <a:endParaRPr lang="en-US" altLang="en-US" sz="2400"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43</a:t>
            </a:fld>
            <a:endParaRPr lang="en-US"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p:cNvSpPr>
            <a:spLocks noGrp="1" noChangeArrowheads="1"/>
          </p:cNvSpPr>
          <p:nvPr>
            <p:ph type="title"/>
          </p:nvPr>
        </p:nvSpPr>
        <p:spPr/>
        <p:txBody>
          <a:bodyPr>
            <a:normAutofit/>
          </a:bodyPr>
          <a:lstStyle/>
          <a:p>
            <a:r>
              <a:rPr lang="en-AU" altLang="en-US" sz="3200" b="1" dirty="0"/>
              <a:t>Survey completed by primary students after yoga program </a:t>
            </a:r>
            <a:r>
              <a:rPr lang="en-AU" altLang="en-US" sz="3200" b="1" dirty="0" smtClean="0"/>
              <a:t>n=27</a:t>
            </a:r>
            <a:endParaRPr lang="en-US" altLang="en-US" sz="3200" b="1" dirty="0"/>
          </a:p>
        </p:txBody>
      </p:sp>
      <p:sp>
        <p:nvSpPr>
          <p:cNvPr id="586755" name="Rectangle 3"/>
          <p:cNvSpPr>
            <a:spLocks noGrp="1" noChangeArrowheads="1"/>
          </p:cNvSpPr>
          <p:nvPr>
            <p:ph idx="1"/>
          </p:nvPr>
        </p:nvSpPr>
        <p:spPr/>
        <p:txBody>
          <a:bodyPr/>
          <a:lstStyle/>
          <a:p>
            <a:r>
              <a:rPr lang="en-AU" altLang="en-US" sz="2400" dirty="0">
                <a:solidFill>
                  <a:srgbClr val="000000"/>
                </a:solidFill>
              </a:rPr>
              <a:t>Question                                          Yes %           No %</a:t>
            </a:r>
          </a:p>
          <a:p>
            <a:r>
              <a:rPr lang="en-AU" altLang="en-US" sz="2400" dirty="0">
                <a:solidFill>
                  <a:srgbClr val="000000"/>
                </a:solidFill>
              </a:rPr>
              <a:t>Do you have more energy?             </a:t>
            </a:r>
            <a:r>
              <a:rPr lang="en-AU" altLang="en-US" sz="2400" dirty="0" smtClean="0">
                <a:solidFill>
                  <a:srgbClr val="000000"/>
                </a:solidFill>
              </a:rPr>
              <a:t>74.1              </a:t>
            </a:r>
            <a:r>
              <a:rPr lang="en-AU" altLang="en-US" sz="2400" dirty="0">
                <a:solidFill>
                  <a:srgbClr val="000000"/>
                </a:solidFill>
              </a:rPr>
              <a:t>25.9</a:t>
            </a:r>
          </a:p>
          <a:p>
            <a:r>
              <a:rPr lang="en-AU" altLang="en-US" sz="2400" dirty="0">
                <a:solidFill>
                  <a:srgbClr val="000000"/>
                </a:solidFill>
              </a:rPr>
              <a:t>Are you a calmer person?                </a:t>
            </a:r>
            <a:r>
              <a:rPr lang="en-AU" altLang="en-US" sz="2400">
                <a:solidFill>
                  <a:srgbClr val="000000"/>
                </a:solidFill>
              </a:rPr>
              <a:t>66.7              </a:t>
            </a:r>
            <a:r>
              <a:rPr lang="en-AU" altLang="en-US" sz="2400" smtClean="0">
                <a:solidFill>
                  <a:srgbClr val="000000"/>
                </a:solidFill>
              </a:rPr>
              <a:t>33.3</a:t>
            </a:r>
            <a:endParaRPr lang="en-AU" altLang="en-US" sz="2400" dirty="0">
              <a:solidFill>
                <a:srgbClr val="000000"/>
              </a:solidFill>
            </a:endParaRPr>
          </a:p>
          <a:p>
            <a:r>
              <a:rPr lang="en-AU" altLang="en-US" sz="2400" dirty="0">
                <a:solidFill>
                  <a:srgbClr val="000000"/>
                </a:solidFill>
              </a:rPr>
              <a:t>Are you more flexible?                     </a:t>
            </a:r>
            <a:r>
              <a:rPr lang="en-AU" altLang="en-US" sz="2400" dirty="0" smtClean="0">
                <a:solidFill>
                  <a:srgbClr val="000000"/>
                </a:solidFill>
              </a:rPr>
              <a:t>77.8              </a:t>
            </a:r>
            <a:r>
              <a:rPr lang="en-AU" altLang="en-US" sz="2400" dirty="0">
                <a:solidFill>
                  <a:srgbClr val="000000"/>
                </a:solidFill>
              </a:rPr>
              <a:t>22.2</a:t>
            </a:r>
          </a:p>
          <a:p>
            <a:r>
              <a:rPr lang="en-AU" altLang="en-US" sz="2400" dirty="0">
                <a:solidFill>
                  <a:srgbClr val="000000"/>
                </a:solidFill>
              </a:rPr>
              <a:t>Do you feel stronger?                       80                  20</a:t>
            </a:r>
          </a:p>
          <a:p>
            <a:r>
              <a:rPr lang="en-AU" altLang="en-US" sz="2400" dirty="0">
                <a:solidFill>
                  <a:srgbClr val="000000"/>
                </a:solidFill>
              </a:rPr>
              <a:t>Are you able to relax easier?           </a:t>
            </a:r>
            <a:r>
              <a:rPr lang="en-AU" altLang="en-US" sz="2400" dirty="0" smtClean="0">
                <a:solidFill>
                  <a:srgbClr val="000000"/>
                </a:solidFill>
              </a:rPr>
              <a:t>63                 </a:t>
            </a:r>
            <a:r>
              <a:rPr lang="en-AU" altLang="en-US" sz="2400" dirty="0">
                <a:solidFill>
                  <a:srgbClr val="000000"/>
                </a:solidFill>
              </a:rPr>
              <a:t>37</a:t>
            </a:r>
          </a:p>
          <a:p>
            <a:r>
              <a:rPr lang="en-AU" altLang="en-US" sz="2400" dirty="0">
                <a:solidFill>
                  <a:srgbClr val="000000"/>
                </a:solidFill>
              </a:rPr>
              <a:t>Do you have less mood swings?     </a:t>
            </a:r>
            <a:r>
              <a:rPr lang="en-AU" altLang="en-US" sz="2400" dirty="0" smtClean="0">
                <a:solidFill>
                  <a:srgbClr val="000000"/>
                </a:solidFill>
              </a:rPr>
              <a:t>46.2              </a:t>
            </a:r>
            <a:r>
              <a:rPr lang="en-AU" altLang="en-US" sz="2400" dirty="0">
                <a:solidFill>
                  <a:srgbClr val="000000"/>
                </a:solidFill>
              </a:rPr>
              <a:t>53.8</a:t>
            </a:r>
          </a:p>
          <a:p>
            <a:r>
              <a:rPr lang="en-AU" altLang="en-US" sz="2400" dirty="0">
                <a:solidFill>
                  <a:srgbClr val="000000"/>
                </a:solidFill>
              </a:rPr>
              <a:t>Do you experience </a:t>
            </a:r>
            <a:r>
              <a:rPr lang="en-AU" altLang="en-US" sz="2400" dirty="0" smtClean="0">
                <a:solidFill>
                  <a:srgbClr val="000000"/>
                </a:solidFill>
              </a:rPr>
              <a:t>less </a:t>
            </a:r>
            <a:r>
              <a:rPr lang="en-AU" altLang="en-US" sz="2400" dirty="0">
                <a:solidFill>
                  <a:srgbClr val="000000"/>
                </a:solidFill>
              </a:rPr>
              <a:t>anger? </a:t>
            </a:r>
            <a:r>
              <a:rPr lang="en-AU" altLang="en-US" sz="2400" dirty="0" smtClean="0">
                <a:solidFill>
                  <a:srgbClr val="000000"/>
                </a:solidFill>
              </a:rPr>
              <a:t>       63                 37</a:t>
            </a:r>
            <a:endParaRPr lang="en-US" altLang="en-US" sz="2400" dirty="0">
              <a:solidFill>
                <a:srgbClr val="000000"/>
              </a:solidFill>
            </a:endParaRPr>
          </a:p>
        </p:txBody>
      </p:sp>
      <p:sp>
        <p:nvSpPr>
          <p:cNvPr id="586934" name="Text Box 182"/>
          <p:cNvSpPr txBox="1">
            <a:spLocks noChangeArrowheads="1"/>
          </p:cNvSpPr>
          <p:nvPr/>
        </p:nvSpPr>
        <p:spPr bwMode="auto">
          <a:xfrm>
            <a:off x="1187450" y="2492375"/>
            <a:ext cx="6480175" cy="3667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pPr>
              <a:spcBef>
                <a:spcPct val="50000"/>
              </a:spcBef>
            </a:pPr>
            <a:endParaRPr lang="en-US" altLang="en-US"/>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44</a:t>
            </a:fld>
            <a:endParaRPr lang="en-US"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4" name="Rectangle 2"/>
          <p:cNvSpPr>
            <a:spLocks noGrp="1" noChangeArrowheads="1"/>
          </p:cNvSpPr>
          <p:nvPr>
            <p:ph type="title"/>
          </p:nvPr>
        </p:nvSpPr>
        <p:spPr>
          <a:xfrm>
            <a:off x="457200" y="228600"/>
            <a:ext cx="8229600" cy="685800"/>
          </a:xfrm>
        </p:spPr>
        <p:txBody>
          <a:bodyPr>
            <a:normAutofit fontScale="90000"/>
          </a:bodyPr>
          <a:lstStyle/>
          <a:p>
            <a:r>
              <a:rPr lang="en-AU" altLang="en-US"/>
              <a:t>Trust, Co-operation and Fun</a:t>
            </a:r>
          </a:p>
        </p:txBody>
      </p:sp>
      <p:pic>
        <p:nvPicPr>
          <p:cNvPr id="45875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62000" y="1219200"/>
            <a:ext cx="3886200" cy="533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458756"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953000" y="1295400"/>
            <a:ext cx="3886200" cy="4876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E1FD38EF-FAD9-4471-8B48-890015E5D9F5}" type="slidenum">
              <a:rPr lang="en-US" altLang="en-US" smtClean="0"/>
              <a:pPr/>
              <a:t>45</a:t>
            </a:fld>
            <a:endParaRPr lang="en-US"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457200" y="228600"/>
            <a:ext cx="8229600" cy="685800"/>
          </a:xfrm>
        </p:spPr>
        <p:txBody>
          <a:bodyPr>
            <a:normAutofit fontScale="90000"/>
          </a:bodyPr>
          <a:lstStyle/>
          <a:p>
            <a:r>
              <a:rPr lang="en-AU" altLang="en-US"/>
              <a:t>Group Endeavour and Support</a:t>
            </a:r>
          </a:p>
        </p:txBody>
      </p:sp>
      <p:pic>
        <p:nvPicPr>
          <p:cNvPr id="459779"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19200" y="1219200"/>
            <a:ext cx="7620000" cy="5029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E1FD38EF-FAD9-4471-8B48-890015E5D9F5}" type="slidenum">
              <a:rPr lang="en-US" altLang="en-US" smtClean="0"/>
              <a:pPr/>
              <a:t>46</a:t>
            </a:fld>
            <a:endParaRPr lang="en-US"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noChangeArrowheads="1"/>
          </p:cNvSpPr>
          <p:nvPr>
            <p:ph type="title"/>
          </p:nvPr>
        </p:nvSpPr>
        <p:spPr>
          <a:xfrm>
            <a:off x="990600" y="0"/>
            <a:ext cx="7772400" cy="1143000"/>
          </a:xfrm>
        </p:spPr>
        <p:txBody>
          <a:bodyPr/>
          <a:lstStyle/>
          <a:p>
            <a:r>
              <a:rPr lang="en-AU" altLang="en-US"/>
              <a:t>Determination and Togetherness</a:t>
            </a:r>
          </a:p>
        </p:txBody>
      </p:sp>
      <p:pic>
        <p:nvPicPr>
          <p:cNvPr id="46080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38200" y="1524000"/>
            <a:ext cx="8077200" cy="45545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E1FD38EF-FAD9-4471-8B48-890015E5D9F5}" type="slidenum">
              <a:rPr lang="en-US" altLang="en-US" smtClean="0"/>
              <a:pPr/>
              <a:t>47</a:t>
            </a:fld>
            <a:endParaRPr lang="en-US"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ChangeArrowheads="1"/>
          </p:cNvSpPr>
          <p:nvPr>
            <p:ph type="title"/>
          </p:nvPr>
        </p:nvSpPr>
        <p:spPr>
          <a:xfrm>
            <a:off x="457200" y="228600"/>
            <a:ext cx="8229600" cy="533400"/>
          </a:xfrm>
        </p:spPr>
        <p:txBody>
          <a:bodyPr>
            <a:normAutofit fontScale="90000"/>
          </a:bodyPr>
          <a:lstStyle/>
          <a:p>
            <a:r>
              <a:rPr lang="en-AU" altLang="en-US"/>
              <a:t>                      </a:t>
            </a:r>
            <a:r>
              <a:rPr lang="en-AU" altLang="en-US" smtClean="0"/>
              <a:t>         Peace</a:t>
            </a:r>
            <a:endParaRPr lang="en-AU" altLang="en-US"/>
          </a:p>
        </p:txBody>
      </p:sp>
      <p:pic>
        <p:nvPicPr>
          <p:cNvPr id="46182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90600" y="1066800"/>
            <a:ext cx="7848600" cy="5486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E1FD38EF-FAD9-4471-8B48-890015E5D9F5}" type="slidenum">
              <a:rPr lang="en-US" altLang="en-US" smtClean="0"/>
              <a:pPr/>
              <a:t>48</a:t>
            </a:fld>
            <a:endParaRPr lang="en-US"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Rectangle 2"/>
          <p:cNvSpPr>
            <a:spLocks noGrp="1" noChangeArrowheads="1"/>
          </p:cNvSpPr>
          <p:nvPr>
            <p:ph type="title"/>
          </p:nvPr>
        </p:nvSpPr>
        <p:spPr>
          <a:xfrm>
            <a:off x="457200" y="228600"/>
            <a:ext cx="8229600" cy="457200"/>
          </a:xfrm>
        </p:spPr>
        <p:txBody>
          <a:bodyPr>
            <a:normAutofit fontScale="90000"/>
          </a:bodyPr>
          <a:lstStyle/>
          <a:p>
            <a:r>
              <a:rPr lang="en-AU" altLang="en-US"/>
              <a:t>References</a:t>
            </a:r>
          </a:p>
        </p:txBody>
      </p:sp>
      <p:sp>
        <p:nvSpPr>
          <p:cNvPr id="464900" name="Rectangle 4"/>
          <p:cNvSpPr>
            <a:spLocks noGrp="1" noChangeArrowheads="1"/>
          </p:cNvSpPr>
          <p:nvPr>
            <p:ph idx="1"/>
          </p:nvPr>
        </p:nvSpPr>
        <p:spPr>
          <a:xfrm>
            <a:off x="1062038" y="990600"/>
            <a:ext cx="7769225" cy="5638800"/>
          </a:xfrm>
          <a:noFill/>
          <a:ln/>
          <a:extLst>
            <a:ext uri="{91240B29-F687-4F45-9708-019B960494DF}">
              <a14:hiddenLine xmlns:a14="http://schemas.microsoft.com/office/drawing/2010/main" xmlns="" w="9525" cap="flat" cmpd="sng">
                <a:solidFill>
                  <a:schemeClr val="tx1"/>
                </a:solidFill>
                <a:prstDash val="solid"/>
                <a:miter lim="800000"/>
                <a:headEnd type="none" w="med" len="med"/>
                <a:tailEnd type="none" w="med" len="med"/>
              </a14:hiddenLine>
            </a:ext>
          </a:extLst>
        </p:spPr>
        <p:txBody>
          <a:bodyPr/>
          <a:lstStyle/>
          <a:p>
            <a:pPr algn="just">
              <a:lnSpc>
                <a:spcPct val="90000"/>
              </a:lnSpc>
              <a:spcBef>
                <a:spcPct val="0"/>
              </a:spcBef>
              <a:buClr>
                <a:schemeClr val="bg1"/>
              </a:buClr>
              <a:buFontTx/>
              <a:buNone/>
            </a:pPr>
            <a:r>
              <a:rPr lang="en-AU" altLang="en-US" sz="1200">
                <a:cs typeface="Times New Roman" panose="02020603050405020304" pitchFamily="18" charset="0"/>
              </a:rPr>
              <a:t>Biederman, J., Milberger, S., Faraone, S.V., Kiely, K., Guite, J., Mick, E. et al. (1995). Impact of adversity on functioning and comorbidty in children with attention deficit hyperactivity disorder.</a:t>
            </a:r>
            <a:r>
              <a:rPr lang="en-AU" altLang="en-US" sz="1200" i="1">
                <a:cs typeface="Times New Roman" panose="02020603050405020304" pitchFamily="18" charset="0"/>
              </a:rPr>
              <a:t> Journal of the American Academy of Child and Adolescent Psychiatry, </a:t>
            </a:r>
            <a:r>
              <a:rPr lang="en-AU" altLang="en-US" sz="1200">
                <a:cs typeface="Times New Roman" panose="02020603050405020304" pitchFamily="18" charset="0"/>
              </a:rPr>
              <a:t>34 (11), 1495-1503.</a:t>
            </a:r>
          </a:p>
          <a:p>
            <a:pPr algn="just">
              <a:lnSpc>
                <a:spcPct val="90000"/>
              </a:lnSpc>
              <a:spcBef>
                <a:spcPct val="0"/>
              </a:spcBef>
              <a:buClr>
                <a:schemeClr val="bg1"/>
              </a:buClr>
              <a:buFontTx/>
              <a:buNone/>
            </a:pPr>
            <a:r>
              <a:rPr lang="en-AU" altLang="en-US" sz="1200">
                <a:cs typeface="Times New Roman" panose="02020603050405020304" pitchFamily="18" charset="0"/>
              </a:rPr>
              <a:t>Cantwell, D.P. (1996). Attention deficit hyperactivity disorder: A review of the past 10 years. </a:t>
            </a:r>
            <a:r>
              <a:rPr lang="en-AU" altLang="en-US" sz="1200" i="1">
                <a:cs typeface="Times New Roman" panose="02020603050405020304" pitchFamily="18" charset="0"/>
              </a:rPr>
              <a:t>Journal of the American Academy of Child and Adolescent Psychiatry, 35(8</a:t>
            </a:r>
            <a:r>
              <a:rPr lang="en-AU" altLang="en-US" sz="1200">
                <a:cs typeface="Times New Roman" panose="02020603050405020304" pitchFamily="18" charset="0"/>
              </a:rPr>
              <a:t>), 978-987.</a:t>
            </a:r>
          </a:p>
          <a:p>
            <a:pPr algn="just">
              <a:lnSpc>
                <a:spcPct val="90000"/>
              </a:lnSpc>
              <a:spcBef>
                <a:spcPct val="0"/>
              </a:spcBef>
              <a:buClr>
                <a:schemeClr val="bg1"/>
              </a:buClr>
              <a:buFontTx/>
              <a:buNone/>
            </a:pPr>
            <a:r>
              <a:rPr lang="en-AU" altLang="en-US" sz="1200">
                <a:cs typeface="Times New Roman" panose="02020603050405020304" pitchFamily="18" charset="0"/>
              </a:rPr>
              <a:t>Greenhill, L., Halperin, J.M. &amp; Abikoff, H. (1999) Stimulant medication. </a:t>
            </a:r>
            <a:r>
              <a:rPr lang="en-AU" altLang="en-US" sz="1200" i="1">
                <a:cs typeface="Times New Roman" panose="02020603050405020304" pitchFamily="18" charset="0"/>
              </a:rPr>
              <a:t>Journal of the American Academy of Child and Adolescent Psychiatry</a:t>
            </a:r>
            <a:r>
              <a:rPr lang="en-AU" altLang="en-US" sz="1200">
                <a:cs typeface="Times New Roman" panose="02020603050405020304" pitchFamily="18" charset="0"/>
              </a:rPr>
              <a:t>, 38(5), 503-512.</a:t>
            </a:r>
          </a:p>
          <a:p>
            <a:pPr algn="just">
              <a:lnSpc>
                <a:spcPct val="90000"/>
              </a:lnSpc>
              <a:spcBef>
                <a:spcPct val="0"/>
              </a:spcBef>
              <a:buClr>
                <a:schemeClr val="bg1"/>
              </a:buClr>
              <a:buFontTx/>
              <a:buNone/>
            </a:pPr>
            <a:r>
              <a:rPr lang="en-AU" altLang="en-US" sz="1200">
                <a:cs typeface="Times New Roman" panose="02020603050405020304" pitchFamily="18" charset="0"/>
              </a:rPr>
              <a:t>Heilman, K.M., Voeller, K.K. &amp; Nadeau, S.E. (1991). A possible pathophysiologic </a:t>
            </a:r>
          </a:p>
          <a:p>
            <a:pPr algn="just">
              <a:lnSpc>
                <a:spcPct val="90000"/>
              </a:lnSpc>
              <a:spcBef>
                <a:spcPct val="0"/>
              </a:spcBef>
              <a:buClr>
                <a:schemeClr val="bg1"/>
              </a:buClr>
              <a:buFontTx/>
              <a:buNone/>
            </a:pPr>
            <a:r>
              <a:rPr lang="en-AU" altLang="en-US" sz="1200">
                <a:cs typeface="Times New Roman" panose="02020603050405020304" pitchFamily="18" charset="0"/>
              </a:rPr>
              <a:t>Hoffman, E.(1998) Mapping the brains activity after Kriya Yoga. Bindu, 12, 10-12. Scandinavian Yoga School. Sweden </a:t>
            </a:r>
          </a:p>
          <a:p>
            <a:pPr algn="just" eaLnBrk="0" hangingPunct="0">
              <a:lnSpc>
                <a:spcPct val="70000"/>
              </a:lnSpc>
              <a:spcBef>
                <a:spcPct val="0"/>
              </a:spcBef>
              <a:buClr>
                <a:schemeClr val="bg1"/>
              </a:buClr>
              <a:buFontTx/>
              <a:buNone/>
            </a:pPr>
            <a:r>
              <a:rPr lang="en-AU" altLang="en-US" sz="1200">
                <a:cs typeface="Times New Roman" panose="02020603050405020304" pitchFamily="18" charset="0"/>
              </a:rPr>
              <a:t> Kennedy, B, Ziegler, G.C., Shannahoff-Khalsa, D.S. (1986). Alternating lateralisation of plasma catecholamines and nasal patency in humans. </a:t>
            </a:r>
            <a:r>
              <a:rPr lang="en-AU" altLang="en-US" sz="1200" i="1">
                <a:cs typeface="Times New Roman" panose="02020603050405020304" pitchFamily="18" charset="0"/>
              </a:rPr>
              <a:t>Life Sciences</a:t>
            </a:r>
            <a:r>
              <a:rPr lang="en-AU" altLang="en-US" sz="1200">
                <a:cs typeface="Times New Roman" panose="02020603050405020304" pitchFamily="18" charset="0"/>
              </a:rPr>
              <a:t>, 38, 1203-1214.</a:t>
            </a:r>
          </a:p>
          <a:p>
            <a:pPr algn="just" eaLnBrk="0" hangingPunct="0">
              <a:lnSpc>
                <a:spcPct val="90000"/>
              </a:lnSpc>
              <a:spcBef>
                <a:spcPct val="0"/>
              </a:spcBef>
              <a:buClr>
                <a:schemeClr val="bg1"/>
              </a:buClr>
              <a:buFontTx/>
              <a:buNone/>
            </a:pPr>
            <a:r>
              <a:rPr lang="en-AU" altLang="en-US" sz="1200">
                <a:cs typeface="Times New Roman" panose="02020603050405020304" pitchFamily="18" charset="0"/>
              </a:rPr>
              <a:t>Mann, C.A., Lubar, J.L., Zimmerman, A, W., Miller, C.A., Muenchen, MS. (1991). Quantitative analysis of EGG in boys with attention deficit hyperactivity disorder controlled study with clinical implications. </a:t>
            </a:r>
            <a:r>
              <a:rPr lang="en-AU" altLang="en-US" sz="1200" i="1">
                <a:cs typeface="Times New Roman" panose="02020603050405020304" pitchFamily="18" charset="0"/>
              </a:rPr>
              <a:t>Paediatric Neurology</a:t>
            </a:r>
            <a:r>
              <a:rPr lang="en-AU" altLang="en-US" sz="1200">
                <a:cs typeface="Times New Roman" panose="02020603050405020304" pitchFamily="18" charset="0"/>
              </a:rPr>
              <a:t>, 1, 30-36.</a:t>
            </a:r>
          </a:p>
          <a:p>
            <a:pPr algn="just" eaLnBrk="0" hangingPunct="0">
              <a:lnSpc>
                <a:spcPct val="90000"/>
              </a:lnSpc>
              <a:spcBef>
                <a:spcPct val="0"/>
              </a:spcBef>
              <a:buClr>
                <a:schemeClr val="bg1"/>
              </a:buClr>
              <a:buFontTx/>
              <a:buNone/>
            </a:pPr>
            <a:r>
              <a:rPr lang="en-AU" altLang="en-US" sz="1200">
                <a:cs typeface="Times New Roman" panose="02020603050405020304" pitchFamily="18" charset="0"/>
              </a:rPr>
              <a:t>Nagendra, H.R., Mohan, T., Shriram, A. (1998).</a:t>
            </a:r>
            <a:r>
              <a:rPr lang="en-AU" altLang="en-US" sz="1200" i="1">
                <a:cs typeface="Times New Roman" panose="02020603050405020304" pitchFamily="18" charset="0"/>
              </a:rPr>
              <a:t> Yoga in education</a:t>
            </a:r>
            <a:r>
              <a:rPr lang="en-AU" altLang="en-US" sz="1200">
                <a:cs typeface="Times New Roman" panose="02020603050405020304" pitchFamily="18" charset="0"/>
              </a:rPr>
              <a:t>. Vivekananda Kendra Yoga Prakashan. Bangalore India </a:t>
            </a:r>
          </a:p>
          <a:p>
            <a:pPr algn="just" eaLnBrk="0" hangingPunct="0">
              <a:lnSpc>
                <a:spcPct val="90000"/>
              </a:lnSpc>
              <a:spcBef>
                <a:spcPct val="0"/>
              </a:spcBef>
              <a:buClr>
                <a:schemeClr val="bg1"/>
              </a:buClr>
              <a:buFontTx/>
              <a:buNone/>
            </a:pPr>
            <a:r>
              <a:rPr lang="en-AU" altLang="en-US" sz="1200">
                <a:cs typeface="Times New Roman" panose="02020603050405020304" pitchFamily="18" charset="0"/>
              </a:rPr>
              <a:t>Naveen, K.V., Nagarathna, R., Nagendra, H.R. &amp; Telles S.(1997). Yoga breathing through a particular nostril increases spatial memory scores without lateralised effects. </a:t>
            </a:r>
            <a:r>
              <a:rPr lang="en-AU" altLang="en-US" sz="1200" i="1">
                <a:cs typeface="Times New Roman" panose="02020603050405020304" pitchFamily="18" charset="0"/>
              </a:rPr>
              <a:t>Psychological Report,</a:t>
            </a:r>
            <a:r>
              <a:rPr lang="en-AU" altLang="en-US" sz="1200">
                <a:cs typeface="Times New Roman" panose="02020603050405020304" pitchFamily="18" charset="0"/>
              </a:rPr>
              <a:t> 81, 555–561.</a:t>
            </a:r>
          </a:p>
          <a:p>
            <a:pPr algn="just" eaLnBrk="0" hangingPunct="0">
              <a:lnSpc>
                <a:spcPct val="90000"/>
              </a:lnSpc>
              <a:spcBef>
                <a:spcPct val="0"/>
              </a:spcBef>
              <a:buClr>
                <a:schemeClr val="bg1"/>
              </a:buClr>
              <a:buFontTx/>
              <a:buNone/>
            </a:pPr>
            <a:r>
              <a:rPr lang="en-AU" altLang="en-US" sz="1200">
                <a:cs typeface="Times New Roman" panose="02020603050405020304" pitchFamily="18" charset="0"/>
              </a:rPr>
              <a:t>Plizska, S.R., Maas, J.W., Javors, M.A., Rogeness, G.A. &amp; Baker, J. (1994). Urinary catecholamines in attention deficit hyperactivity disorder with and without comorbid anxiety. </a:t>
            </a:r>
            <a:r>
              <a:rPr lang="en-AU" altLang="en-US" sz="1200" i="1">
                <a:cs typeface="Times New Roman" panose="02020603050405020304" pitchFamily="18" charset="0"/>
              </a:rPr>
              <a:t> Journal of the American Academy of Child and Adolescent Psychiatry,</a:t>
            </a:r>
            <a:r>
              <a:rPr lang="en-AU" altLang="en-US" sz="1200">
                <a:cs typeface="Times New Roman" panose="02020603050405020304" pitchFamily="18" charset="0"/>
              </a:rPr>
              <a:t> 33(8), 1165-1173.</a:t>
            </a:r>
          </a:p>
          <a:p>
            <a:pPr algn="just" eaLnBrk="0" hangingPunct="0">
              <a:lnSpc>
                <a:spcPct val="90000"/>
              </a:lnSpc>
              <a:spcBef>
                <a:spcPct val="0"/>
              </a:spcBef>
              <a:buClr>
                <a:schemeClr val="bg1"/>
              </a:buClr>
              <a:buFontTx/>
              <a:buNone/>
            </a:pPr>
            <a:r>
              <a:rPr lang="en-AU" altLang="en-US" sz="1200">
                <a:cs typeface="Arial" panose="020B0604020202020204" pitchFamily="34" charset="0"/>
              </a:rPr>
              <a:t>Rauhala, E, Alho, H., Hanninen, O. &amp; Helin, P. (1990.) Relaxation training combined with increased physical activity lowers the psychophysiological activity in community home boys. </a:t>
            </a:r>
            <a:r>
              <a:rPr lang="en-AU" altLang="en-US" sz="1200" i="1">
                <a:cs typeface="Arial" panose="020B0604020202020204" pitchFamily="34" charset="0"/>
              </a:rPr>
              <a:t>International Journal of Psychophysiology</a:t>
            </a:r>
            <a:r>
              <a:rPr lang="en-AU" altLang="en-US" sz="1200">
                <a:cs typeface="Arial" panose="020B0604020202020204" pitchFamily="34" charset="0"/>
              </a:rPr>
              <a:t>, 10, 63-68</a:t>
            </a:r>
            <a:r>
              <a:rPr lang="en-AU" altLang="en-US" sz="1200" i="1">
                <a:cs typeface="Arial" panose="020B0604020202020204" pitchFamily="34" charset="0"/>
              </a:rPr>
              <a:t>.</a:t>
            </a:r>
            <a:endParaRPr lang="en-AU" altLang="en-US" sz="1200">
              <a:latin typeface="Courier New" panose="02070309020205020404" pitchFamily="49" charset="0"/>
              <a:cs typeface="Courier New" panose="02070309020205020404" pitchFamily="49" charset="0"/>
            </a:endParaRPr>
          </a:p>
          <a:p>
            <a:pPr algn="just" eaLnBrk="0" hangingPunct="0">
              <a:lnSpc>
                <a:spcPct val="90000"/>
              </a:lnSpc>
              <a:spcBef>
                <a:spcPct val="0"/>
              </a:spcBef>
              <a:buClr>
                <a:schemeClr val="bg1"/>
              </a:buClr>
              <a:buFontTx/>
              <a:buNone/>
            </a:pPr>
            <a:r>
              <a:rPr lang="en-AU" altLang="en-US" sz="1200">
                <a:cs typeface="Arial" panose="020B0604020202020204" pitchFamily="34" charset="0"/>
              </a:rPr>
              <a:t>Saraswati, S.S. (1983). </a:t>
            </a:r>
            <a:r>
              <a:rPr lang="en-AU" altLang="en-US" sz="1200" i="1">
                <a:cs typeface="Arial" panose="020B0604020202020204" pitchFamily="34" charset="0"/>
              </a:rPr>
              <a:t>Asana, Pranayama, Mudra, Bandha.</a:t>
            </a:r>
            <a:r>
              <a:rPr lang="en-AU" altLang="en-US" sz="1200">
                <a:cs typeface="Arial" panose="020B0604020202020204" pitchFamily="34" charset="0"/>
              </a:rPr>
              <a:t> Bihar School of Yoga, Munger, Bihar. </a:t>
            </a:r>
            <a:endParaRPr lang="en-AU" altLang="en-US" sz="1200">
              <a:latin typeface="Courier New" panose="02070309020205020404" pitchFamily="49" charset="0"/>
              <a:cs typeface="Courier New" panose="02070309020205020404" pitchFamily="49" charset="0"/>
            </a:endParaRPr>
          </a:p>
          <a:p>
            <a:pPr algn="just" eaLnBrk="0" hangingPunct="0">
              <a:lnSpc>
                <a:spcPct val="90000"/>
              </a:lnSpc>
              <a:spcBef>
                <a:spcPct val="0"/>
              </a:spcBef>
              <a:buClr>
                <a:schemeClr val="bg1"/>
              </a:buClr>
              <a:buFontTx/>
              <a:buNone/>
            </a:pPr>
            <a:r>
              <a:rPr lang="en-AU" altLang="en-US" sz="1200">
                <a:cs typeface="Arial" panose="020B0604020202020204" pitchFamily="34" charset="0"/>
              </a:rPr>
              <a:t>Tannock, R., Ickowicz, A. &amp; Schachar, R. (1995). Differential effects of methylphenidate on working memory in ADHD children with and without comorbid anxiety. </a:t>
            </a:r>
            <a:r>
              <a:rPr lang="en-AU" altLang="en-US" sz="1200" i="1">
                <a:cs typeface="Arial" panose="020B0604020202020204" pitchFamily="34" charset="0"/>
              </a:rPr>
              <a:t>Journal of the American Academy of Child and Adolescent Psychiatry,</a:t>
            </a:r>
            <a:r>
              <a:rPr lang="en-AU" altLang="en-US" sz="1200">
                <a:cs typeface="Arial" panose="020B0604020202020204" pitchFamily="34" charset="0"/>
              </a:rPr>
              <a:t> 34 (7), 886-896.</a:t>
            </a:r>
            <a:endParaRPr lang="en-AU" altLang="en-US" sz="1200">
              <a:latin typeface="Courier New" panose="02070309020205020404" pitchFamily="49" charset="0"/>
              <a:cs typeface="Courier New" panose="02070309020205020404" pitchFamily="49" charset="0"/>
            </a:endParaRPr>
          </a:p>
          <a:p>
            <a:pPr algn="just" eaLnBrk="0" hangingPunct="0">
              <a:lnSpc>
                <a:spcPct val="90000"/>
              </a:lnSpc>
              <a:spcBef>
                <a:spcPct val="0"/>
              </a:spcBef>
              <a:buClr>
                <a:schemeClr val="bg1"/>
              </a:buClr>
              <a:buFontTx/>
              <a:buNone/>
            </a:pPr>
            <a:r>
              <a:rPr lang="en-AU" altLang="en-US" sz="1200">
                <a:cs typeface="Times New Roman" panose="02020603050405020304" pitchFamily="18" charset="0"/>
              </a:rPr>
              <a:t>Telles, S., Nagararthna, R.&amp; Nagendra, H. (1994). Breathing through a particular nostril can alter metabolism and autonomic activities. </a:t>
            </a:r>
            <a:r>
              <a:rPr lang="en-AU" altLang="en-US" sz="1200" i="1">
                <a:cs typeface="Times New Roman" panose="02020603050405020304" pitchFamily="18" charset="0"/>
              </a:rPr>
              <a:t>Indian Journal of Physiology, Pharmacology</a:t>
            </a:r>
            <a:r>
              <a:rPr lang="en-AU" altLang="en-US" sz="1200">
                <a:cs typeface="Times New Roman" panose="02020603050405020304" pitchFamily="18" charset="0"/>
              </a:rPr>
              <a:t>, 38(2), 133-137.  </a:t>
            </a:r>
          </a:p>
          <a:p>
            <a:pPr algn="just" eaLnBrk="0" hangingPunct="0">
              <a:lnSpc>
                <a:spcPct val="90000"/>
              </a:lnSpc>
              <a:spcBef>
                <a:spcPct val="0"/>
              </a:spcBef>
              <a:buClr>
                <a:schemeClr val="bg1"/>
              </a:buClr>
              <a:buFontTx/>
              <a:buNone/>
            </a:pPr>
            <a:r>
              <a:rPr lang="en-AU" altLang="en-US" sz="1200">
                <a:cs typeface="Arial" panose="020B0604020202020204" pitchFamily="34" charset="0"/>
              </a:rPr>
              <a:t>Zametkin, A., Nordahl, T.&amp; Gross, M. (1990) Cerebral glucose metabolism in adults with hyperactivity with childhood onset. </a:t>
            </a:r>
            <a:r>
              <a:rPr lang="en-AU" altLang="en-US" sz="1200" i="1">
                <a:cs typeface="Arial" panose="020B0604020202020204" pitchFamily="34" charset="0"/>
              </a:rPr>
              <a:t>New England Journal of Medicine,</a:t>
            </a:r>
            <a:r>
              <a:rPr lang="en-AU" altLang="en-US" sz="1200">
                <a:cs typeface="Arial" panose="020B0604020202020204" pitchFamily="34" charset="0"/>
              </a:rPr>
              <a:t> 323, 1361-1366.</a:t>
            </a:r>
            <a:endParaRPr lang="en-AU" altLang="en-US" sz="1200">
              <a:latin typeface="Courier New" panose="02070309020205020404" pitchFamily="49" charset="0"/>
              <a:cs typeface="Courier New" panose="02070309020205020404" pitchFamily="49" charset="0"/>
            </a:endParaRPr>
          </a:p>
          <a:p>
            <a:pPr algn="just" eaLnBrk="0" hangingPunct="0">
              <a:lnSpc>
                <a:spcPct val="90000"/>
              </a:lnSpc>
              <a:spcBef>
                <a:spcPct val="0"/>
              </a:spcBef>
              <a:buClr>
                <a:schemeClr val="bg1"/>
              </a:buClr>
              <a:buFontTx/>
              <a:buNone/>
            </a:pPr>
            <a:endParaRPr lang="en-AU" altLang="en-US" sz="1200">
              <a:cs typeface="Times New Roman" panose="02020603050405020304" pitchFamily="18" charset="0"/>
            </a:endParaRPr>
          </a:p>
          <a:p>
            <a:pPr algn="just" eaLnBrk="0" hangingPunct="0">
              <a:lnSpc>
                <a:spcPct val="90000"/>
              </a:lnSpc>
              <a:spcBef>
                <a:spcPct val="0"/>
              </a:spcBef>
              <a:buClr>
                <a:schemeClr val="bg1"/>
              </a:buClr>
              <a:buFontTx/>
              <a:buNone/>
            </a:pPr>
            <a:endParaRPr lang="en-AU" altLang="en-US" sz="1200">
              <a:cs typeface="Times New Roman" panose="02020603050405020304" pitchFamily="18" charset="0"/>
            </a:endParaRPr>
          </a:p>
          <a:p>
            <a:pPr eaLnBrk="0" hangingPunct="0">
              <a:lnSpc>
                <a:spcPct val="90000"/>
              </a:lnSpc>
              <a:spcBef>
                <a:spcPct val="0"/>
              </a:spcBef>
              <a:buClr>
                <a:schemeClr val="bg1"/>
              </a:buClr>
              <a:buFontTx/>
              <a:buNone/>
            </a:pPr>
            <a:endParaRPr lang="en-AU" altLang="en-US" sz="120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49</a:t>
            </a:fld>
            <a:endParaRPr lang="en-US"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426" name="Picture 2" descr="Conner's Parent Rating 1"/>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72000" y="4763"/>
            <a:ext cx="5394325" cy="7315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3D39A5AB-D580-40A8-A85C-044D2373E3CC}" type="slidenum">
              <a:rPr lang="en-US" altLang="en-US" smtClean="0"/>
              <a:pPr/>
              <a:t>5</a:t>
            </a:fld>
            <a:endParaRPr lang="en-US" altLang="en-US"/>
          </a:p>
        </p:txBody>
      </p:sp>
    </p:spTree>
    <p:extLst>
      <p:ext uri="{BB962C8B-B14F-4D97-AF65-F5344CB8AC3E}">
        <p14:creationId xmlns:p14="http://schemas.microsoft.com/office/powerpoint/2010/main" xmlns="" val="23319321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ltLang="en-US" sz="2800">
                <a:solidFill>
                  <a:schemeClr val="tx1"/>
                </a:solidFill>
                <a:latin typeface="Comic Sans MS" panose="030F0702030302020204" pitchFamily="66" charset="0"/>
              </a:rPr>
              <a:t>     RESEARCH PLAN</a:t>
            </a:r>
            <a:endParaRPr lang="en-AU" altLang="en-US" sz="2800">
              <a:solidFill>
                <a:schemeClr val="tx1"/>
              </a:solidFill>
              <a:latin typeface="Comic Sans MS" panose="030F0702030302020204" pitchFamily="66" charset="0"/>
            </a:endParaRPr>
          </a:p>
        </p:txBody>
      </p:sp>
      <p:sp>
        <p:nvSpPr>
          <p:cNvPr id="245763" name="Rectangle 3"/>
          <p:cNvSpPr>
            <a:spLocks noGrp="1" noChangeArrowheads="1"/>
          </p:cNvSpPr>
          <p:nvPr>
            <p:ph idx="1"/>
          </p:nvPr>
        </p:nvSpPr>
        <p:spPr/>
        <p:txBody>
          <a:bodyPr/>
          <a:lstStyle/>
          <a:p>
            <a:pPr>
              <a:buFontTx/>
              <a:buNone/>
            </a:pPr>
            <a:r>
              <a:rPr lang="en-US" altLang="en-US" dirty="0"/>
              <a:t>Procedure</a:t>
            </a:r>
            <a:endParaRPr lang="en-AU" altLang="en-US" dirty="0"/>
          </a:p>
          <a:p>
            <a:r>
              <a:rPr lang="en-US" altLang="en-US" dirty="0"/>
              <a:t>Yoga groups attended 1 hour class per week for between 14 to 20 weeks at Educational Unit at </a:t>
            </a:r>
            <a:r>
              <a:rPr lang="en-US" altLang="en-US" dirty="0" err="1"/>
              <a:t>Westmead</a:t>
            </a:r>
            <a:r>
              <a:rPr lang="en-US" altLang="en-US" dirty="0"/>
              <a:t> Hospital.</a:t>
            </a:r>
          </a:p>
          <a:p>
            <a:r>
              <a:rPr lang="en-US" altLang="en-US" dirty="0"/>
              <a:t>Boys expected to </a:t>
            </a:r>
            <a:r>
              <a:rPr lang="en-US" altLang="en-US" dirty="0" err="1"/>
              <a:t>practise</a:t>
            </a:r>
            <a:r>
              <a:rPr lang="en-US" altLang="en-US" dirty="0"/>
              <a:t> yoga daily and record practice in diary provided.</a:t>
            </a:r>
          </a:p>
          <a:p>
            <a:r>
              <a:rPr lang="en-US" altLang="en-US" dirty="0"/>
              <a:t>Control group attended cooperative games session for 1 hour once a month for 20 weeks.</a:t>
            </a:r>
          </a:p>
          <a:p>
            <a:endParaRPr lang="en-AU" altLang="en-US" sz="2000" dirty="0"/>
          </a:p>
          <a:p>
            <a:endParaRPr lang="en-AU" altLang="en-US" sz="2000"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6</a:t>
            </a:fld>
            <a:endParaRPr lang="en-US" alt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010" name="Rectangle 2"/>
          <p:cNvSpPr>
            <a:spLocks noGrp="1" noChangeArrowheads="1"/>
          </p:cNvSpPr>
          <p:nvPr>
            <p:ph type="title"/>
          </p:nvPr>
        </p:nvSpPr>
        <p:spPr>
          <a:xfrm>
            <a:off x="457200" y="228600"/>
            <a:ext cx="8229600" cy="600075"/>
          </a:xfrm>
        </p:spPr>
        <p:txBody>
          <a:bodyPr/>
          <a:lstStyle/>
          <a:p>
            <a:r>
              <a:rPr lang="en-US" altLang="en-US" sz="2800">
                <a:solidFill>
                  <a:schemeClr val="tx1"/>
                </a:solidFill>
                <a:latin typeface="Comic Sans MS" panose="030F0702030302020204" pitchFamily="66" charset="0"/>
              </a:rPr>
              <a:t>YOGIC PRACTICES IN PROGRAM</a:t>
            </a:r>
            <a:endParaRPr lang="en-AU" altLang="en-US" sz="2800">
              <a:solidFill>
                <a:schemeClr val="tx1"/>
              </a:solidFill>
              <a:latin typeface="Comic Sans MS" panose="030F0702030302020204" pitchFamily="66" charset="0"/>
            </a:endParaRPr>
          </a:p>
        </p:txBody>
      </p:sp>
      <p:sp>
        <p:nvSpPr>
          <p:cNvPr id="427011" name="Rectangle 3"/>
          <p:cNvSpPr>
            <a:spLocks noGrp="1" noChangeArrowheads="1"/>
          </p:cNvSpPr>
          <p:nvPr>
            <p:ph idx="1"/>
          </p:nvPr>
        </p:nvSpPr>
        <p:spPr>
          <a:xfrm>
            <a:off x="915235" y="1556792"/>
            <a:ext cx="7769225" cy="4896544"/>
          </a:xfrm>
        </p:spPr>
        <p:txBody>
          <a:bodyPr>
            <a:noAutofit/>
          </a:bodyPr>
          <a:lstStyle/>
          <a:p>
            <a:pPr>
              <a:lnSpc>
                <a:spcPct val="90000"/>
              </a:lnSpc>
            </a:pPr>
            <a:r>
              <a:rPr lang="en-US" altLang="en-US" sz="2400" dirty="0" smtClean="0"/>
              <a:t>A Manual of Practices was created by the researcher. </a:t>
            </a:r>
          </a:p>
          <a:p>
            <a:pPr>
              <a:lnSpc>
                <a:spcPct val="90000"/>
              </a:lnSpc>
            </a:pPr>
            <a:r>
              <a:rPr lang="en-US" altLang="en-US" sz="2400" dirty="0" smtClean="0"/>
              <a:t> The weekly program was based on this.</a:t>
            </a:r>
          </a:p>
          <a:p>
            <a:pPr>
              <a:lnSpc>
                <a:spcPct val="90000"/>
              </a:lnSpc>
            </a:pPr>
            <a:r>
              <a:rPr lang="en-US" altLang="en-US" sz="2400" dirty="0" smtClean="0"/>
              <a:t>Each family was given a manual which included recommended home practice and record sheet.</a:t>
            </a:r>
          </a:p>
          <a:p>
            <a:pPr>
              <a:lnSpc>
                <a:spcPct val="90000"/>
              </a:lnSpc>
            </a:pPr>
            <a:r>
              <a:rPr lang="en-US" altLang="en-US" sz="2400" dirty="0" smtClean="0"/>
              <a:t>The Program included:</a:t>
            </a:r>
          </a:p>
          <a:p>
            <a:pPr>
              <a:lnSpc>
                <a:spcPct val="90000"/>
              </a:lnSpc>
            </a:pPr>
            <a:r>
              <a:rPr lang="en-US" altLang="en-US" sz="2400" dirty="0" err="1" smtClean="0"/>
              <a:t>Asanas</a:t>
            </a:r>
            <a:r>
              <a:rPr lang="en-US" altLang="en-US" sz="2400" dirty="0" smtClean="0"/>
              <a:t> </a:t>
            </a:r>
            <a:r>
              <a:rPr lang="en-US" altLang="en-US" sz="2400" dirty="0"/>
              <a:t>(Postures)  (active component) for body awareness, control and physiological benefits</a:t>
            </a:r>
          </a:p>
          <a:p>
            <a:pPr>
              <a:lnSpc>
                <a:spcPct val="90000"/>
              </a:lnSpc>
            </a:pPr>
            <a:r>
              <a:rPr lang="en-US" altLang="en-US" sz="2400" dirty="0"/>
              <a:t>Pranayama (Breathing Practices) –  Deep Breathing, </a:t>
            </a:r>
            <a:r>
              <a:rPr lang="en-US" altLang="en-US" sz="2400" dirty="0" err="1"/>
              <a:t>Nadi</a:t>
            </a:r>
            <a:r>
              <a:rPr lang="en-US" altLang="en-US" sz="2400" dirty="0"/>
              <a:t> </a:t>
            </a:r>
            <a:r>
              <a:rPr lang="en-US" altLang="en-US" sz="2400" dirty="0" err="1"/>
              <a:t>Shodan</a:t>
            </a:r>
            <a:r>
              <a:rPr lang="en-US" altLang="en-US" sz="2400" dirty="0"/>
              <a:t>, </a:t>
            </a:r>
            <a:r>
              <a:rPr lang="en-US" altLang="en-US" sz="2400" dirty="0" err="1"/>
              <a:t>Bhramari</a:t>
            </a:r>
            <a:r>
              <a:rPr lang="en-US" altLang="en-US" sz="2400" dirty="0"/>
              <a:t>, </a:t>
            </a:r>
            <a:r>
              <a:rPr lang="en-US" altLang="en-US" sz="2400" dirty="0" err="1"/>
              <a:t>Kapalbhati</a:t>
            </a:r>
            <a:r>
              <a:rPr lang="en-US" altLang="en-US" sz="2400" dirty="0"/>
              <a:t>,</a:t>
            </a:r>
          </a:p>
          <a:p>
            <a:pPr>
              <a:lnSpc>
                <a:spcPct val="90000"/>
              </a:lnSpc>
            </a:pPr>
            <a:r>
              <a:rPr lang="en-US" altLang="en-US" sz="2400" dirty="0"/>
              <a:t>Concentration Exercises- </a:t>
            </a:r>
            <a:r>
              <a:rPr lang="en-US" altLang="en-US" sz="2400" dirty="0" err="1"/>
              <a:t>Trataka</a:t>
            </a:r>
            <a:endParaRPr lang="en-US" altLang="en-US" sz="2400" dirty="0"/>
          </a:p>
          <a:p>
            <a:pPr>
              <a:lnSpc>
                <a:spcPct val="90000"/>
              </a:lnSpc>
            </a:pPr>
            <a:r>
              <a:rPr lang="en-US" altLang="en-US" sz="2400" dirty="0"/>
              <a:t>Relaxation Exercises- Yoga </a:t>
            </a:r>
            <a:r>
              <a:rPr lang="en-US" altLang="en-US" sz="2400" dirty="0" err="1"/>
              <a:t>Nidra</a:t>
            </a:r>
            <a:endParaRPr lang="en-AU" altLang="en-US" sz="2400" dirty="0"/>
          </a:p>
        </p:txBody>
      </p:sp>
      <p:sp>
        <p:nvSpPr>
          <p:cNvPr id="2" name="Date Placeholder 1"/>
          <p:cNvSpPr>
            <a:spLocks noGrp="1"/>
          </p:cNvSpPr>
          <p:nvPr>
            <p:ph type="dt" sz="half" idx="10"/>
          </p:nvPr>
        </p:nvSpPr>
        <p:spPr/>
        <p:txBody>
          <a:bodyPr/>
          <a:lstStyle/>
          <a:p>
            <a:r>
              <a:rPr lang="en-US" altLang="en-US" smtClean="0"/>
              <a:t>1-3 October 2016</a:t>
            </a:r>
            <a:endParaRPr lang="en-US" altLang="en-US"/>
          </a:p>
        </p:txBody>
      </p:sp>
      <p:sp>
        <p:nvSpPr>
          <p:cNvPr id="3" name="Footer Placeholder 2"/>
          <p:cNvSpPr>
            <a:spLocks noGrp="1"/>
          </p:cNvSpPr>
          <p:nvPr>
            <p:ph type="ftr" sz="quarter" idx="11"/>
          </p:nvPr>
        </p:nvSpPr>
        <p:spPr/>
        <p:txBody>
          <a:bodyPr/>
          <a:lstStyle/>
          <a:p>
            <a:r>
              <a:rPr lang="en-US" altLang="en-US" smtClean="0"/>
              <a:t>Dr Pauline Jensen pauline.jensen@uni.sydney.edu.au</a:t>
            </a:r>
            <a:endParaRPr lang="en-US" altLang="en-US"/>
          </a:p>
        </p:txBody>
      </p:sp>
      <p:sp>
        <p:nvSpPr>
          <p:cNvPr id="4" name="Slide Number Placeholder 3"/>
          <p:cNvSpPr>
            <a:spLocks noGrp="1"/>
          </p:cNvSpPr>
          <p:nvPr>
            <p:ph type="sldNum" sz="quarter" idx="12"/>
          </p:nvPr>
        </p:nvSpPr>
        <p:spPr/>
        <p:txBody>
          <a:bodyPr/>
          <a:lstStyle/>
          <a:p>
            <a:fld id="{ADB1A79F-9A77-46B3-8C00-3B90A44F5DAC}" type="slidenum">
              <a:rPr lang="en-US" altLang="en-US" smtClean="0"/>
              <a:pPr/>
              <a:t>7</a:t>
            </a:fld>
            <a:endParaRPr lang="en-US" alt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87610"/>
          </a:xfrm>
        </p:spPr>
        <p:txBody>
          <a:bodyPr>
            <a:normAutofit fontScale="90000"/>
          </a:bodyPr>
          <a:lstStyle/>
          <a:p>
            <a:r>
              <a:rPr lang="en-AU" dirty="0" smtClean="0"/>
              <a:t>Record sheet of Weekly </a:t>
            </a:r>
            <a:r>
              <a:rPr lang="en-AU" dirty="0"/>
              <a:t>Y</a:t>
            </a:r>
            <a:r>
              <a:rPr lang="en-AU" dirty="0" smtClean="0"/>
              <a:t>oga </a:t>
            </a:r>
            <a:r>
              <a:rPr lang="en-AU" dirty="0"/>
              <a:t>C</a:t>
            </a:r>
            <a:r>
              <a:rPr lang="en-AU" dirty="0" smtClean="0"/>
              <a:t>lass</a:t>
            </a:r>
            <a:endParaRPr lang="en-AU"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786396714"/>
              </p:ext>
            </p:extLst>
          </p:nvPr>
        </p:nvGraphicFramePr>
        <p:xfrm>
          <a:off x="2195733" y="1556786"/>
          <a:ext cx="5904658" cy="5112572"/>
        </p:xfrm>
        <a:graphic>
          <a:graphicData uri="http://schemas.openxmlformats.org/drawingml/2006/table">
            <a:tbl>
              <a:tblPr>
                <a:tableStyleId>{5C22544A-7EE6-4342-B048-85BDC9FD1C3A}</a:tableStyleId>
              </a:tblPr>
              <a:tblGrid>
                <a:gridCol w="234885"/>
                <a:gridCol w="120792"/>
                <a:gridCol w="2289806"/>
                <a:gridCol w="465419"/>
                <a:gridCol w="465419"/>
                <a:gridCol w="465419"/>
                <a:gridCol w="466040"/>
                <a:gridCol w="465419"/>
                <a:gridCol w="465419"/>
                <a:gridCol w="466040"/>
              </a:tblGrid>
              <a:tr h="105057">
                <a:tc gridSpan="3">
                  <a:txBody>
                    <a:bodyPr/>
                    <a:lstStyle/>
                    <a:p>
                      <a:pPr>
                        <a:spcBef>
                          <a:spcPts val="200"/>
                        </a:spcBef>
                        <a:spcAft>
                          <a:spcPts val="200"/>
                        </a:spcAft>
                      </a:pPr>
                      <a:r>
                        <a:rPr lang="en-US" sz="600">
                          <a:effectLst/>
                        </a:rPr>
                        <a:t>DATE</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hMerge="1">
                  <a:txBody>
                    <a:bodyPr/>
                    <a:lstStyle/>
                    <a:p>
                      <a:endParaRPr lang="en-AU"/>
                    </a:p>
                  </a:txBody>
                  <a:tcP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Bef>
                          <a:spcPts val="200"/>
                        </a:spcBef>
                        <a:spcAft>
                          <a:spcPts val="20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3">
                  <a:txBody>
                    <a:bodyPr/>
                    <a:lstStyle/>
                    <a:p>
                      <a:pPr>
                        <a:spcAft>
                          <a:spcPts val="0"/>
                        </a:spcAft>
                      </a:pPr>
                      <a:r>
                        <a:rPr lang="en-US" sz="600">
                          <a:effectLst/>
                        </a:rPr>
                        <a:t>BREATHING EXERCISES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1</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STANDING</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92604">
                <a:tc>
                  <a:txBody>
                    <a:bodyPr/>
                    <a:lstStyle/>
                    <a:p>
                      <a:pPr algn="r">
                        <a:spcAft>
                          <a:spcPts val="0"/>
                        </a:spcAft>
                      </a:pPr>
                      <a:r>
                        <a:rPr lang="en-US" sz="600">
                          <a:effectLst/>
                        </a:rPr>
                        <a:t>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JOINT EXERCISES </a:t>
                      </a:r>
                      <a:r>
                        <a:rPr lang="en-US" sz="500">
                          <a:effectLst/>
                        </a:rPr>
                        <a:t>(ankles, knees, hips, fingers, wrists, elbows,shoulders, neck).</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B</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HANDS IN 7 OUT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210113">
                <a:tc>
                  <a:txBody>
                    <a:bodyPr/>
                    <a:lstStyle/>
                    <a:p>
                      <a:pPr algn="r">
                        <a:spcAft>
                          <a:spcPts val="0"/>
                        </a:spcAft>
                      </a:pPr>
                      <a:r>
                        <a:rPr lang="en-US" sz="600">
                          <a:effectLst/>
                        </a:rPr>
                        <a:t>C</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FOREWARD / BACKWARDS / SIDEWAYS STRETCHING BREATH  X3</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203477">
                <a:tc>
                  <a:txBody>
                    <a:bodyPr/>
                    <a:lstStyle/>
                    <a:p>
                      <a:pPr algn="r">
                        <a:spcAft>
                          <a:spcPts val="0"/>
                        </a:spcAft>
                      </a:pPr>
                      <a:r>
                        <a:rPr lang="en-US" sz="600">
                          <a:effectLst/>
                        </a:rPr>
                        <a:t>D</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WARRIORS POSE  HOLD FOR X3 LONG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2</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SITTING</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DOG BREATHING  X15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B</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TIGER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C</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THE DOG  X3 LONG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D</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THE COBRA  X3 LONG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210113">
                <a:tc>
                  <a:txBody>
                    <a:bodyPr/>
                    <a:lstStyle/>
                    <a:p>
                      <a:pPr algn="r">
                        <a:spcAft>
                          <a:spcPts val="0"/>
                        </a:spcAft>
                      </a:pPr>
                      <a:r>
                        <a:rPr lang="en-US" sz="600">
                          <a:effectLst/>
                        </a:rPr>
                        <a:t>E</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BACKSTRETCH  X3 THEN HOLD X3 LONG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F</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THE WHEEL  HOLD X3 LONG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46013">
                <a:tc>
                  <a:txBody>
                    <a:bodyPr/>
                    <a:lstStyle/>
                    <a:p>
                      <a:pPr algn="r">
                        <a:spcAft>
                          <a:spcPts val="0"/>
                        </a:spcAft>
                      </a:pPr>
                      <a:r>
                        <a:rPr lang="en-US" sz="600">
                          <a:effectLst/>
                        </a:rPr>
                        <a:t>3</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INVERTED POSES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THE CLOWN HOLD X3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B</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SHOULDER STAND HOLD X3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C</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THE HEADSTAND HOLD X3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203477">
                <a:tc>
                  <a:txBody>
                    <a:bodyPr/>
                    <a:lstStyle/>
                    <a:p>
                      <a:pPr algn="r">
                        <a:spcAft>
                          <a:spcPts val="0"/>
                        </a:spcAft>
                      </a:pPr>
                      <a:r>
                        <a:rPr lang="en-US" sz="600">
                          <a:effectLst/>
                        </a:rPr>
                        <a:t>4</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BALANCE - TREE POSE HOLD X3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a:txBody>
                    <a:bodyPr/>
                    <a:lstStyle/>
                    <a:p>
                      <a:pPr algn="r">
                        <a:spcAft>
                          <a:spcPts val="0"/>
                        </a:spcAft>
                      </a:pPr>
                      <a:r>
                        <a:rPr lang="en-US" sz="600">
                          <a:effectLst/>
                        </a:rPr>
                        <a:t>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gridSpan="2">
                  <a:txBody>
                    <a:bodyPr/>
                    <a:lstStyle/>
                    <a:p>
                      <a:pPr>
                        <a:spcAft>
                          <a:spcPts val="0"/>
                        </a:spcAft>
                      </a:pPr>
                      <a:r>
                        <a:rPr lang="en-US" sz="600">
                          <a:effectLst/>
                        </a:rPr>
                        <a:t>SALUTE  HOLD X3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3">
                  <a:txBody>
                    <a:bodyPr/>
                    <a:lstStyle/>
                    <a:p>
                      <a:pPr>
                        <a:spcAft>
                          <a:spcPts val="0"/>
                        </a:spcAft>
                      </a:pPr>
                      <a:r>
                        <a:rPr lang="en-US" sz="600">
                          <a:effectLst/>
                        </a:rPr>
                        <a:t>SECTIONAL BREATHING</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DIAPHRAMATIC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B</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THORACIC (chest)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210113">
                <a:tc gridSpan="2">
                  <a:txBody>
                    <a:bodyPr/>
                    <a:lstStyle/>
                    <a:p>
                      <a:pPr algn="r">
                        <a:spcAft>
                          <a:spcPts val="0"/>
                        </a:spcAft>
                      </a:pPr>
                      <a:r>
                        <a:rPr lang="en-US" sz="600">
                          <a:effectLst/>
                        </a:rPr>
                        <a:t>C</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UPPER LOBAR OR CLAVICULAR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D</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FULL YOGIC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3">
                  <a:txBody>
                    <a:bodyPr/>
                    <a:lstStyle/>
                    <a:p>
                      <a:pPr>
                        <a:spcAft>
                          <a:spcPts val="0"/>
                        </a:spcAft>
                      </a:pPr>
                      <a:r>
                        <a:rPr lang="en-US" sz="600">
                          <a:effectLst/>
                        </a:rPr>
                        <a:t>PRANAYAMA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1</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500">
                          <a:effectLst/>
                        </a:rPr>
                        <a:t>KAPALBHATI  (20 times R, 20 L, 20 B).</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80868">
                <a:tc gridSpan="2">
                  <a:txBody>
                    <a:bodyPr/>
                    <a:lstStyle/>
                    <a:p>
                      <a:pPr algn="r">
                        <a:spcAft>
                          <a:spcPts val="0"/>
                        </a:spcAft>
                      </a:pPr>
                      <a:r>
                        <a:rPr lang="en-US" sz="600">
                          <a:effectLst/>
                        </a:rPr>
                        <a:t>2</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500">
                          <a:effectLst/>
                        </a:rPr>
                        <a:t>CANDRA ANULOMA VILOMA (LEFT NOSTRIL BREATHING)  X5 SLOW DEEP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80868">
                <a:tc gridSpan="2">
                  <a:txBody>
                    <a:bodyPr/>
                    <a:lstStyle/>
                    <a:p>
                      <a:pPr algn="r">
                        <a:spcAft>
                          <a:spcPts val="0"/>
                        </a:spcAft>
                      </a:pPr>
                      <a:r>
                        <a:rPr lang="en-US" sz="600">
                          <a:effectLst/>
                        </a:rPr>
                        <a:t>3</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500">
                          <a:effectLst/>
                        </a:rPr>
                        <a:t>SURYA ANULOMA VILOMA (RIGHT NOSTRIL BREATHING)  X5 SLOW DEEP BREATHS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80868">
                <a:tc gridSpan="2">
                  <a:txBody>
                    <a:bodyPr/>
                    <a:lstStyle/>
                    <a:p>
                      <a:pPr algn="r">
                        <a:spcAft>
                          <a:spcPts val="0"/>
                        </a:spcAft>
                      </a:pPr>
                      <a:r>
                        <a:rPr lang="en-US" sz="600">
                          <a:effectLst/>
                        </a:rPr>
                        <a:t>4</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500">
                          <a:effectLst/>
                        </a:rPr>
                        <a:t>NADI SHODANA (ALTERNATE NOSTRIL BREATHING). X5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5</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500">
                          <a:effectLst/>
                        </a:rPr>
                        <a:t>BHRAMARI (HUMMING BREATH)</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3">
                  <a:txBody>
                    <a:bodyPr/>
                    <a:lstStyle/>
                    <a:p>
                      <a:pPr>
                        <a:spcAft>
                          <a:spcPts val="0"/>
                        </a:spcAft>
                      </a:pPr>
                      <a:r>
                        <a:rPr lang="en-US" sz="600">
                          <a:effectLst/>
                        </a:rPr>
                        <a:t>TRATAKA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252462">
                <a:tc gridSpan="2">
                  <a:txBody>
                    <a:bodyPr/>
                    <a:lstStyle/>
                    <a:p>
                      <a:pPr algn="r">
                        <a:spcAft>
                          <a:spcPts val="0"/>
                        </a:spcAft>
                      </a:pPr>
                      <a:r>
                        <a:rPr lang="en-US" sz="600">
                          <a:effectLst/>
                        </a:rPr>
                        <a:t>1</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500">
                          <a:effectLst/>
                        </a:rPr>
                        <a:t>CONCENTRATION &amp; FOCUSING ON COLOURED SHAPE OR WORD</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3">
                  <a:txBody>
                    <a:bodyPr/>
                    <a:lstStyle/>
                    <a:p>
                      <a:pPr>
                        <a:spcAft>
                          <a:spcPts val="0"/>
                        </a:spcAft>
                      </a:pPr>
                      <a:r>
                        <a:rPr lang="en-US" sz="600">
                          <a:effectLst/>
                        </a:rPr>
                        <a:t>YOGA NIDRA</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hMerge="1">
                  <a:txBody>
                    <a:bodyPr/>
                    <a:lstStyle/>
                    <a:p>
                      <a:endParaRPr lang="en-AU"/>
                    </a:p>
                  </a:txBody>
                  <a:tcP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3 TO 10 MINS</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r h="105057">
                <a:tc gridSpan="2">
                  <a:txBody>
                    <a:bodyPr/>
                    <a:lstStyle/>
                    <a:p>
                      <a:pPr algn="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hMerge="1">
                  <a:txBody>
                    <a:bodyPr/>
                    <a:lstStyle/>
                    <a:p>
                      <a:endParaRPr lang="en-AU"/>
                    </a:p>
                  </a:txBody>
                  <a:tcPr/>
                </a:tc>
                <a:tc>
                  <a:txBody>
                    <a:bodyPr/>
                    <a:lstStyle/>
                    <a:p>
                      <a:pP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a:effectLst/>
                        </a:rPr>
                        <a:t> </a:t>
                      </a:r>
                      <a:endParaRPr lang="en-AU" sz="80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c>
                  <a:txBody>
                    <a:bodyPr/>
                    <a:lstStyle/>
                    <a:p>
                      <a:pPr algn="ctr">
                        <a:spcAft>
                          <a:spcPts val="0"/>
                        </a:spcAft>
                      </a:pPr>
                      <a:r>
                        <a:rPr lang="en-US" sz="600" dirty="0">
                          <a:effectLst/>
                        </a:rPr>
                        <a:t> </a:t>
                      </a:r>
                      <a:endParaRPr lang="en-AU"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276" marR="44276" marT="0" marB="0" anchor="ctr"/>
                </a:tc>
              </a:tr>
            </a:tbl>
          </a:graphicData>
        </a:graphic>
      </p:graphicFrame>
      <p:sp>
        <p:nvSpPr>
          <p:cNvPr id="5" name="Rectangle 1"/>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solidFill>
                  <a:schemeClr val="tx1"/>
                </a:solidFill>
                <a:prstDash val="solid"/>
                <a:miter lim="800000"/>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3" name="Date Placeholder 2"/>
          <p:cNvSpPr>
            <a:spLocks noGrp="1"/>
          </p:cNvSpPr>
          <p:nvPr>
            <p:ph type="dt" sz="half" idx="10"/>
          </p:nvPr>
        </p:nvSpPr>
        <p:spPr/>
        <p:txBody>
          <a:bodyPr/>
          <a:lstStyle/>
          <a:p>
            <a:r>
              <a:rPr lang="en-US" altLang="en-US" smtClean="0"/>
              <a:t>1-3 October 2016</a:t>
            </a:r>
            <a:endParaRPr lang="en-US" altLang="en-US"/>
          </a:p>
        </p:txBody>
      </p:sp>
      <p:sp>
        <p:nvSpPr>
          <p:cNvPr id="6" name="Footer Placeholder 5"/>
          <p:cNvSpPr>
            <a:spLocks noGrp="1"/>
          </p:cNvSpPr>
          <p:nvPr>
            <p:ph type="ftr" sz="quarter" idx="11"/>
          </p:nvPr>
        </p:nvSpPr>
        <p:spPr/>
        <p:txBody>
          <a:bodyPr/>
          <a:lstStyle/>
          <a:p>
            <a:r>
              <a:rPr lang="en-US" altLang="en-US" smtClean="0"/>
              <a:t>Dr Pauline Jensen pauline.jensen@uni.sydney.edu.au</a:t>
            </a:r>
            <a:endParaRPr lang="en-US" altLang="en-US"/>
          </a:p>
        </p:txBody>
      </p:sp>
      <p:sp>
        <p:nvSpPr>
          <p:cNvPr id="7" name="Slide Number Placeholder 6"/>
          <p:cNvSpPr>
            <a:spLocks noGrp="1"/>
          </p:cNvSpPr>
          <p:nvPr>
            <p:ph type="sldNum" sz="quarter" idx="12"/>
          </p:nvPr>
        </p:nvSpPr>
        <p:spPr/>
        <p:txBody>
          <a:bodyPr/>
          <a:lstStyle/>
          <a:p>
            <a:fld id="{ADB1A79F-9A77-46B3-8C00-3B90A44F5DAC}" type="slidenum">
              <a:rPr lang="en-US" altLang="en-US" smtClean="0"/>
              <a:pPr/>
              <a:t>8</a:t>
            </a:fld>
            <a:endParaRPr lang="en-US" altLang="en-US"/>
          </a:p>
        </p:txBody>
      </p:sp>
    </p:spTree>
    <p:extLst>
      <p:ext uri="{BB962C8B-B14F-4D97-AF65-F5344CB8AC3E}">
        <p14:creationId xmlns:p14="http://schemas.microsoft.com/office/powerpoint/2010/main" xmlns="" val="2134677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Typical Classes</a:t>
            </a:r>
            <a:endParaRPr lang="en-AU" dirty="0"/>
          </a:p>
        </p:txBody>
      </p:sp>
      <p:pic>
        <p:nvPicPr>
          <p:cNvPr id="46" name="Picture 9" descr="JP alernate nostral breathi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8449" y="4005065"/>
            <a:ext cx="2504206" cy="16640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7" name="Picture 6" descr="CC bow"/>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945527" y="2912940"/>
            <a:ext cx="2153156" cy="146391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10" descr="RB sectional breathi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940722" y="620688"/>
            <a:ext cx="2201863" cy="1495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7" descr="JP warrior"/>
          <p:cNvPicPr>
            <a:picLocks noGrp="1" noChangeAspect="1" noChangeArrowheads="1"/>
          </p:cNvPicPr>
          <p:nvPr>
            <p:ph idx="1"/>
          </p:nvPr>
        </p:nvPicPr>
        <p:blipFill>
          <a:blip r:embed="rId5" cstate="print">
            <a:extLst>
              <a:ext uri="{28A0092B-C50C-407E-A947-70E740481C1C}">
                <a14:useLocalDpi xmlns:a14="http://schemas.microsoft.com/office/drawing/2010/main" xmlns="" val="0"/>
              </a:ext>
            </a:extLst>
          </a:blip>
          <a:srcRect/>
          <a:stretch>
            <a:fillRect/>
          </a:stretch>
        </p:blipFill>
        <p:spPr bwMode="auto">
          <a:xfrm>
            <a:off x="3465239" y="1871253"/>
            <a:ext cx="1799705" cy="14090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2" name="Picture 4" descr="RB camel"/>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104356" y="4130329"/>
            <a:ext cx="2160588" cy="184355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53" name="Picture 8" descr="JN JP &amp; RB atlernate nostral breathi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6012160" y="5054237"/>
            <a:ext cx="2130425" cy="159702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pic>
      <p:pic>
        <p:nvPicPr>
          <p:cNvPr id="54" name="Picture 12" descr="class dog"/>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494506" y="1860327"/>
            <a:ext cx="2609850" cy="1266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Date Placeholder 2"/>
          <p:cNvSpPr>
            <a:spLocks noGrp="1"/>
          </p:cNvSpPr>
          <p:nvPr>
            <p:ph type="dt" sz="half" idx="10"/>
          </p:nvPr>
        </p:nvSpPr>
        <p:spPr/>
        <p:txBody>
          <a:bodyPr/>
          <a:lstStyle/>
          <a:p>
            <a:r>
              <a:rPr lang="en-US" altLang="en-US" smtClean="0"/>
              <a:t>1-3 October 2016</a:t>
            </a:r>
            <a:endParaRPr lang="en-US" altLang="en-US"/>
          </a:p>
        </p:txBody>
      </p:sp>
      <p:sp>
        <p:nvSpPr>
          <p:cNvPr id="4" name="Footer Placeholder 3"/>
          <p:cNvSpPr>
            <a:spLocks noGrp="1"/>
          </p:cNvSpPr>
          <p:nvPr>
            <p:ph type="ftr" sz="quarter" idx="11"/>
          </p:nvPr>
        </p:nvSpPr>
        <p:spPr/>
        <p:txBody>
          <a:bodyPr/>
          <a:lstStyle/>
          <a:p>
            <a:r>
              <a:rPr lang="en-US" altLang="en-US" smtClean="0"/>
              <a:t>Dr Pauline Jensen pauline.jensen@uni.sydney.edu.au</a:t>
            </a:r>
            <a:endParaRPr lang="en-US" altLang="en-US"/>
          </a:p>
        </p:txBody>
      </p:sp>
      <p:sp>
        <p:nvSpPr>
          <p:cNvPr id="5" name="Slide Number Placeholder 4"/>
          <p:cNvSpPr>
            <a:spLocks noGrp="1"/>
          </p:cNvSpPr>
          <p:nvPr>
            <p:ph type="sldNum" sz="quarter" idx="12"/>
          </p:nvPr>
        </p:nvSpPr>
        <p:spPr/>
        <p:txBody>
          <a:bodyPr/>
          <a:lstStyle/>
          <a:p>
            <a:fld id="{ADB1A79F-9A77-46B3-8C00-3B90A44F5DAC}" type="slidenum">
              <a:rPr lang="en-US" altLang="en-US" smtClean="0"/>
              <a:pPr/>
              <a:t>9</a:t>
            </a:fld>
            <a:endParaRPr lang="en-US" altLang="en-US"/>
          </a:p>
        </p:txBody>
      </p:sp>
    </p:spTree>
    <p:extLst>
      <p:ext uri="{BB962C8B-B14F-4D97-AF65-F5344CB8AC3E}">
        <p14:creationId xmlns:p14="http://schemas.microsoft.com/office/powerpoint/2010/main" xmlns="" val="13676084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AE6F2518-B084-4896-AF52-66CC2144AA26}"/>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4187</TotalTime>
  <Words>4197</Words>
  <Application>Microsoft Office PowerPoint</Application>
  <PresentationFormat>On-screen Show (4:3)</PresentationFormat>
  <Paragraphs>882</Paragraphs>
  <Slides>49</Slides>
  <Notes>23</Notes>
  <HiddenSlides>2</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49</vt:i4>
      </vt:variant>
    </vt:vector>
  </HeadingPairs>
  <TitlesOfParts>
    <vt:vector size="53" baseType="lpstr">
      <vt:lpstr>Office Theme</vt:lpstr>
      <vt:lpstr>Picture</vt:lpstr>
      <vt:lpstr>Worksheet</vt:lpstr>
      <vt:lpstr>Chart</vt:lpstr>
      <vt:lpstr> Yoga for Young People with ADHD and other Challenging Behaviours </vt:lpstr>
      <vt:lpstr>AIM OF THE FIRST STUDY</vt:lpstr>
      <vt:lpstr>Disruptive Behaviours and Disorders</vt:lpstr>
      <vt:lpstr>                    RESEARCH PLAN</vt:lpstr>
      <vt:lpstr>Slide 5</vt:lpstr>
      <vt:lpstr>     RESEARCH PLAN</vt:lpstr>
      <vt:lpstr>YOGIC PRACTICES IN PROGRAM</vt:lpstr>
      <vt:lpstr>Record sheet of Weekly Yoga Class</vt:lpstr>
      <vt:lpstr>Typical Classes</vt:lpstr>
      <vt:lpstr>BACKGROUND RESEARCH  Neurological  effects of yogic breathing techniques  and implications for neurological dysfunction in ADHD </vt:lpstr>
      <vt:lpstr>Neurological  effects of yogic breathing techniques  and implications for neurological dysfunction in ADHD  </vt:lpstr>
      <vt:lpstr> Neurological  effects of yogic breathing techniques  and implications for neurological dysfunction in ADHD  </vt:lpstr>
      <vt:lpstr>Neurological  effects of yogic breathing techniques  and implications for neurological dysfunction in ADHD </vt:lpstr>
      <vt:lpstr>Neurological  effects of relaxation training techniques  and implications for neurological dysfunction in ADHD  </vt:lpstr>
      <vt:lpstr>RESULTS: One Sample Test on Conners Parent Rating Scales</vt:lpstr>
      <vt:lpstr>Slide 16</vt:lpstr>
      <vt:lpstr>Slide 17</vt:lpstr>
      <vt:lpstr>Slide 18</vt:lpstr>
      <vt:lpstr>Slide 19</vt:lpstr>
      <vt:lpstr>Slide 20</vt:lpstr>
      <vt:lpstr>Slide 21</vt:lpstr>
      <vt:lpstr>Connors Parent Ratings for DSM IV  Inattentive Symptoms</vt:lpstr>
      <vt:lpstr>CONCLUSIONS</vt:lpstr>
      <vt:lpstr>The Second Study:  The Impact of Yoga on Children and Adolescents with Disruptive Behaviour Disorders</vt:lpstr>
      <vt:lpstr>Disruptive Behaviour Disorders (DBD)</vt:lpstr>
      <vt:lpstr>Design</vt:lpstr>
      <vt:lpstr>Measuring</vt:lpstr>
      <vt:lpstr>Students’ Background </vt:lpstr>
      <vt:lpstr>Effects  of Background</vt:lpstr>
      <vt:lpstr>Benefits of Yoga</vt:lpstr>
      <vt:lpstr>  How Yoga was introduced to the students.  </vt:lpstr>
      <vt:lpstr>Access,Recruitment and Assessment</vt:lpstr>
      <vt:lpstr>Slide 33</vt:lpstr>
      <vt:lpstr>When attending Yoga class:</vt:lpstr>
      <vt:lpstr>How the class was conducted</vt:lpstr>
      <vt:lpstr>Results</vt:lpstr>
      <vt:lpstr>Feelings Checklist</vt:lpstr>
      <vt:lpstr>Slide 38</vt:lpstr>
      <vt:lpstr>Slide 39</vt:lpstr>
      <vt:lpstr>Slide 40</vt:lpstr>
      <vt:lpstr>Slide 41</vt:lpstr>
      <vt:lpstr>One minute screen shots of breathing effort pre, during and post Yoga Nidra for individual student with Conduct Disorder, Learning Disorder and Emotional Disorder</vt:lpstr>
      <vt:lpstr>Teachers Observations of Students Doing Yoga</vt:lpstr>
      <vt:lpstr>Survey completed by primary students after yoga program n=27</vt:lpstr>
      <vt:lpstr>Trust, Co-operation and Fun</vt:lpstr>
      <vt:lpstr>Group Endeavour and Support</vt:lpstr>
      <vt:lpstr>Determination and Togetherness</vt:lpstr>
      <vt:lpstr>                               Peace</vt:lpstr>
      <vt:lpstr>References</vt:lpstr>
    </vt:vector>
  </TitlesOfParts>
  <Company>Rivendell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EFFECTS OF YOGA ON THE BEHAVIOUR OF BOYS WITH ADHD</dc:title>
  <dc:creator>Granville Behaviour Team</dc:creator>
  <cp:lastModifiedBy>Mahabodhananda</cp:lastModifiedBy>
  <cp:revision>165</cp:revision>
  <cp:lastPrinted>2001-03-14T04:23:10Z</cp:lastPrinted>
  <dcterms:created xsi:type="dcterms:W3CDTF">2001-01-31T23:07:58Z</dcterms:created>
  <dcterms:modified xsi:type="dcterms:W3CDTF">2016-10-10T10:03:57Z</dcterms:modified>
</cp:coreProperties>
</file>