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7" r:id="rId2"/>
    <p:sldId id="258" r:id="rId3"/>
    <p:sldId id="271" r:id="rId4"/>
    <p:sldId id="260" r:id="rId5"/>
    <p:sldId id="270" r:id="rId6"/>
    <p:sldId id="268" r:id="rId7"/>
    <p:sldId id="273" r:id="rId8"/>
    <p:sldId id="266" r:id="rId9"/>
    <p:sldId id="267" r:id="rId10"/>
    <p:sldId id="261" r:id="rId11"/>
    <p:sldId id="272" r:id="rId12"/>
    <p:sldId id="265" r:id="rId13"/>
    <p:sldId id="262" r:id="rId14"/>
    <p:sldId id="264" r:id="rId15"/>
    <p:sldId id="263" r:id="rId16"/>
    <p:sldId id="269" r:id="rId17"/>
    <p:sldId id="259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003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6" d="100"/>
          <a:sy n="66" d="100"/>
        </p:scale>
        <p:origin x="-960" y="8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27ADB8-6E3A-0643-A420-8C03B2872FB8}" type="datetimeFigureOut">
              <a:rPr lang="en-US" smtClean="0"/>
              <a:pPr/>
              <a:t>10/7/2016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08D9D5-F5E7-B64D-91F2-CAD4FDCB7CB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086404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6AA870-0208-CF45-8ACA-341C415352AA}" type="datetimeFigureOut">
              <a:rPr lang="en-US" smtClean="0"/>
              <a:pPr/>
              <a:t>10/7/2016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28A54D-CD06-5045-AFEE-793A6C8CC74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172740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07627-6F2B-614D-9AB9-E96B435A937E}" type="datetime1">
              <a:rPr lang="en-AU" smtClean="0"/>
              <a:pPr/>
              <a:t>7/10/2016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5157-B5B3-3546-8CA3-CBE12B8131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92565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3A668-BA0A-E04F-ACFC-99CA262EA82C}" type="datetime1">
              <a:rPr lang="en-AU" smtClean="0"/>
              <a:pPr/>
              <a:t>7/10/2016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5157-B5B3-3546-8CA3-CBE12B8131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699293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6DAA9-96D4-3F49-8733-21F047924F10}" type="datetime1">
              <a:rPr lang="en-AU" smtClean="0"/>
              <a:pPr/>
              <a:t>7/10/2016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5157-B5B3-3546-8CA3-CBE12B8131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10568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D1164-A260-244B-B9F8-D2BF20711E93}" type="datetime1">
              <a:rPr lang="en-AU" smtClean="0"/>
              <a:pPr/>
              <a:t>7/10/2016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5157-B5B3-3546-8CA3-CBE12B8131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09964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34CADF-E813-4B45-BC57-C25574701C2D}" type="datetime1">
              <a:rPr lang="en-AU" smtClean="0"/>
              <a:pPr/>
              <a:t>7/10/2016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5157-B5B3-3546-8CA3-CBE12B8131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36947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60D40-614F-DE46-A3B7-8822BF876EB2}" type="datetime1">
              <a:rPr lang="en-AU" smtClean="0"/>
              <a:pPr/>
              <a:t>7/10/2016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5157-B5B3-3546-8CA3-CBE12B8131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90448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471D2-E322-3640-8BE4-01F488240287}" type="datetime1">
              <a:rPr lang="en-AU" smtClean="0"/>
              <a:pPr/>
              <a:t>7/10/2016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5157-B5B3-3546-8CA3-CBE12B8131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92211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DCE8E8-5DC9-C94F-A313-3A9D60FE6506}" type="datetime1">
              <a:rPr lang="en-AU" smtClean="0"/>
              <a:pPr/>
              <a:t>7/10/2016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5157-B5B3-3546-8CA3-CBE12B8131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85010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CD2928-199E-0349-818A-43AB7F975F9F}" type="datetime1">
              <a:rPr lang="en-AU" smtClean="0"/>
              <a:pPr/>
              <a:t>7/10/2016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5157-B5B3-3546-8CA3-CBE12B8131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82086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A34C5-A392-CF4F-8A77-963109EB544A}" type="datetime1">
              <a:rPr lang="en-AU" smtClean="0"/>
              <a:pPr/>
              <a:t>7/10/2016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5157-B5B3-3546-8CA3-CBE12B8131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74912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30EE2-C65D-164C-8435-7B34E7BCFEE8}" type="datetime1">
              <a:rPr lang="en-AU" smtClean="0"/>
              <a:pPr/>
              <a:t>7/10/2016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925157-B5B3-3546-8CA3-CBE12B8131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10038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648E73-6F78-5842-B6AA-ABA041D1BCA0}" type="datetime1">
              <a:rPr lang="en-AU" smtClean="0"/>
              <a:pPr/>
              <a:t>7/10/2016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925157-B5B3-3546-8CA3-CBE12B81312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19488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Fade out Logo.png"/>
          <p:cNvPicPr>
            <a:picLocks noChangeAspect="1"/>
          </p:cNvPicPr>
          <p:nvPr/>
        </p:nvPicPr>
        <p:blipFill>
          <a:blip r:embed="rId2">
            <a:alphaModFix amt="57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173177" y="0"/>
            <a:ext cx="6858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4960"/>
            <a:ext cx="7772400" cy="1470025"/>
          </a:xfrm>
        </p:spPr>
        <p:txBody>
          <a:bodyPr/>
          <a:lstStyle/>
          <a:p>
            <a:r>
              <a:rPr lang="en-US" dirty="0" smtClean="0">
                <a:latin typeface="Aller"/>
                <a:cs typeface="Aller"/>
              </a:rPr>
              <a:t>YOGA FOR DEPRESSION	</a:t>
            </a:r>
            <a:endParaRPr lang="en-US" dirty="0">
              <a:latin typeface="Aller"/>
              <a:cs typeface="Aller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89300"/>
            <a:ext cx="6400800" cy="1752600"/>
          </a:xfrm>
        </p:spPr>
        <p:txBody>
          <a:bodyPr/>
          <a:lstStyle/>
          <a:p>
            <a:r>
              <a:rPr lang="en-US" dirty="0" smtClean="0">
                <a:latin typeface="Aller"/>
                <a:cs typeface="Aller"/>
              </a:rPr>
              <a:t>Vivianne Barry</a:t>
            </a:r>
          </a:p>
          <a:p>
            <a:r>
              <a:rPr lang="en-US" dirty="0" smtClean="0">
                <a:latin typeface="Aller"/>
                <a:cs typeface="Aller"/>
              </a:rPr>
              <a:t>Yoga Circle Noosa</a:t>
            </a:r>
          </a:p>
          <a:p>
            <a:r>
              <a:rPr lang="en-US" dirty="0" err="1" smtClean="0">
                <a:latin typeface="Aller"/>
                <a:cs typeface="Aller"/>
              </a:rPr>
              <a:t>www.yogacircle.com.au</a:t>
            </a:r>
            <a:endParaRPr lang="en-US" dirty="0">
              <a:latin typeface="Aller"/>
              <a:cs typeface="Aller"/>
            </a:endParaRPr>
          </a:p>
        </p:txBody>
      </p:sp>
      <p:pic>
        <p:nvPicPr>
          <p:cNvPr id="6" name="Picture 5" descr="yogacircle-horizontal-transpare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5077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ranayama 4.jpg"/>
          <p:cNvPicPr>
            <a:picLocks noChangeAspect="1"/>
          </p:cNvPicPr>
          <p:nvPr/>
        </p:nvPicPr>
        <p:blipFill>
          <a:blip r:embed="rId2">
            <a:alphaModFix amt="33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2086" y="0"/>
            <a:ext cx="9144000" cy="9318726"/>
          </a:xfrm>
          <a:prstGeom prst="rect">
            <a:avLst/>
          </a:prstGeom>
        </p:spPr>
      </p:pic>
      <p:pic>
        <p:nvPicPr>
          <p:cNvPr id="6" name="Picture 5" descr="yogacircle-horizontal-transpare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7200" y="49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latin typeface="Aller"/>
                <a:cs typeface="Aller"/>
              </a:rPr>
              <a:t>Mood Elevating </a:t>
            </a:r>
            <a:r>
              <a:rPr lang="en-US" sz="3200" dirty="0" err="1" smtClean="0">
                <a:latin typeface="Aller"/>
                <a:cs typeface="Aller"/>
              </a:rPr>
              <a:t>Energising</a:t>
            </a:r>
            <a:r>
              <a:rPr lang="en-US" sz="3200" dirty="0" smtClean="0">
                <a:latin typeface="Aller"/>
                <a:cs typeface="Aller"/>
              </a:rPr>
              <a:t> Breath Practice </a:t>
            </a:r>
            <a:endParaRPr lang="en-US" sz="3200" dirty="0">
              <a:latin typeface="Aller"/>
              <a:cs typeface="Aller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55910" y="1369732"/>
            <a:ext cx="8284782" cy="4180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800" dirty="0" smtClean="0"/>
              <a:t>Breath </a:t>
            </a:r>
            <a:r>
              <a:rPr lang="en-US" sz="2800" dirty="0"/>
              <a:t>of Joy </a:t>
            </a:r>
            <a:r>
              <a:rPr lang="en-US" sz="2800" dirty="0" smtClean="0"/>
              <a:t>3 part inhale (</a:t>
            </a:r>
            <a:r>
              <a:rPr lang="en-US" sz="2800" dirty="0"/>
              <a:t>Amy </a:t>
            </a:r>
            <a:r>
              <a:rPr lang="en-US" sz="2800" dirty="0" err="1"/>
              <a:t>Weintraub</a:t>
            </a:r>
            <a:r>
              <a:rPr lang="en-US" sz="2800" dirty="0"/>
              <a:t>)  </a:t>
            </a:r>
            <a:endParaRPr lang="en-AU" sz="2800" dirty="0"/>
          </a:p>
          <a:p>
            <a:pPr marL="457200" lvl="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800" dirty="0" smtClean="0"/>
              <a:t>3 part </a:t>
            </a:r>
            <a:r>
              <a:rPr lang="en-US" sz="2800" dirty="0"/>
              <a:t>Wave </a:t>
            </a:r>
            <a:r>
              <a:rPr lang="en-US" sz="2800" dirty="0" smtClean="0"/>
              <a:t>breath</a:t>
            </a:r>
            <a:endParaRPr lang="en-AU" sz="2800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800" dirty="0" err="1"/>
              <a:t>Bhastrika</a:t>
            </a:r>
            <a:r>
              <a:rPr lang="en-US" sz="2800" dirty="0"/>
              <a:t> - Bellows Breath</a:t>
            </a:r>
            <a:endParaRPr lang="en-AU" sz="2800" dirty="0"/>
          </a:p>
          <a:p>
            <a:pPr marL="457200" lvl="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800" dirty="0" err="1" smtClean="0"/>
              <a:t>Kaphalabhati</a:t>
            </a:r>
            <a:r>
              <a:rPr lang="en-US" sz="2800" dirty="0" smtClean="0"/>
              <a:t> </a:t>
            </a:r>
            <a:r>
              <a:rPr lang="en-US" sz="2800" dirty="0"/>
              <a:t>– Shining Skull Breath</a:t>
            </a:r>
            <a:endParaRPr lang="en-AU" sz="2800" dirty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AU" sz="2800" dirty="0" smtClean="0"/>
              <a:t>Surya </a:t>
            </a:r>
            <a:r>
              <a:rPr lang="en-AU" sz="2800" dirty="0" err="1"/>
              <a:t>Bedha</a:t>
            </a:r>
            <a:r>
              <a:rPr lang="en-AU" sz="2800" dirty="0"/>
              <a:t> Pranayama </a:t>
            </a:r>
            <a:endParaRPr lang="en-AU" sz="2800" dirty="0" smtClean="0"/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AU" sz="2800" dirty="0" err="1" smtClean="0"/>
              <a:t>Bhramari</a:t>
            </a:r>
            <a:r>
              <a:rPr lang="en-AU" sz="2800" dirty="0" smtClean="0"/>
              <a:t>  - Humming Bee Breath</a:t>
            </a:r>
          </a:p>
          <a:p>
            <a:pPr marL="457200" indent="-457200">
              <a:buFont typeface="+mj-lt"/>
              <a:buAutoNum type="arabicPeriod"/>
            </a:pPr>
            <a:endParaRPr lang="en-AU" sz="2800" dirty="0" smtClean="0">
              <a:latin typeface="Aller"/>
              <a:cs typeface="Aller"/>
            </a:endParaRPr>
          </a:p>
          <a:p>
            <a:pPr>
              <a:lnSpc>
                <a:spcPct val="150000"/>
              </a:lnSpc>
            </a:pPr>
            <a:endParaRPr lang="en-AU" sz="2800" dirty="0">
              <a:latin typeface="Aller"/>
              <a:cs typeface="Aller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200" y="4816865"/>
            <a:ext cx="8229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An energizing physical practice combined with appropriate pranayama can bring you to a spacious place of self-acceptance. </a:t>
            </a:r>
            <a:endParaRPr lang="en-A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12824" y="6383893"/>
            <a:ext cx="473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3230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978160407659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91219" y="1347833"/>
            <a:ext cx="3294783" cy="3542778"/>
          </a:xfrm>
          <a:prstGeom prst="rect">
            <a:avLst/>
          </a:prstGeom>
        </p:spPr>
      </p:pic>
      <p:pic>
        <p:nvPicPr>
          <p:cNvPr id="6" name="Picture 5" descr="yogacircle-horizontal-transpare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7200" y="49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latin typeface="Aller"/>
                <a:cs typeface="Aller"/>
              </a:rPr>
              <a:t>Mindfulness Meditation &amp; Self Enquiry </a:t>
            </a:r>
            <a:endParaRPr lang="en-US" sz="3200" dirty="0">
              <a:latin typeface="Aller"/>
              <a:cs typeface="Aller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93691" y="5123455"/>
            <a:ext cx="6413430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/>
              <a:t>The simplest way of handling uncomfortable sensations is to </a:t>
            </a:r>
            <a:r>
              <a:rPr lang="en-AU" sz="2400" b="1" dirty="0"/>
              <a:t>allow your attention to be called to the pain and give it space.</a:t>
            </a:r>
            <a:r>
              <a:rPr lang="en-AU" sz="2400" dirty="0"/>
              <a:t>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2824" y="6383893"/>
            <a:ext cx="473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10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607607" y="1356222"/>
            <a:ext cx="4675026" cy="3539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600"/>
              </a:spcAft>
            </a:pPr>
            <a:r>
              <a:rPr lang="en-AU" sz="2800" dirty="0" err="1" smtClean="0"/>
              <a:t>Vijnana</a:t>
            </a:r>
            <a:r>
              <a:rPr lang="en-AU" sz="2800" dirty="0" smtClean="0"/>
              <a:t> </a:t>
            </a:r>
            <a:r>
              <a:rPr lang="en-AU" sz="2800" dirty="0" err="1" smtClean="0"/>
              <a:t>Bhairava</a:t>
            </a:r>
            <a:r>
              <a:rPr lang="en-AU" sz="2800" dirty="0" smtClean="0"/>
              <a:t> Tantra : the terror and joy of realizing Oneness </a:t>
            </a:r>
            <a:r>
              <a:rPr lang="pl-PL" sz="2800" dirty="0" err="1" smtClean="0"/>
              <a:t>wi</a:t>
            </a:r>
            <a:r>
              <a:rPr lang="en-AU" sz="2800" dirty="0" err="1" smtClean="0"/>
              <a:t>th</a:t>
            </a:r>
            <a:r>
              <a:rPr lang="en-AU" sz="2800" dirty="0" smtClean="0"/>
              <a:t> the Soul.</a:t>
            </a:r>
          </a:p>
          <a:p>
            <a:pPr lvl="0">
              <a:spcAft>
                <a:spcPts val="600"/>
              </a:spcAft>
            </a:pPr>
            <a:endParaRPr lang="en-AU" sz="1600" dirty="0">
              <a:latin typeface="Aller"/>
              <a:cs typeface="Aller"/>
            </a:endParaRPr>
          </a:p>
          <a:p>
            <a:pPr lvl="0">
              <a:spcAft>
                <a:spcPts val="600"/>
              </a:spcAft>
            </a:pPr>
            <a:r>
              <a:rPr lang="en-AU" sz="2800" dirty="0"/>
              <a:t>If you pay attention to an ache, it will try its best to teach you everything, speaking its language of sensation. </a:t>
            </a:r>
          </a:p>
        </p:txBody>
      </p:sp>
    </p:spTree>
    <p:extLst>
      <p:ext uri="{BB962C8B-B14F-4D97-AF65-F5344CB8AC3E}">
        <p14:creationId xmlns:p14="http://schemas.microsoft.com/office/powerpoint/2010/main" xmlns="" val="3917229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on__t_fear_darkness_by_eternally_relaxed.jpg"/>
          <p:cNvPicPr>
            <a:picLocks noChangeAspect="1"/>
          </p:cNvPicPr>
          <p:nvPr/>
        </p:nvPicPr>
        <p:blipFill>
          <a:blip r:embed="rId2">
            <a:alphaModFix amt="82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1" y="-1"/>
            <a:ext cx="9254435" cy="7401695"/>
          </a:xfrm>
          <a:prstGeom prst="rect">
            <a:avLst/>
          </a:prstGeom>
        </p:spPr>
      </p:pic>
      <p:pic>
        <p:nvPicPr>
          <p:cNvPr id="6" name="Picture 5" descr="yogacircle-horizontal-transpare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7200" y="49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rgbClr val="FFFFFF"/>
                </a:solidFill>
              </a:rPr>
              <a:t>SUTRA </a:t>
            </a:r>
            <a:r>
              <a:rPr lang="en-US" sz="3200" b="1" dirty="0" smtClean="0">
                <a:solidFill>
                  <a:srgbClr val="FFFFFF"/>
                </a:solidFill>
              </a:rPr>
              <a:t>64 – </a:t>
            </a:r>
            <a:r>
              <a:rPr lang="en-US" sz="3200" b="1" dirty="0" err="1" smtClean="0">
                <a:solidFill>
                  <a:srgbClr val="FFFFFF"/>
                </a:solidFill>
              </a:rPr>
              <a:t>Vijnana</a:t>
            </a:r>
            <a:r>
              <a:rPr lang="en-US" sz="3200" b="1" dirty="0" smtClean="0">
                <a:solidFill>
                  <a:srgbClr val="FFFFFF"/>
                </a:solidFill>
              </a:rPr>
              <a:t> </a:t>
            </a:r>
            <a:r>
              <a:rPr lang="en-US" sz="3200" b="1" dirty="0" err="1" smtClean="0">
                <a:solidFill>
                  <a:srgbClr val="FFFFFF"/>
                </a:solidFill>
              </a:rPr>
              <a:t>Bhairava</a:t>
            </a:r>
            <a:r>
              <a:rPr lang="en-US" sz="3200" b="1" dirty="0" smtClean="0">
                <a:solidFill>
                  <a:srgbClr val="FFFFFF"/>
                </a:solidFill>
              </a:rPr>
              <a:t> </a:t>
            </a:r>
            <a:r>
              <a:rPr lang="en-US" sz="3200" b="1" dirty="0" err="1" smtClean="0">
                <a:solidFill>
                  <a:srgbClr val="FFFFFF"/>
                </a:solidFill>
              </a:rPr>
              <a:t>Tantra</a:t>
            </a:r>
            <a:endParaRPr lang="en-AU" sz="3200" dirty="0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42949" y="1025917"/>
            <a:ext cx="5666669" cy="5601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Secrets </a:t>
            </a:r>
            <a:r>
              <a:rPr lang="en-US" dirty="0">
                <a:solidFill>
                  <a:schemeClr val="bg1"/>
                </a:solidFill>
              </a:rPr>
              <a:t>are hidden in darkness</a:t>
            </a:r>
            <a:endParaRPr lang="en-A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And difficult nights. </a:t>
            </a:r>
            <a:endParaRPr lang="en-A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You awaken into a pang of aloneness,</a:t>
            </a:r>
            <a:endParaRPr lang="en-A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 howl of separation.</a:t>
            </a:r>
            <a:endParaRPr lang="en-A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 </a:t>
            </a:r>
            <a:endParaRPr lang="en-A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This is the call of the Dark One. </a:t>
            </a:r>
            <a:endParaRPr lang="en-A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The roar of life seeking its own source. </a:t>
            </a:r>
            <a:endParaRPr lang="en-A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The union you long for IS within reach. </a:t>
            </a:r>
            <a:endParaRPr lang="en-A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 </a:t>
            </a:r>
            <a:endParaRPr lang="en-A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Throw off all hesitation. </a:t>
            </a:r>
            <a:endParaRPr lang="en-A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Become one with the fear. </a:t>
            </a:r>
            <a:endParaRPr lang="en-A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Plunge into the uncanny blackness, </a:t>
            </a:r>
            <a:endParaRPr lang="en-A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Eyes wide open, </a:t>
            </a:r>
            <a:endParaRPr lang="en-A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As if there were no other choice. </a:t>
            </a:r>
            <a:endParaRPr lang="en-A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 </a:t>
            </a:r>
            <a:endParaRPr lang="en-A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Vibrating with fierce tenderness, </a:t>
            </a:r>
            <a:endParaRPr lang="en-A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Breath intimately </a:t>
            </a:r>
            <a:endParaRPr lang="en-A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With the Lord of Infinite Space.</a:t>
            </a:r>
            <a:endParaRPr lang="en-AU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 </a:t>
            </a:r>
            <a:endParaRPr lang="en-AU" dirty="0">
              <a:solidFill>
                <a:schemeClr val="bg1"/>
              </a:solidFill>
              <a:latin typeface="Aller"/>
              <a:cs typeface="Aller"/>
            </a:endParaRPr>
          </a:p>
          <a:p>
            <a:r>
              <a:rPr lang="en-AU" sz="1400" i="1" dirty="0" smtClean="0">
                <a:solidFill>
                  <a:schemeClr val="bg1"/>
                </a:solidFill>
                <a:latin typeface="Aller"/>
                <a:cs typeface="Aller"/>
              </a:rPr>
              <a:t>Excerpt from The Radiance Sutras by </a:t>
            </a:r>
            <a:r>
              <a:rPr lang="en-AU" sz="1400" i="1" dirty="0" err="1" smtClean="0">
                <a:solidFill>
                  <a:schemeClr val="bg1"/>
                </a:solidFill>
                <a:latin typeface="Aller"/>
                <a:cs typeface="Aller"/>
              </a:rPr>
              <a:t>Lorin</a:t>
            </a:r>
            <a:r>
              <a:rPr lang="en-AU" sz="1400" i="1" dirty="0" smtClean="0">
                <a:solidFill>
                  <a:schemeClr val="bg1"/>
                </a:solidFill>
                <a:latin typeface="Aller"/>
                <a:cs typeface="Aller"/>
              </a:rPr>
              <a:t> Roche PhD</a:t>
            </a:r>
            <a:endParaRPr lang="en-AU" sz="1400" i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2824" y="6383893"/>
            <a:ext cx="473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12</a:t>
            </a:r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475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446073a102e5cdf3bee41bb12ac84c6.jpg"/>
          <p:cNvPicPr>
            <a:picLocks noChangeAspect="1"/>
          </p:cNvPicPr>
          <p:nvPr/>
        </p:nvPicPr>
        <p:blipFill>
          <a:blip r:embed="rId2">
            <a:alphaModFix amt="31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-2307987"/>
            <a:ext cx="9117544" cy="10168324"/>
          </a:xfrm>
          <a:prstGeom prst="rect">
            <a:avLst/>
          </a:prstGeom>
        </p:spPr>
      </p:pic>
      <p:pic>
        <p:nvPicPr>
          <p:cNvPr id="6" name="Picture 5" descr="yogacircle-horizontal-transpare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7200" y="49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SUTRA </a:t>
            </a:r>
            <a:r>
              <a:rPr lang="en-US" sz="3200" b="1" dirty="0" smtClean="0"/>
              <a:t>80 – </a:t>
            </a:r>
            <a:r>
              <a:rPr lang="en-US" sz="3200" b="1" dirty="0" err="1" smtClean="0"/>
              <a:t>Vijnana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Bhairava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Tantra</a:t>
            </a:r>
            <a:endParaRPr lang="en-AU" sz="3200" dirty="0"/>
          </a:p>
        </p:txBody>
      </p:sp>
      <p:sp>
        <p:nvSpPr>
          <p:cNvPr id="9" name="Rectangle 8"/>
          <p:cNvSpPr/>
          <p:nvPr/>
        </p:nvSpPr>
        <p:spPr>
          <a:xfrm>
            <a:off x="1142949" y="1146867"/>
            <a:ext cx="5666669" cy="501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This space is bad. </a:t>
            </a:r>
            <a:endParaRPr lang="en-AU" dirty="0"/>
          </a:p>
          <a:p>
            <a:r>
              <a:rPr lang="en-US" dirty="0"/>
              <a:t>This space is good.</a:t>
            </a:r>
            <a:endParaRPr lang="en-AU" dirty="0"/>
          </a:p>
          <a:p>
            <a:r>
              <a:rPr lang="en-US" dirty="0"/>
              <a:t>The ride is rough,</a:t>
            </a:r>
            <a:endParaRPr lang="en-AU" dirty="0"/>
          </a:p>
          <a:p>
            <a:r>
              <a:rPr lang="en-US" dirty="0"/>
              <a:t>Or the going is smooth.</a:t>
            </a:r>
            <a:endParaRPr lang="en-AU" dirty="0"/>
          </a:p>
          <a:p>
            <a:r>
              <a:rPr lang="en-US" dirty="0"/>
              <a:t>We are thrown into suffering.</a:t>
            </a:r>
            <a:endParaRPr lang="en-AU" dirty="0"/>
          </a:p>
          <a:p>
            <a:r>
              <a:rPr lang="en-US" dirty="0"/>
              <a:t>We are thrown into joy.</a:t>
            </a:r>
            <a:endParaRPr lang="en-AU" dirty="0"/>
          </a:p>
          <a:p>
            <a:r>
              <a:rPr lang="en-US" dirty="0"/>
              <a:t> </a:t>
            </a:r>
            <a:endParaRPr lang="en-AU" dirty="0"/>
          </a:p>
          <a:p>
            <a:r>
              <a:rPr lang="en-US" dirty="0"/>
              <a:t>Beloved Soul Mate ~</a:t>
            </a:r>
            <a:endParaRPr lang="en-AU" dirty="0"/>
          </a:p>
          <a:p>
            <a:r>
              <a:rPr lang="en-US" dirty="0"/>
              <a:t>Find the space in the center,</a:t>
            </a:r>
            <a:endParaRPr lang="en-AU" dirty="0"/>
          </a:p>
          <a:p>
            <a:r>
              <a:rPr lang="en-US" dirty="0"/>
              <a:t>The pulsing spaciousness</a:t>
            </a:r>
            <a:endParaRPr lang="en-AU" dirty="0"/>
          </a:p>
          <a:p>
            <a:r>
              <a:rPr lang="en-US" dirty="0"/>
              <a:t>Encompassing all opposites.</a:t>
            </a:r>
            <a:endParaRPr lang="en-AU" dirty="0"/>
          </a:p>
          <a:p>
            <a:r>
              <a:rPr lang="en-US" dirty="0"/>
              <a:t> </a:t>
            </a:r>
            <a:endParaRPr lang="en-AU" dirty="0"/>
          </a:p>
          <a:p>
            <a:r>
              <a:rPr lang="en-US" dirty="0"/>
              <a:t>Here the essences of creation are at play:</a:t>
            </a:r>
            <a:endParaRPr lang="en-AU" dirty="0"/>
          </a:p>
          <a:p>
            <a:r>
              <a:rPr lang="en-US" dirty="0"/>
              <a:t>Earth, Water, Fire, Air, and Space,</a:t>
            </a:r>
            <a:endParaRPr lang="en-AU" dirty="0"/>
          </a:p>
          <a:p>
            <a:r>
              <a:rPr lang="en-US" dirty="0"/>
              <a:t>And the senses that perceive them.</a:t>
            </a:r>
            <a:endParaRPr lang="en-AU" dirty="0"/>
          </a:p>
          <a:p>
            <a:r>
              <a:rPr lang="en-US" dirty="0"/>
              <a:t>The center is the dancing ground.</a:t>
            </a:r>
            <a:endParaRPr lang="en-AU" dirty="0"/>
          </a:p>
          <a:p>
            <a:r>
              <a:rPr lang="en-US" dirty="0"/>
              <a:t> </a:t>
            </a:r>
            <a:endParaRPr lang="en-AU" dirty="0">
              <a:latin typeface="Aller"/>
              <a:cs typeface="Aller"/>
            </a:endParaRPr>
          </a:p>
          <a:p>
            <a:r>
              <a:rPr lang="en-AU" sz="1400" i="1" dirty="0" smtClean="0">
                <a:latin typeface="Aller"/>
                <a:cs typeface="Aller"/>
              </a:rPr>
              <a:t>Excerpt from The Radiance Sutras by </a:t>
            </a:r>
            <a:r>
              <a:rPr lang="en-AU" sz="1400" i="1" dirty="0" err="1" smtClean="0">
                <a:latin typeface="Aller"/>
                <a:cs typeface="Aller"/>
              </a:rPr>
              <a:t>Lorin</a:t>
            </a:r>
            <a:r>
              <a:rPr lang="en-AU" sz="1400" i="1" dirty="0" smtClean="0">
                <a:latin typeface="Aller"/>
                <a:cs typeface="Aller"/>
              </a:rPr>
              <a:t> Roche PhD</a:t>
            </a:r>
            <a:endParaRPr lang="en-AU" sz="14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312824" y="6383893"/>
            <a:ext cx="473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3895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yogacircle-horizontal-transpar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7200" y="49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err="1" smtClean="0">
                <a:latin typeface="Aller"/>
                <a:cs typeface="Aller"/>
              </a:rPr>
              <a:t>Energise</a:t>
            </a:r>
            <a:r>
              <a:rPr lang="en-US" sz="3200" dirty="0" smtClean="0">
                <a:latin typeface="Aller"/>
                <a:cs typeface="Aller"/>
              </a:rPr>
              <a:t> the Chakras</a:t>
            </a:r>
            <a:endParaRPr lang="en-US" sz="3200" dirty="0">
              <a:latin typeface="Aller"/>
              <a:cs typeface="Aller"/>
            </a:endParaRPr>
          </a:p>
        </p:txBody>
      </p:sp>
      <p:pic>
        <p:nvPicPr>
          <p:cNvPr id="5" name="Picture 4" descr="7chakras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14009" y="1000900"/>
            <a:ext cx="3898900" cy="5461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922762" y="1390952"/>
            <a:ext cx="2527905" cy="5001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0"/>
              </a:spcAft>
            </a:pPr>
            <a:r>
              <a:rPr lang="en-US" dirty="0" smtClean="0"/>
              <a:t>I have the right to Know</a:t>
            </a:r>
          </a:p>
          <a:p>
            <a:pPr>
              <a:spcAft>
                <a:spcPts val="3000"/>
              </a:spcAft>
            </a:pPr>
            <a:r>
              <a:rPr lang="en-US" dirty="0" smtClean="0"/>
              <a:t>I have the right to See</a:t>
            </a:r>
          </a:p>
          <a:p>
            <a:pPr>
              <a:spcAft>
                <a:spcPts val="3000"/>
              </a:spcAft>
            </a:pPr>
            <a:r>
              <a:rPr lang="en-US" dirty="0" smtClean="0"/>
              <a:t>I have the right to Speak</a:t>
            </a:r>
          </a:p>
          <a:p>
            <a:pPr>
              <a:spcAft>
                <a:spcPts val="3000"/>
              </a:spcAft>
            </a:pPr>
            <a:r>
              <a:rPr lang="en-US" dirty="0" smtClean="0"/>
              <a:t>I have the right to Love</a:t>
            </a:r>
          </a:p>
          <a:p>
            <a:pPr>
              <a:spcAft>
                <a:spcPts val="3000"/>
              </a:spcAft>
            </a:pPr>
            <a:r>
              <a:rPr lang="en-US" dirty="0" smtClean="0"/>
              <a:t>I have the right to Act</a:t>
            </a:r>
          </a:p>
          <a:p>
            <a:pPr>
              <a:spcAft>
                <a:spcPts val="3000"/>
              </a:spcAft>
            </a:pPr>
            <a:r>
              <a:rPr lang="en-US" dirty="0" smtClean="0"/>
              <a:t>I have the right to Feel</a:t>
            </a:r>
          </a:p>
          <a:p>
            <a:pPr>
              <a:spcAft>
                <a:spcPts val="3000"/>
              </a:spcAft>
            </a:pPr>
            <a:r>
              <a:rPr lang="en-US" dirty="0" smtClean="0"/>
              <a:t>I Have the Right!</a:t>
            </a:r>
          </a:p>
          <a:p>
            <a:pPr>
              <a:spcAft>
                <a:spcPts val="3000"/>
              </a:spcAft>
            </a:pP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566759" y="1390952"/>
            <a:ext cx="74267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0"/>
              </a:spcAft>
            </a:pPr>
            <a:r>
              <a:rPr lang="en-US" dirty="0" smtClean="0"/>
              <a:t>Ah</a:t>
            </a:r>
          </a:p>
          <a:p>
            <a:pPr>
              <a:spcAft>
                <a:spcPts val="3000"/>
              </a:spcAft>
            </a:pPr>
            <a:r>
              <a:rPr lang="en-US" dirty="0" err="1" smtClean="0"/>
              <a:t>Aum</a:t>
            </a:r>
            <a:endParaRPr lang="en-US" dirty="0" smtClean="0"/>
          </a:p>
          <a:p>
            <a:pPr>
              <a:spcAft>
                <a:spcPts val="3000"/>
              </a:spcAft>
            </a:pPr>
            <a:r>
              <a:rPr lang="en-US" dirty="0" smtClean="0"/>
              <a:t>Ham</a:t>
            </a:r>
          </a:p>
          <a:p>
            <a:pPr>
              <a:spcAft>
                <a:spcPts val="3000"/>
              </a:spcAft>
            </a:pPr>
            <a:r>
              <a:rPr lang="en-US" dirty="0" smtClean="0"/>
              <a:t>Yum</a:t>
            </a:r>
          </a:p>
          <a:p>
            <a:pPr>
              <a:spcAft>
                <a:spcPts val="3000"/>
              </a:spcAft>
            </a:pPr>
            <a:r>
              <a:rPr lang="en-US" dirty="0" smtClean="0"/>
              <a:t>Ram</a:t>
            </a:r>
          </a:p>
          <a:p>
            <a:pPr>
              <a:spcAft>
                <a:spcPts val="3000"/>
              </a:spcAft>
            </a:pPr>
            <a:r>
              <a:rPr lang="en-US" dirty="0" err="1" smtClean="0"/>
              <a:t>Vam</a:t>
            </a:r>
            <a:endParaRPr lang="en-US" dirty="0" smtClean="0"/>
          </a:p>
          <a:p>
            <a:pPr>
              <a:spcAft>
                <a:spcPts val="3000"/>
              </a:spcAft>
            </a:pPr>
            <a:r>
              <a:rPr lang="en-US" dirty="0" smtClean="0"/>
              <a:t>Lam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12824" y="6383893"/>
            <a:ext cx="473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3528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yogacircle-horizontal-transpar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7200" y="49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latin typeface="Aller"/>
                <a:cs typeface="Aller"/>
              </a:rPr>
              <a:t>Mudra</a:t>
            </a:r>
            <a:endParaRPr lang="en-US" sz="3200" dirty="0">
              <a:latin typeface="Aller"/>
              <a:cs typeface="Aller"/>
            </a:endParaRPr>
          </a:p>
        </p:txBody>
      </p:sp>
      <p:pic>
        <p:nvPicPr>
          <p:cNvPr id="2" name="Picture 1" descr="0faccd24c0536aec9b29e8fe07226ad7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84452" y="1698097"/>
            <a:ext cx="2827262" cy="2827262"/>
          </a:xfrm>
          <a:prstGeom prst="rect">
            <a:avLst/>
          </a:prstGeom>
        </p:spPr>
      </p:pic>
      <p:pic>
        <p:nvPicPr>
          <p:cNvPr id="3" name="Picture 2" descr="fc2f6fe06518347f87afdfae7f0ce5a4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431794" y="1698097"/>
            <a:ext cx="2827262" cy="2827262"/>
          </a:xfrm>
          <a:prstGeom prst="rect">
            <a:avLst/>
          </a:prstGeom>
        </p:spPr>
      </p:pic>
      <p:pic>
        <p:nvPicPr>
          <p:cNvPr id="4" name="Picture 3" descr="0764672123677400e6d14fb176bd5b10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3" y="1698098"/>
            <a:ext cx="1814048" cy="272875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21714" y="1935238"/>
            <a:ext cx="1741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Padma Mudra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20090" y="4902576"/>
            <a:ext cx="7874041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i="1" dirty="0"/>
              <a:t>‘May we all awaken to the inner light of the heart – the ripple effect that has immeasurable blessings and benefits to all.’</a:t>
            </a:r>
            <a:r>
              <a:rPr lang="en-AU" sz="2400" dirty="0"/>
              <a:t>  ~ Shiva Rea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2824" y="6383893"/>
            <a:ext cx="473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638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alphaModFix amt="51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Picture 5" descr="yogacircle-horizontal-transpare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7200" y="49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err="1" smtClean="0">
                <a:latin typeface="Aller"/>
                <a:cs typeface="Aller"/>
              </a:rPr>
              <a:t>Jyoti</a:t>
            </a:r>
            <a:r>
              <a:rPr lang="en-US" sz="3200" dirty="0" smtClean="0">
                <a:latin typeface="Aller"/>
                <a:cs typeface="Aller"/>
              </a:rPr>
              <a:t> Meditation</a:t>
            </a:r>
            <a:endParaRPr lang="en-US" sz="3200" dirty="0">
              <a:latin typeface="Aller"/>
              <a:cs typeface="Aller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826376" y="1599848"/>
            <a:ext cx="638997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i="1" dirty="0" smtClean="0"/>
              <a:t>‘I am in the Light</a:t>
            </a:r>
          </a:p>
          <a:p>
            <a:r>
              <a:rPr lang="en-AU" sz="2800" i="1" dirty="0" smtClean="0"/>
              <a:t>The Light is in Me</a:t>
            </a:r>
          </a:p>
          <a:p>
            <a:r>
              <a:rPr lang="en-AU" sz="2800" i="1" dirty="0" smtClean="0"/>
              <a:t>I am the Light’</a:t>
            </a:r>
            <a:endParaRPr lang="en-AU" sz="2800" dirty="0"/>
          </a:p>
        </p:txBody>
      </p:sp>
      <p:sp>
        <p:nvSpPr>
          <p:cNvPr id="10" name="Rectangle 9"/>
          <p:cNvSpPr/>
          <p:nvPr/>
        </p:nvSpPr>
        <p:spPr>
          <a:xfrm>
            <a:off x="1944381" y="3595879"/>
            <a:ext cx="60842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i="1" dirty="0" smtClean="0"/>
              <a:t>‘Om </a:t>
            </a:r>
            <a:r>
              <a:rPr lang="en-AU" sz="2800" i="1" dirty="0" err="1" smtClean="0"/>
              <a:t>jyotir</a:t>
            </a:r>
            <a:r>
              <a:rPr lang="en-AU" sz="2800" i="1" dirty="0" smtClean="0"/>
              <a:t> </a:t>
            </a:r>
            <a:r>
              <a:rPr lang="en-AU" sz="2800" i="1" dirty="0" err="1" smtClean="0"/>
              <a:t>aham</a:t>
            </a:r>
            <a:r>
              <a:rPr lang="en-AU" sz="2800" i="1" dirty="0" smtClean="0"/>
              <a:t>’</a:t>
            </a:r>
          </a:p>
          <a:p>
            <a:endParaRPr lang="en-AU" sz="2800" i="1" dirty="0"/>
          </a:p>
          <a:p>
            <a:r>
              <a:rPr lang="en-AU" sz="2800" i="1" dirty="0" smtClean="0"/>
              <a:t>I am in the light of pure </a:t>
            </a:r>
            <a:r>
              <a:rPr lang="en-AU" sz="2800" i="1" dirty="0" err="1" smtClean="0"/>
              <a:t>consciusness</a:t>
            </a:r>
            <a:endParaRPr lang="en-AU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312824" y="6383893"/>
            <a:ext cx="473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9388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adf4b38440584cd666fa0bdee6db453.jpg"/>
          <p:cNvPicPr>
            <a:picLocks noChangeAspect="1"/>
          </p:cNvPicPr>
          <p:nvPr/>
        </p:nvPicPr>
        <p:blipFill>
          <a:blip r:embed="rId2">
            <a:alphaModFix amt="33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91440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7200" y="-1154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latin typeface="Aller"/>
                <a:cs typeface="Aller"/>
              </a:rPr>
              <a:t>Find the way to your inner sanctuary</a:t>
            </a:r>
            <a:endParaRPr lang="en-US" sz="3200" dirty="0">
              <a:latin typeface="Aller"/>
              <a:cs typeface="Aller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2824" y="6383893"/>
            <a:ext cx="473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16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366872" y="980124"/>
            <a:ext cx="8521148" cy="5262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i="1" dirty="0"/>
              <a:t>“It’s important to honour the story and over time, learn to relate differently to the story and in time, to let go of the story; letting go with a sense of loving kindness.  </a:t>
            </a:r>
            <a:endParaRPr lang="en-AU" sz="2800" i="1" dirty="0" smtClean="0"/>
          </a:p>
          <a:p>
            <a:endParaRPr lang="en-AU" sz="2800" i="1" dirty="0"/>
          </a:p>
          <a:p>
            <a:r>
              <a:rPr lang="en-AU" sz="2800" i="1" dirty="0" smtClean="0"/>
              <a:t>This </a:t>
            </a:r>
            <a:r>
              <a:rPr lang="en-AU" sz="2800" i="1" dirty="0"/>
              <a:t>is where yoga, with its emphasis on tapas, </a:t>
            </a:r>
            <a:r>
              <a:rPr lang="en-AU" sz="2800" i="1" dirty="0" err="1"/>
              <a:t>svadhyaha</a:t>
            </a:r>
            <a:r>
              <a:rPr lang="en-AU" sz="2800" i="1" dirty="0"/>
              <a:t>, </a:t>
            </a:r>
            <a:r>
              <a:rPr lang="en-AU" sz="2800" i="1" dirty="0" err="1"/>
              <a:t>Isvara</a:t>
            </a:r>
            <a:r>
              <a:rPr lang="en-AU" sz="2800" i="1" dirty="0"/>
              <a:t> </a:t>
            </a:r>
            <a:r>
              <a:rPr lang="en-AU" sz="2800" i="1" dirty="0" err="1"/>
              <a:t>pranidhana</a:t>
            </a:r>
            <a:r>
              <a:rPr lang="en-AU" sz="2800" i="1" dirty="0"/>
              <a:t> [will, self-study and surrender] adds a whole other dimension to the practice of </a:t>
            </a:r>
            <a:r>
              <a:rPr lang="en-AU" sz="2800" i="1" dirty="0" smtClean="0"/>
              <a:t>psychotherapy. </a:t>
            </a:r>
          </a:p>
          <a:p>
            <a:endParaRPr lang="en-AU" sz="2800" i="1" dirty="0"/>
          </a:p>
          <a:p>
            <a:r>
              <a:rPr lang="en-AU" sz="2800" i="1" dirty="0" smtClean="0"/>
              <a:t>When </a:t>
            </a:r>
            <a:r>
              <a:rPr lang="en-AU" sz="2800" i="1" dirty="0"/>
              <a:t>yogic principles are integrated into psychotherapy, therapy is a daily practice grounded in trusting the wholeness of the individual.”  ~ Joe Walter,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2378027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yogacircle-horizontal-transpar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7200" y="49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latin typeface="Aller"/>
                <a:cs typeface="Aller"/>
              </a:rPr>
              <a:t>Yoga for Depression</a:t>
            </a:r>
            <a:endParaRPr lang="en-US" sz="3200" dirty="0">
              <a:latin typeface="Aller"/>
              <a:cs typeface="Aller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543972" y="1192728"/>
            <a:ext cx="5428375" cy="5191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AU" dirty="0" smtClean="0">
                <a:latin typeface="Aller"/>
                <a:cs typeface="Aller"/>
              </a:rPr>
              <a:t>“</a:t>
            </a:r>
            <a:r>
              <a:rPr lang="en-AU" i="1" dirty="0" smtClean="0">
                <a:latin typeface="Aller"/>
                <a:cs typeface="Aller"/>
              </a:rPr>
              <a:t>Instead of trying to face the problem head on, I tried to run. The biggest lesson I learned out of this is that anxiety and sleepless nights are invaluable.  They’re a signal that things aren’t OK and acknowledging this will give you the key to solve whatever the problem is.</a:t>
            </a:r>
            <a:endParaRPr lang="en-AU" dirty="0" smtClean="0">
              <a:latin typeface="Aller"/>
              <a:cs typeface="Aller"/>
            </a:endParaRPr>
          </a:p>
          <a:p>
            <a:pPr>
              <a:lnSpc>
                <a:spcPct val="150000"/>
              </a:lnSpc>
            </a:pPr>
            <a:r>
              <a:rPr lang="en-AU" i="1" dirty="0" smtClean="0">
                <a:latin typeface="Aller"/>
                <a:cs typeface="Aller"/>
              </a:rPr>
              <a:t>There is no magic pill, you just have to face up to your problems</a:t>
            </a:r>
            <a:r>
              <a:rPr lang="en-AU" dirty="0" smtClean="0">
                <a:latin typeface="Aller"/>
                <a:cs typeface="Aller"/>
              </a:rPr>
              <a:t>.”  ~ </a:t>
            </a:r>
            <a:r>
              <a:rPr lang="en-AU" dirty="0" err="1" smtClean="0">
                <a:latin typeface="Aller"/>
                <a:cs typeface="Aller"/>
              </a:rPr>
              <a:t>Katinka</a:t>
            </a:r>
            <a:r>
              <a:rPr lang="en-AU" dirty="0" smtClean="0">
                <a:latin typeface="Aller"/>
                <a:cs typeface="Aller"/>
              </a:rPr>
              <a:t> </a:t>
            </a:r>
            <a:r>
              <a:rPr lang="en-AU" dirty="0" err="1" smtClean="0">
                <a:latin typeface="Aller"/>
                <a:cs typeface="Aller"/>
              </a:rPr>
              <a:t>Blackford</a:t>
            </a:r>
            <a:r>
              <a:rPr lang="en-AU" dirty="0" smtClean="0">
                <a:latin typeface="Aller"/>
                <a:cs typeface="Aller"/>
              </a:rPr>
              <a:t> Newman</a:t>
            </a:r>
          </a:p>
          <a:p>
            <a:pPr>
              <a:lnSpc>
                <a:spcPct val="150000"/>
              </a:lnSpc>
            </a:pPr>
            <a:endParaRPr lang="en-AU" dirty="0" smtClean="0">
              <a:latin typeface="Aller"/>
              <a:cs typeface="Aller"/>
            </a:endParaRPr>
          </a:p>
          <a:p>
            <a:pPr>
              <a:lnSpc>
                <a:spcPct val="150000"/>
              </a:lnSpc>
            </a:pPr>
            <a:r>
              <a:rPr lang="en-AU" sz="2000" dirty="0" smtClean="0">
                <a:latin typeface="Aller"/>
                <a:cs typeface="Aller"/>
              </a:rPr>
              <a:t>5 million </a:t>
            </a:r>
            <a:r>
              <a:rPr lang="en-AU" sz="2000" dirty="0" err="1" smtClean="0">
                <a:latin typeface="Aller"/>
                <a:cs typeface="Aller"/>
              </a:rPr>
              <a:t>peop</a:t>
            </a:r>
            <a:r>
              <a:rPr lang="en-US" sz="2000" dirty="0" smtClean="0">
                <a:latin typeface="Aller"/>
                <a:cs typeface="Aller"/>
              </a:rPr>
              <a:t>le</a:t>
            </a:r>
            <a:r>
              <a:rPr lang="en-AU" sz="2000" dirty="0" smtClean="0">
                <a:latin typeface="Aller"/>
                <a:cs typeface="Aller"/>
              </a:rPr>
              <a:t> are taking anti-depressants in the UK and over 100 million worldwide (2013)</a:t>
            </a:r>
            <a:endParaRPr lang="en-AU" sz="2000" dirty="0">
              <a:latin typeface="Aller"/>
              <a:cs typeface="Aller"/>
            </a:endParaRPr>
          </a:p>
        </p:txBody>
      </p:sp>
      <p:pic>
        <p:nvPicPr>
          <p:cNvPr id="2" name="Picture 1" descr="1473183364149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40201" y="1020296"/>
            <a:ext cx="3203771" cy="48458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2824" y="6383893"/>
            <a:ext cx="473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9CFE542-ABCD-C04F-8027-237A3C5881F5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7272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leshas-Oct-20142.jpg"/>
          <p:cNvPicPr>
            <a:picLocks noChangeAspect="1"/>
          </p:cNvPicPr>
          <p:nvPr/>
        </p:nvPicPr>
        <p:blipFill>
          <a:blip r:embed="rId2">
            <a:alphaModFix amt="29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6872288"/>
          </a:xfrm>
          <a:prstGeom prst="rect">
            <a:avLst/>
          </a:prstGeom>
        </p:spPr>
      </p:pic>
      <p:pic>
        <p:nvPicPr>
          <p:cNvPr id="6" name="Picture 5" descr="yogacircle-horizontal-transpare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7200" y="49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latin typeface="Aller"/>
                <a:cs typeface="Aller"/>
              </a:rPr>
              <a:t>Suffering if part of the human condition</a:t>
            </a:r>
            <a:endParaRPr lang="en-US" sz="3200" dirty="0">
              <a:latin typeface="Aller"/>
              <a:cs typeface="Aller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86580" y="1497622"/>
            <a:ext cx="836163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/>
              <a:t>The </a:t>
            </a:r>
            <a:r>
              <a:rPr lang="en-AU" sz="2400" b="1" dirty="0"/>
              <a:t>cause</a:t>
            </a:r>
            <a:r>
              <a:rPr lang="en-AU" sz="2400" dirty="0"/>
              <a:t> of our suffering is known by the yogis as the </a:t>
            </a:r>
            <a:r>
              <a:rPr lang="en-AU" sz="2400" b="1" dirty="0" smtClean="0"/>
              <a:t>KLESHAS </a:t>
            </a:r>
            <a:r>
              <a:rPr lang="en-AU" sz="2400" dirty="0" smtClean="0"/>
              <a:t>– </a:t>
            </a:r>
            <a:r>
              <a:rPr lang="en-AU" sz="2400" dirty="0"/>
              <a:t>afflictions that distort our mind and our perceptions.  </a:t>
            </a:r>
          </a:p>
          <a:p>
            <a:r>
              <a:rPr lang="en-AU" sz="2400" dirty="0"/>
              <a:t> </a:t>
            </a:r>
          </a:p>
          <a:p>
            <a:pPr marL="342900" lvl="0" indent="-342900">
              <a:buFont typeface="Arial"/>
              <a:buChar char="•"/>
            </a:pPr>
            <a:r>
              <a:rPr lang="en-US" sz="2400" dirty="0" smtClean="0"/>
              <a:t>Ignorance - </a:t>
            </a:r>
            <a:r>
              <a:rPr lang="en-US" sz="2400" dirty="0"/>
              <a:t>believing the temporary is eternal, the impure is pure and pleasure is painful</a:t>
            </a:r>
            <a:endParaRPr lang="en-AU" sz="2400" dirty="0"/>
          </a:p>
          <a:p>
            <a:pPr marL="342900" lvl="0" indent="-342900">
              <a:buFont typeface="Arial"/>
              <a:buChar char="•"/>
            </a:pPr>
            <a:r>
              <a:rPr lang="en-US" sz="2400" dirty="0"/>
              <a:t>attachment or desire for things that bring satisfaction,</a:t>
            </a:r>
            <a:endParaRPr lang="en-AU" sz="2400" dirty="0"/>
          </a:p>
          <a:p>
            <a:pPr marL="342900" lvl="0" indent="-342900">
              <a:buFont typeface="Arial"/>
              <a:buChar char="•"/>
            </a:pPr>
            <a:r>
              <a:rPr lang="en-US" sz="2400" dirty="0"/>
              <a:t>aversion or repulsion toward unpleasant experiences, </a:t>
            </a:r>
            <a:endParaRPr lang="en-AU" sz="2400" dirty="0"/>
          </a:p>
          <a:p>
            <a:pPr marL="342900" lvl="0" indent="-342900">
              <a:buFont typeface="Arial"/>
              <a:buChar char="•"/>
            </a:pPr>
            <a:r>
              <a:rPr lang="en-US" sz="2400" dirty="0"/>
              <a:t>identification with ego &amp; false projections of self, </a:t>
            </a:r>
            <a:endParaRPr lang="en-AU" sz="2400" dirty="0"/>
          </a:p>
          <a:p>
            <a:pPr marL="342900" lvl="0" indent="-342900">
              <a:buFont typeface="Arial"/>
              <a:buChar char="•"/>
            </a:pPr>
            <a:r>
              <a:rPr lang="en-US" sz="2400" dirty="0"/>
              <a:t>fear of </a:t>
            </a:r>
            <a:r>
              <a:rPr lang="en-US" sz="2400" dirty="0" smtClean="0"/>
              <a:t>death</a:t>
            </a:r>
            <a:endParaRPr lang="en-AU" sz="2400" dirty="0"/>
          </a:p>
          <a:p>
            <a:r>
              <a:rPr lang="en-AU" sz="2400" dirty="0"/>
              <a:t> </a:t>
            </a:r>
          </a:p>
          <a:p>
            <a:r>
              <a:rPr lang="en-AU" sz="2400" dirty="0"/>
              <a:t>These </a:t>
            </a:r>
            <a:r>
              <a:rPr lang="en-AU" sz="2400" dirty="0" err="1"/>
              <a:t>Kleshas</a:t>
            </a:r>
            <a:r>
              <a:rPr lang="en-AU" sz="2400" dirty="0"/>
              <a:t> keep us separated from the Divine and from our true nature.  </a:t>
            </a:r>
            <a:endParaRPr lang="en-AU" sz="2400" dirty="0" smtClean="0"/>
          </a:p>
          <a:p>
            <a:pPr algn="ctr"/>
            <a:r>
              <a:rPr lang="en-AU" sz="2400" i="1" dirty="0" smtClean="0"/>
              <a:t>“This too shall pass.</a:t>
            </a:r>
            <a:r>
              <a:rPr lang="en-AU" sz="2400" dirty="0" smtClean="0"/>
              <a:t>” ~ </a:t>
            </a:r>
            <a:r>
              <a:rPr lang="en-AU" sz="2400" dirty="0" err="1" smtClean="0"/>
              <a:t>Goenka</a:t>
            </a:r>
            <a:endParaRPr lang="en-AU" sz="2400" dirty="0"/>
          </a:p>
          <a:p>
            <a:pPr>
              <a:lnSpc>
                <a:spcPct val="150000"/>
              </a:lnSpc>
            </a:pPr>
            <a:endParaRPr lang="en-AU" sz="2400" dirty="0">
              <a:latin typeface="Aller"/>
              <a:cs typeface="Aller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2824" y="6383893"/>
            <a:ext cx="473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9CFE542-ABCD-C04F-8027-237A3C5881F5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4768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lasses2.jpg"/>
          <p:cNvPicPr>
            <a:picLocks noChangeAspect="1"/>
          </p:cNvPicPr>
          <p:nvPr/>
        </p:nvPicPr>
        <p:blipFill>
          <a:blip r:embed="rId2">
            <a:alphaModFix amt="31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1092242" y="0"/>
            <a:ext cx="10996448" cy="6858000"/>
          </a:xfrm>
          <a:prstGeom prst="rect">
            <a:avLst/>
          </a:prstGeom>
        </p:spPr>
      </p:pic>
      <p:pic>
        <p:nvPicPr>
          <p:cNvPr id="6" name="Picture 5" descr="yogacircle-horizontal-transpare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7200" y="49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latin typeface="Aller"/>
                <a:cs typeface="Aller"/>
              </a:rPr>
              <a:t>Universal Healing Salves </a:t>
            </a:r>
            <a:endParaRPr lang="en-US" sz="3200" dirty="0">
              <a:latin typeface="Aller"/>
              <a:cs typeface="Aller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86580" y="1497622"/>
            <a:ext cx="836163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AU" sz="2400" dirty="0"/>
              <a:t>When did you stop dancing?   [asana]</a:t>
            </a:r>
          </a:p>
          <a:p>
            <a:pPr lvl="0">
              <a:lnSpc>
                <a:spcPct val="200000"/>
              </a:lnSpc>
            </a:pPr>
            <a:r>
              <a:rPr lang="en-AU" sz="2400" dirty="0"/>
              <a:t>When did you stop singing?   [pranayama &amp; mantra &amp; </a:t>
            </a:r>
            <a:r>
              <a:rPr lang="en-AU" sz="2400" dirty="0" err="1"/>
              <a:t>kirtan</a:t>
            </a:r>
            <a:r>
              <a:rPr lang="en-AU" sz="2400" dirty="0"/>
              <a:t>]</a:t>
            </a:r>
          </a:p>
          <a:p>
            <a:pPr lvl="0">
              <a:lnSpc>
                <a:spcPct val="200000"/>
              </a:lnSpc>
            </a:pPr>
            <a:r>
              <a:rPr lang="en-AU" sz="2400" dirty="0"/>
              <a:t>When did you stop being enchanted by stories?  [</a:t>
            </a:r>
            <a:r>
              <a:rPr lang="en-AU" sz="2400" dirty="0" err="1"/>
              <a:t>bhavana</a:t>
            </a:r>
            <a:r>
              <a:rPr lang="en-AU" sz="2400" dirty="0"/>
              <a:t>]</a:t>
            </a:r>
          </a:p>
          <a:p>
            <a:pPr lvl="0">
              <a:spcBef>
                <a:spcPts val="2400"/>
              </a:spcBef>
            </a:pPr>
            <a:r>
              <a:rPr lang="en-AU" sz="2400" dirty="0"/>
              <a:t>When did you stop finding comfort in the sweet territory of silence? [dhyana]</a:t>
            </a:r>
          </a:p>
          <a:p>
            <a:pPr>
              <a:lnSpc>
                <a:spcPct val="150000"/>
              </a:lnSpc>
            </a:pPr>
            <a:endParaRPr lang="en-AU" sz="2400" dirty="0">
              <a:latin typeface="Aller"/>
              <a:cs typeface="Aller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2824" y="6383893"/>
            <a:ext cx="473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9CFE542-ABCD-C04F-8027-237A3C5881F5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868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ransformation_butterfly.jpg"/>
          <p:cNvPicPr>
            <a:picLocks noChangeAspect="1"/>
          </p:cNvPicPr>
          <p:nvPr/>
        </p:nvPicPr>
        <p:blipFill>
          <a:blip r:embed="rId2">
            <a:alphaModFix amt="38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1366762" y="-20845"/>
            <a:ext cx="11750040" cy="6858000"/>
          </a:xfrm>
          <a:prstGeom prst="rect">
            <a:avLst/>
          </a:prstGeom>
        </p:spPr>
      </p:pic>
      <p:pic>
        <p:nvPicPr>
          <p:cNvPr id="6" name="Picture 5" descr="yogacircle-horizontal-transpare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7200" y="49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200" dirty="0">
              <a:latin typeface="Aller"/>
              <a:cs typeface="Aller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48559" y="2779717"/>
            <a:ext cx="790430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i="1" dirty="0"/>
              <a:t>‘The pain of transformation is real, physically and psychically, but only the intensity of the fire can unite the body and soul. This is a soul-making process.</a:t>
            </a:r>
            <a:r>
              <a:rPr lang="en-AU" sz="2400" i="1" dirty="0" smtClean="0"/>
              <a:t>’  ~ </a:t>
            </a:r>
            <a:r>
              <a:rPr lang="en-AU" sz="2400" i="1" dirty="0" err="1"/>
              <a:t>Sianna</a:t>
            </a:r>
            <a:r>
              <a:rPr lang="en-AU" sz="2400" i="1" dirty="0"/>
              <a:t> </a:t>
            </a:r>
            <a:r>
              <a:rPr lang="en-AU" sz="2400" i="1" dirty="0" smtClean="0"/>
              <a:t>Sherman</a:t>
            </a:r>
          </a:p>
          <a:p>
            <a:endParaRPr lang="en-AU" sz="2400" i="1" dirty="0"/>
          </a:p>
          <a:p>
            <a:r>
              <a:rPr lang="en-AU" sz="2400" i="1" dirty="0" smtClean="0"/>
              <a:t>“T</a:t>
            </a:r>
            <a:r>
              <a:rPr lang="en-US" sz="2400" i="1" dirty="0" smtClean="0"/>
              <a:t>he</a:t>
            </a:r>
            <a:r>
              <a:rPr lang="en-AU" sz="2400" i="1" dirty="0" smtClean="0"/>
              <a:t> pain is not to be avoided.  It’s a signal, not noise.”             ~ </a:t>
            </a:r>
            <a:r>
              <a:rPr lang="en-AU" sz="2400" i="1" dirty="0" err="1" smtClean="0"/>
              <a:t>Lorin</a:t>
            </a:r>
            <a:r>
              <a:rPr lang="en-AU" sz="2400" i="1" dirty="0" smtClean="0"/>
              <a:t> Roche</a:t>
            </a:r>
            <a:endParaRPr lang="en-AU" sz="2400" dirty="0"/>
          </a:p>
          <a:p>
            <a:pPr>
              <a:lnSpc>
                <a:spcPct val="150000"/>
              </a:lnSpc>
            </a:pPr>
            <a:endParaRPr lang="en-AU" sz="2400" dirty="0">
              <a:latin typeface="Aller"/>
              <a:cs typeface="Aller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2824" y="6383893"/>
            <a:ext cx="473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9CFE542-ABCD-C04F-8027-237A3C5881F5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12824" y="202128"/>
            <a:ext cx="85263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latin typeface="Aller"/>
                <a:cs typeface="Aller"/>
              </a:rPr>
              <a:t>Shining a light in the darkness reveals hidden gems</a:t>
            </a:r>
            <a:endParaRPr lang="en-US" sz="2800" dirty="0">
              <a:latin typeface="Aller"/>
              <a:cs typeface="Aller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127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alphaModFix amt="6000"/>
          </a:blip>
          <a:stretch>
            <a:fillRect/>
          </a:stretch>
        </p:blipFill>
        <p:spPr>
          <a:xfrm>
            <a:off x="1080931" y="795501"/>
            <a:ext cx="5918439" cy="5939652"/>
          </a:xfrm>
          <a:prstGeom prst="rect">
            <a:avLst/>
          </a:prstGeom>
        </p:spPr>
      </p:pic>
      <p:pic>
        <p:nvPicPr>
          <p:cNvPr id="6" name="Picture 5" descr="yogacircle-horizontal-transpare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148628" y="49728"/>
            <a:ext cx="875588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latin typeface="Aller"/>
                <a:cs typeface="Aller"/>
              </a:rPr>
              <a:t>Personal Self Empowerment Techniques</a:t>
            </a:r>
            <a:endParaRPr lang="en-US" sz="2800" dirty="0">
              <a:latin typeface="Aller"/>
              <a:cs typeface="Aller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2824" y="6383893"/>
            <a:ext cx="473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9CFE542-ABCD-C04F-8027-237A3C5881F5}" type="slidenum">
              <a:rPr lang="en-US" smtClean="0"/>
              <a:pPr/>
              <a:t>6</a:t>
            </a:fld>
            <a:r>
              <a:rPr lang="en-US" dirty="0" smtClean="0"/>
              <a:t>a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755910" y="1045492"/>
            <a:ext cx="8284782" cy="6786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400" dirty="0" err="1" smtClean="0"/>
              <a:t>Energising</a:t>
            </a:r>
            <a:r>
              <a:rPr lang="en-US" sz="2400" dirty="0" smtClean="0"/>
              <a:t> Movement - </a:t>
            </a:r>
            <a:r>
              <a:rPr lang="en-US" sz="2400" i="1" dirty="0"/>
              <a:t>a</a:t>
            </a:r>
            <a:r>
              <a:rPr lang="en-AU" sz="2400" i="1" dirty="0" err="1" smtClean="0"/>
              <a:t>sana</a:t>
            </a:r>
            <a:r>
              <a:rPr lang="en-AU" sz="2400" i="1" dirty="0" smtClean="0"/>
              <a:t> </a:t>
            </a:r>
          </a:p>
          <a:p>
            <a:pPr marL="457200" lvl="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400" dirty="0" err="1" smtClean="0"/>
              <a:t>Breathwork</a:t>
            </a:r>
            <a:r>
              <a:rPr lang="en-US" sz="2400" dirty="0" smtClean="0"/>
              <a:t> - </a:t>
            </a:r>
            <a:r>
              <a:rPr lang="en-US" sz="2400" i="1" dirty="0" smtClean="0"/>
              <a:t>p</a:t>
            </a:r>
            <a:r>
              <a:rPr lang="en-AU" sz="2400" i="1" dirty="0" err="1" smtClean="0"/>
              <a:t>ranayama</a:t>
            </a:r>
            <a:endParaRPr lang="en-AU" sz="2400" i="1" dirty="0" smtClean="0"/>
          </a:p>
          <a:p>
            <a:pPr marL="457200" lvl="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400" dirty="0" smtClean="0"/>
              <a:t>Sound (</a:t>
            </a:r>
            <a:r>
              <a:rPr lang="en-US" sz="2400" i="1" dirty="0" smtClean="0"/>
              <a:t>m</a:t>
            </a:r>
            <a:r>
              <a:rPr lang="en-AU" sz="2400" i="1" dirty="0" err="1" smtClean="0"/>
              <a:t>antra</a:t>
            </a:r>
            <a:r>
              <a:rPr lang="en-AU" sz="2400" dirty="0" smtClean="0"/>
              <a:t>) &amp; Gesture (</a:t>
            </a:r>
            <a:r>
              <a:rPr lang="en-AU" sz="2400" i="1" dirty="0" smtClean="0"/>
              <a:t>mudra</a:t>
            </a:r>
            <a:r>
              <a:rPr lang="en-AU" sz="2400" dirty="0" smtClean="0"/>
              <a:t>)</a:t>
            </a:r>
          </a:p>
          <a:p>
            <a:pPr marL="457200" lvl="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400" dirty="0" smtClean="0"/>
              <a:t>G</a:t>
            </a:r>
            <a:r>
              <a:rPr lang="en-AU" sz="2400" dirty="0" err="1" smtClean="0"/>
              <a:t>uided</a:t>
            </a:r>
            <a:r>
              <a:rPr lang="en-AU" sz="2400" dirty="0" smtClean="0"/>
              <a:t> meditation (</a:t>
            </a:r>
            <a:r>
              <a:rPr lang="en-AU" sz="2400" i="1" dirty="0" smtClean="0"/>
              <a:t>yoga </a:t>
            </a:r>
            <a:r>
              <a:rPr lang="en-AU" sz="2400" i="1" dirty="0" err="1" smtClean="0"/>
              <a:t>nidra</a:t>
            </a:r>
            <a:r>
              <a:rPr lang="en-AU" sz="2400" dirty="0" smtClean="0"/>
              <a:t>)</a:t>
            </a:r>
          </a:p>
          <a:p>
            <a:pPr marL="457200" lvl="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400" dirty="0" smtClean="0"/>
              <a:t>A</a:t>
            </a:r>
            <a:r>
              <a:rPr lang="en-AU" sz="2400" dirty="0" err="1" smtClean="0"/>
              <a:t>ffirmation</a:t>
            </a:r>
            <a:r>
              <a:rPr lang="en-AU" sz="2400" dirty="0" smtClean="0"/>
              <a:t> (</a:t>
            </a:r>
            <a:r>
              <a:rPr lang="en-AU" sz="2400" i="1" dirty="0" err="1" smtClean="0"/>
              <a:t>sankalpa</a:t>
            </a:r>
            <a:r>
              <a:rPr lang="en-AU" sz="2400" dirty="0" smtClean="0"/>
              <a:t>) &amp; imagery</a:t>
            </a:r>
          </a:p>
          <a:p>
            <a:pPr marL="457200" lvl="0" indent="-457200">
              <a:spcAft>
                <a:spcPts val="600"/>
              </a:spcAft>
              <a:buFont typeface="+mj-lt"/>
              <a:buAutoNum type="arabicPeriod"/>
            </a:pPr>
            <a:r>
              <a:rPr lang="en-AU" sz="2400" dirty="0" smtClean="0"/>
              <a:t>Meditation and self enquiry techniques (</a:t>
            </a:r>
            <a:r>
              <a:rPr lang="en-AU" sz="2400" i="1" dirty="0" err="1" smtClean="0"/>
              <a:t>svadyhaha</a:t>
            </a:r>
            <a:r>
              <a:rPr lang="en-AU" sz="2400" dirty="0" smtClean="0"/>
              <a:t>)</a:t>
            </a:r>
          </a:p>
          <a:p>
            <a:pPr marL="457200" lvl="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400" dirty="0" smtClean="0"/>
              <a:t>S</a:t>
            </a:r>
            <a:r>
              <a:rPr lang="en-AU" sz="2400" dirty="0" err="1" smtClean="0"/>
              <a:t>hadow</a:t>
            </a:r>
            <a:r>
              <a:rPr lang="en-AU" sz="2400" dirty="0" smtClean="0"/>
              <a:t> Work</a:t>
            </a:r>
          </a:p>
          <a:p>
            <a:pPr marL="457200" lvl="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400" dirty="0" smtClean="0"/>
              <a:t>E</a:t>
            </a:r>
            <a:r>
              <a:rPr lang="en-AU" sz="2400" dirty="0" err="1" smtClean="0"/>
              <a:t>xperiential</a:t>
            </a:r>
            <a:r>
              <a:rPr lang="en-AU" sz="2400" dirty="0" smtClean="0"/>
              <a:t> psychotherapy</a:t>
            </a:r>
          </a:p>
          <a:p>
            <a:pPr marL="457200" lvl="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400" dirty="0" smtClean="0"/>
              <a:t>B</a:t>
            </a:r>
            <a:r>
              <a:rPr lang="en-AU" sz="2400" dirty="0" smtClean="0"/>
              <a:t>e in Nature</a:t>
            </a:r>
          </a:p>
          <a:p>
            <a:pPr marL="457200" lvl="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400" dirty="0" err="1" smtClean="0"/>
              <a:t>Prioritse</a:t>
            </a:r>
            <a:r>
              <a:rPr lang="en-US" sz="2400" dirty="0" smtClean="0"/>
              <a:t> s</a:t>
            </a:r>
            <a:r>
              <a:rPr lang="en-AU" sz="2400" dirty="0" err="1" smtClean="0"/>
              <a:t>leep</a:t>
            </a:r>
            <a:r>
              <a:rPr lang="en-AU" sz="2400" dirty="0" smtClean="0"/>
              <a:t>, nourishing food, self-</a:t>
            </a:r>
            <a:r>
              <a:rPr lang="en-AU" sz="2400" dirty="0"/>
              <a:t>care</a:t>
            </a:r>
            <a:r>
              <a:rPr lang="en-AU" sz="2000" dirty="0" smtClean="0"/>
              <a:t> (</a:t>
            </a:r>
            <a:r>
              <a:rPr lang="en-AU" sz="2000" dirty="0" err="1" smtClean="0"/>
              <a:t>accupunture</a:t>
            </a:r>
            <a:r>
              <a:rPr lang="en-AU" sz="2000" dirty="0" smtClean="0"/>
              <a:t>/massage) </a:t>
            </a:r>
          </a:p>
          <a:p>
            <a:pPr marL="457200" lvl="0" indent="-457200">
              <a:spcAft>
                <a:spcPts val="600"/>
              </a:spcAft>
              <a:buFont typeface="+mj-lt"/>
              <a:buAutoNum type="arabicPeriod"/>
            </a:pPr>
            <a:r>
              <a:rPr lang="en-US" sz="2400" dirty="0" smtClean="0"/>
              <a:t>S</a:t>
            </a:r>
            <a:r>
              <a:rPr lang="en-AU" sz="2400" dirty="0" err="1" smtClean="0"/>
              <a:t>elfless</a:t>
            </a:r>
            <a:r>
              <a:rPr lang="en-AU" sz="2400" dirty="0" smtClean="0"/>
              <a:t> service &amp; </a:t>
            </a:r>
            <a:r>
              <a:rPr lang="en-AU" sz="2400" dirty="0" err="1" smtClean="0"/>
              <a:t>Sangha</a:t>
            </a:r>
            <a:r>
              <a:rPr lang="en-AU" sz="2400" dirty="0" smtClean="0"/>
              <a:t> (</a:t>
            </a:r>
            <a:r>
              <a:rPr lang="en-AU" sz="2400" i="1" dirty="0" err="1" smtClean="0"/>
              <a:t>yamas</a:t>
            </a:r>
            <a:r>
              <a:rPr lang="en-AU" sz="2400" dirty="0" smtClean="0"/>
              <a:t> &amp; </a:t>
            </a:r>
            <a:r>
              <a:rPr lang="en-AU" sz="2400" i="1" dirty="0" err="1" smtClean="0"/>
              <a:t>niyamas</a:t>
            </a:r>
            <a:r>
              <a:rPr lang="en-AU" sz="2400" dirty="0" smtClean="0"/>
              <a:t>)</a:t>
            </a:r>
          </a:p>
          <a:p>
            <a:pPr marL="457200" lvl="0" indent="-457200">
              <a:spcAft>
                <a:spcPts val="600"/>
              </a:spcAft>
              <a:buFont typeface="+mj-lt"/>
              <a:buAutoNum type="arabicPeriod"/>
            </a:pPr>
            <a:endParaRPr lang="en-AU" sz="2400" dirty="0" smtClean="0"/>
          </a:p>
          <a:p>
            <a:pPr marL="457200" lvl="0" indent="-457200">
              <a:spcAft>
                <a:spcPts val="600"/>
              </a:spcAft>
              <a:buFont typeface="+mj-lt"/>
              <a:buAutoNum type="arabicPeriod"/>
            </a:pPr>
            <a:endParaRPr lang="en-AU" sz="2400" dirty="0" smtClean="0"/>
          </a:p>
          <a:p>
            <a:pPr marL="457200" indent="-457200">
              <a:buFont typeface="+mj-lt"/>
              <a:buAutoNum type="arabicPeriod"/>
            </a:pPr>
            <a:endParaRPr lang="en-AU" sz="2400" dirty="0" smtClean="0">
              <a:latin typeface="Aller"/>
              <a:cs typeface="Aller"/>
            </a:endParaRPr>
          </a:p>
          <a:p>
            <a:pPr>
              <a:lnSpc>
                <a:spcPct val="150000"/>
              </a:lnSpc>
            </a:pPr>
            <a:endParaRPr lang="en-AU" sz="2400" dirty="0">
              <a:latin typeface="Aller"/>
              <a:cs typeface="Aller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914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yogacircle-horizontal-transparen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7200" y="49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latin typeface="Aller"/>
                <a:cs typeface="Aller"/>
              </a:rPr>
              <a:t>A somatic approach to healing</a:t>
            </a:r>
            <a:endParaRPr lang="en-US" sz="3200" dirty="0">
              <a:latin typeface="Aller"/>
              <a:cs typeface="Aller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122855" y="1008062"/>
            <a:ext cx="69547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i="1" dirty="0"/>
              <a:t>“The body is the grit that produces the pearl,” ~ Marion </a:t>
            </a:r>
            <a:r>
              <a:rPr lang="en-AU" i="1" dirty="0" smtClean="0"/>
              <a:t>Woodman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669033" y="2278655"/>
            <a:ext cx="3235477" cy="323547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87870" y="2261315"/>
            <a:ext cx="2457755" cy="32770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453706" y="3131351"/>
            <a:ext cx="3219742" cy="321974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417421" y="1632907"/>
            <a:ext cx="3261394" cy="217341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7870" y="6444257"/>
            <a:ext cx="7255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6b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0755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s-7.jpeg"/>
          <p:cNvPicPr>
            <a:picLocks noChangeAspect="1"/>
          </p:cNvPicPr>
          <p:nvPr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0305738" cy="6858000"/>
          </a:xfrm>
          <a:prstGeom prst="rect">
            <a:avLst/>
          </a:prstGeom>
        </p:spPr>
      </p:pic>
      <p:pic>
        <p:nvPicPr>
          <p:cNvPr id="6" name="Picture 5" descr="yogacircle-horizontal-transpare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7200" y="49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latin typeface="Aller"/>
                <a:cs typeface="Aller"/>
              </a:rPr>
              <a:t>Roadmap out of Depression</a:t>
            </a:r>
            <a:endParaRPr lang="en-US" sz="3200" dirty="0">
              <a:latin typeface="Aller"/>
              <a:cs typeface="Aller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7250" y="1316197"/>
            <a:ext cx="8700294" cy="4455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AU" sz="2000" b="1" dirty="0" smtClean="0">
                <a:latin typeface="Aller"/>
                <a:cs typeface="Aller"/>
              </a:rPr>
              <a:t>STEP 1: Establish your potential for wellness </a:t>
            </a:r>
          </a:p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en-AU" i="1" dirty="0">
                <a:solidFill>
                  <a:srgbClr val="BE0032"/>
                </a:solidFill>
                <a:latin typeface="Aller"/>
                <a:cs typeface="Aller"/>
              </a:rPr>
              <a:t>‘I am whole.  I am perfect in my </a:t>
            </a:r>
            <a:r>
              <a:rPr lang="en-AU" i="1" dirty="0" smtClean="0">
                <a:solidFill>
                  <a:srgbClr val="BE0032"/>
                </a:solidFill>
                <a:latin typeface="Aller"/>
                <a:cs typeface="Aller"/>
              </a:rPr>
              <a:t>imperfection.’ </a:t>
            </a:r>
            <a:endParaRPr lang="en-AU" i="1" dirty="0">
              <a:solidFill>
                <a:srgbClr val="BE0032"/>
              </a:solidFill>
              <a:latin typeface="Aller"/>
              <a:cs typeface="Aller"/>
            </a:endParaRPr>
          </a:p>
          <a:p>
            <a:pPr>
              <a:lnSpc>
                <a:spcPct val="150000"/>
              </a:lnSpc>
            </a:pPr>
            <a:r>
              <a:rPr lang="en-AU" sz="2000" b="1" dirty="0" smtClean="0">
                <a:latin typeface="Aller"/>
                <a:cs typeface="Aller"/>
              </a:rPr>
              <a:t>STEP 2: Get back into the body and out of the head</a:t>
            </a:r>
          </a:p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en-AU" i="1" dirty="0">
                <a:solidFill>
                  <a:srgbClr val="BE0032"/>
                </a:solidFill>
                <a:latin typeface="Aller"/>
                <a:cs typeface="Aller"/>
              </a:rPr>
              <a:t>‘It’s safe to be in my body.  The body is always </a:t>
            </a:r>
            <a:r>
              <a:rPr lang="en-AU" i="1" dirty="0" smtClean="0">
                <a:solidFill>
                  <a:srgbClr val="BE0032"/>
                </a:solidFill>
                <a:latin typeface="Aller"/>
                <a:cs typeface="Aller"/>
              </a:rPr>
              <a:t>present’.</a:t>
            </a:r>
            <a:endParaRPr lang="en-AU" i="1" dirty="0">
              <a:solidFill>
                <a:srgbClr val="BE0032"/>
              </a:solidFill>
              <a:latin typeface="Aller"/>
              <a:cs typeface="Aller"/>
            </a:endParaRPr>
          </a:p>
          <a:p>
            <a:pPr>
              <a:lnSpc>
                <a:spcPct val="150000"/>
              </a:lnSpc>
            </a:pPr>
            <a:r>
              <a:rPr lang="en-AU" sz="2000" b="1" dirty="0" smtClean="0">
                <a:latin typeface="Aller"/>
                <a:cs typeface="Aller"/>
              </a:rPr>
              <a:t>STEP 3: Release tension and intrinsic memory stored in the body</a:t>
            </a:r>
          </a:p>
          <a:p>
            <a:pPr algn="ctr">
              <a:lnSpc>
                <a:spcPct val="150000"/>
              </a:lnSpc>
              <a:spcAft>
                <a:spcPts val="1200"/>
              </a:spcAft>
            </a:pPr>
            <a:r>
              <a:rPr lang="en-AU" i="1" dirty="0">
                <a:solidFill>
                  <a:srgbClr val="BE0032"/>
                </a:solidFill>
                <a:latin typeface="Aller"/>
                <a:cs typeface="Aller"/>
              </a:rPr>
              <a:t>‘I can store and release energy from my </a:t>
            </a:r>
            <a:r>
              <a:rPr lang="en-AU" i="1" dirty="0" smtClean="0">
                <a:solidFill>
                  <a:srgbClr val="BE0032"/>
                </a:solidFill>
                <a:latin typeface="Aller"/>
                <a:cs typeface="Aller"/>
              </a:rPr>
              <a:t>body’.</a:t>
            </a:r>
            <a:endParaRPr lang="en-AU" i="1" dirty="0">
              <a:solidFill>
                <a:srgbClr val="BE0032"/>
              </a:solidFill>
              <a:latin typeface="Aller"/>
              <a:cs typeface="Aller"/>
            </a:endParaRPr>
          </a:p>
          <a:p>
            <a:pPr>
              <a:lnSpc>
                <a:spcPct val="150000"/>
              </a:lnSpc>
            </a:pPr>
            <a:r>
              <a:rPr lang="en-AU" sz="2000" b="1" dirty="0" smtClean="0">
                <a:latin typeface="Aller"/>
                <a:cs typeface="Aller"/>
              </a:rPr>
              <a:t>STEP 4: Begin to still the mind and make mind-body- spirit connection</a:t>
            </a:r>
          </a:p>
          <a:p>
            <a:pPr algn="ctr">
              <a:lnSpc>
                <a:spcPct val="150000"/>
              </a:lnSpc>
            </a:pPr>
            <a:r>
              <a:rPr lang="en-AU" i="1" dirty="0" smtClean="0">
                <a:solidFill>
                  <a:srgbClr val="BE0032"/>
                </a:solidFill>
                <a:latin typeface="Aller"/>
                <a:cs typeface="Aller"/>
              </a:rPr>
              <a:t>‘I am beyond my thoughts. I am beyond my feelings. I am beyond my story.  I am.’</a:t>
            </a:r>
          </a:p>
          <a:p>
            <a:pPr algn="ctr">
              <a:lnSpc>
                <a:spcPct val="150000"/>
              </a:lnSpc>
            </a:pPr>
            <a:endParaRPr lang="en-AU" i="1" dirty="0" smtClean="0">
              <a:latin typeface="Aller"/>
              <a:cs typeface="Aller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2824" y="6383893"/>
            <a:ext cx="473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457199" y="5643658"/>
            <a:ext cx="62986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i="1" dirty="0" smtClean="0"/>
              <a:t>“We are living in the optical delusion of our separateness.” ~ Einstein </a:t>
            </a:r>
            <a:endParaRPr lang="en-AU" sz="2000" i="1" dirty="0"/>
          </a:p>
        </p:txBody>
      </p:sp>
    </p:spTree>
    <p:extLst>
      <p:ext uri="{BB962C8B-B14F-4D97-AF65-F5344CB8AC3E}">
        <p14:creationId xmlns:p14="http://schemas.microsoft.com/office/powerpoint/2010/main" xmlns="" val="67398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uzz_276_03_FNL.jpg"/>
          <p:cNvPicPr>
            <a:picLocks noChangeAspect="1"/>
          </p:cNvPicPr>
          <p:nvPr/>
        </p:nvPicPr>
        <p:blipFill>
          <a:blip r:embed="rId2">
            <a:alphaModFix amt="45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421777" y="-43904"/>
            <a:ext cx="12119430" cy="6901904"/>
          </a:xfrm>
          <a:prstGeom prst="rect">
            <a:avLst/>
          </a:prstGeom>
        </p:spPr>
      </p:pic>
      <p:pic>
        <p:nvPicPr>
          <p:cNvPr id="6" name="Picture 5" descr="yogacircle-horizontal-transparen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640562" y="5866178"/>
            <a:ext cx="2476982" cy="970977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457200" y="49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>
                <a:latin typeface="Aller"/>
                <a:cs typeface="Aller"/>
              </a:rPr>
              <a:t>Asana for Depression</a:t>
            </a:r>
            <a:endParaRPr lang="en-US" sz="3200" dirty="0">
              <a:latin typeface="Aller"/>
              <a:cs typeface="Aller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2210" y="1125775"/>
            <a:ext cx="7889716" cy="4078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600"/>
              </a:spcAft>
              <a:buFont typeface="Arial"/>
              <a:buChar char="•"/>
            </a:pPr>
            <a:r>
              <a:rPr lang="en-US" sz="2600" dirty="0" smtClean="0"/>
              <a:t>Mood </a:t>
            </a:r>
            <a:r>
              <a:rPr lang="en-US" sz="2600" dirty="0"/>
              <a:t>elevating, energy </a:t>
            </a:r>
            <a:r>
              <a:rPr lang="en-US" sz="2600" dirty="0" smtClean="0"/>
              <a:t>stimulating </a:t>
            </a:r>
            <a:r>
              <a:rPr lang="en-US" sz="2600" dirty="0"/>
              <a:t>&amp; heating to dispel inertia &amp; </a:t>
            </a:r>
            <a:r>
              <a:rPr lang="en-US" sz="2600" dirty="0" err="1"/>
              <a:t>tamas</a:t>
            </a:r>
            <a:endParaRPr lang="en-AU" sz="2600" dirty="0"/>
          </a:p>
          <a:p>
            <a:pPr marL="342900" lvl="0" indent="-342900">
              <a:spcAft>
                <a:spcPts val="600"/>
              </a:spcAft>
              <a:buFont typeface="Arial"/>
              <a:buChar char="•"/>
            </a:pPr>
            <a:r>
              <a:rPr lang="en-US" sz="2600" dirty="0"/>
              <a:t>Surya </a:t>
            </a:r>
            <a:r>
              <a:rPr lang="en-US" sz="2600" dirty="0" err="1"/>
              <a:t>Namaskaram</a:t>
            </a:r>
            <a:r>
              <a:rPr lang="en-US" sz="2600" dirty="0"/>
              <a:t> – Salutes to the Sun</a:t>
            </a:r>
            <a:endParaRPr lang="en-AU" sz="2600" dirty="0"/>
          </a:p>
          <a:p>
            <a:pPr marL="342900" lvl="0" indent="-342900">
              <a:spcAft>
                <a:spcPts val="600"/>
              </a:spcAft>
              <a:buFont typeface="Arial"/>
              <a:buChar char="•"/>
            </a:pPr>
            <a:r>
              <a:rPr lang="en-US" sz="2600" dirty="0" smtClean="0"/>
              <a:t>Back</a:t>
            </a:r>
            <a:r>
              <a:rPr lang="en-US" sz="2600" dirty="0"/>
              <a:t>-bending, heart-opening, standing balances &amp; twisting </a:t>
            </a:r>
            <a:endParaRPr lang="en-AU" sz="2600" dirty="0"/>
          </a:p>
          <a:p>
            <a:pPr marL="342900" lvl="0" indent="-342900">
              <a:spcAft>
                <a:spcPts val="600"/>
              </a:spcAft>
              <a:buFont typeface="Arial"/>
              <a:buChar char="•"/>
            </a:pPr>
            <a:r>
              <a:rPr lang="en-US" sz="2600" dirty="0"/>
              <a:t>Avoid long holds &amp; forward folds &amp; poses that draw in the senses</a:t>
            </a:r>
            <a:endParaRPr lang="en-AU" sz="2600" dirty="0"/>
          </a:p>
          <a:p>
            <a:pPr marL="342900" lvl="0" indent="-342900">
              <a:spcAft>
                <a:spcPts val="600"/>
              </a:spcAft>
              <a:buFont typeface="Arial"/>
              <a:buChar char="•"/>
            </a:pPr>
            <a:r>
              <a:rPr lang="en-US" sz="2600" dirty="0"/>
              <a:t>Lengthen &amp; expand the inhale &amp; exhale </a:t>
            </a:r>
            <a:endParaRPr lang="en-US" sz="2600" dirty="0" smtClean="0"/>
          </a:p>
          <a:p>
            <a:pPr marL="342900" indent="-342900">
              <a:spcAft>
                <a:spcPts val="600"/>
              </a:spcAft>
              <a:buFont typeface="Arial"/>
              <a:buChar char="•"/>
            </a:pPr>
            <a:r>
              <a:rPr lang="en-US" sz="2600" dirty="0" err="1" smtClean="0"/>
              <a:t>Vinyasa</a:t>
            </a:r>
            <a:r>
              <a:rPr lang="en-US" sz="2600" dirty="0" smtClean="0"/>
              <a:t> </a:t>
            </a:r>
            <a:r>
              <a:rPr lang="en-US" sz="2600" dirty="0"/>
              <a:t>Flow class with breath </a:t>
            </a:r>
            <a:r>
              <a:rPr lang="en-US" sz="2600" dirty="0" smtClean="0"/>
              <a:t>emphasis</a:t>
            </a:r>
            <a:endParaRPr lang="en-AU" sz="2600" dirty="0"/>
          </a:p>
        </p:txBody>
      </p:sp>
      <p:sp>
        <p:nvSpPr>
          <p:cNvPr id="7" name="TextBox 6"/>
          <p:cNvSpPr txBox="1"/>
          <p:nvPr/>
        </p:nvSpPr>
        <p:spPr>
          <a:xfrm>
            <a:off x="312824" y="6383893"/>
            <a:ext cx="473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8</a:t>
            </a:r>
          </a:p>
        </p:txBody>
      </p:sp>
      <p:sp>
        <p:nvSpPr>
          <p:cNvPr id="4" name="Rectangle 3"/>
          <p:cNvSpPr/>
          <p:nvPr/>
        </p:nvSpPr>
        <p:spPr>
          <a:xfrm>
            <a:off x="786190" y="5449498"/>
            <a:ext cx="759573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000" i="1" dirty="0"/>
              <a:t>“If your client is suffering, the container of self-acceptance the teacher creates for the class is essential.”  ~ Amy </a:t>
            </a:r>
            <a:r>
              <a:rPr lang="en-AU" sz="2000" i="1" dirty="0" err="1"/>
              <a:t>Weintraub</a:t>
            </a:r>
            <a:r>
              <a:rPr lang="en-AU" sz="2000" b="1" u="sng" dirty="0"/>
              <a:t/>
            </a:r>
            <a:br>
              <a:rPr lang="en-AU" sz="2000" b="1" u="sng" dirty="0"/>
            </a:br>
            <a:endParaRPr lang="en-AU" sz="2000" dirty="0"/>
          </a:p>
        </p:txBody>
      </p:sp>
    </p:spTree>
    <p:extLst>
      <p:ext uri="{BB962C8B-B14F-4D97-AF65-F5344CB8AC3E}">
        <p14:creationId xmlns:p14="http://schemas.microsoft.com/office/powerpoint/2010/main" xmlns="" val="176669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8749</TotalTime>
  <Words>923</Words>
  <Application>Microsoft Office PowerPoint</Application>
  <PresentationFormat>On-screen Show (4:3)</PresentationFormat>
  <Paragraphs>163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YOGA FOR DEPRESSION 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Company>Inner | Outer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YOGA FOR DEPRESSION</dc:title>
  <dc:creator>Vivianne Barry</dc:creator>
  <cp:lastModifiedBy>Mahabodhananda</cp:lastModifiedBy>
  <cp:revision>45</cp:revision>
  <dcterms:created xsi:type="dcterms:W3CDTF">2016-09-25T09:36:16Z</dcterms:created>
  <dcterms:modified xsi:type="dcterms:W3CDTF">2016-10-06T22:28:14Z</dcterms:modified>
</cp:coreProperties>
</file>