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73" r:id="rId3"/>
    <p:sldId id="262" r:id="rId4"/>
    <p:sldId id="263" r:id="rId5"/>
    <p:sldId id="259" r:id="rId6"/>
    <p:sldId id="266" r:id="rId7"/>
    <p:sldId id="267" r:id="rId8"/>
    <p:sldId id="265" r:id="rId9"/>
    <p:sldId id="264" r:id="rId10"/>
    <p:sldId id="268" r:id="rId11"/>
    <p:sldId id="269" r:id="rId12"/>
    <p:sldId id="270" r:id="rId13"/>
    <p:sldId id="271" r:id="rId14"/>
    <p:sldId id="272" r:id="rId15"/>
    <p:sldId id="274" r:id="rId16"/>
    <p:sldId id="275" r:id="rId17"/>
    <p:sldId id="276" r:id="rId18"/>
    <p:sldId id="277" r:id="rId19"/>
    <p:sldId id="280" r:id="rId20"/>
    <p:sldId id="281" r:id="rId21"/>
    <p:sldId id="282" r:id="rId22"/>
    <p:sldId id="283" r:id="rId23"/>
    <p:sldId id="284" r:id="rId24"/>
    <p:sldId id="285" r:id="rId25"/>
    <p:sldId id="286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0661"/>
    <a:srgbClr val="09054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4" autoAdjust="0"/>
    <p:restoredTop sz="94627" autoAdjust="0"/>
  </p:normalViewPr>
  <p:slideViewPr>
    <p:cSldViewPr snapToGrid="0" snapToObjects="1">
      <p:cViewPr varScale="1">
        <p:scale>
          <a:sx n="66" d="100"/>
          <a:sy n="66" d="100"/>
        </p:scale>
        <p:origin x="-960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6E2DEE-DCA8-704C-9121-048312E57CC5}" type="datetimeFigureOut">
              <a:rPr lang="en-US" smtClean="0"/>
              <a:pPr/>
              <a:t>10/7/2016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539AED-716D-3C4A-BA0B-77DBA039D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140160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E4369C-A395-E94B-960E-E272A86294A5}" type="datetimeFigureOut">
              <a:rPr lang="en-US" smtClean="0"/>
              <a:pPr/>
              <a:t>10/7/2016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716193-102A-134D-88BD-452B8333AA9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21371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D204E-9EFF-604B-936A-A83A79458727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1A173-9861-244B-8C74-10801EA661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3661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B1D97-AA0E-5147-86A7-F94E9F61321E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1A173-9861-244B-8C74-10801EA661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61087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C1F195-8E0B-1942-BAFC-1942646E0DB8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1A173-9861-244B-8C74-10801EA661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3776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16C81-AA71-654D-B10C-82300757AB99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1A173-9861-244B-8C74-10801EA661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00142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1D714-970E-E942-B74C-6F0AB4F51386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1A173-9861-244B-8C74-10801EA661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79753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E318F6-72E7-4C48-B555-6A7ED80C9222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1A173-9861-244B-8C74-10801EA661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0167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65106-A6EB-B245-A86D-54FDB2773898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1A173-9861-244B-8C74-10801EA661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77558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3C074-5304-A24B-965B-3AF64D387EF3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1A173-9861-244B-8C74-10801EA661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98357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B43747-12EE-1A40-84D3-9E58110C3925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1A173-9861-244B-8C74-10801EA661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2739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A93430-CE3A-EA47-99BA-2670CEF45C09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1A173-9861-244B-8C74-10801EA661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32077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A8B4E4-C120-8E4F-BF58-D6990666302A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1A173-9861-244B-8C74-10801EA661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0632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A73457-964E-E34D-8980-D0E6230A933C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1A173-9861-244B-8C74-10801EA661A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53670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4960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Aller"/>
                <a:cs typeface="Aller"/>
              </a:rPr>
              <a:t>YOGA FOR BUILDING ENERGY	</a:t>
            </a:r>
            <a:endParaRPr lang="en-US" dirty="0">
              <a:latin typeface="Aller"/>
              <a:cs typeface="Aller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89300"/>
            <a:ext cx="6400800" cy="1752600"/>
          </a:xfrm>
        </p:spPr>
        <p:txBody>
          <a:bodyPr/>
          <a:lstStyle/>
          <a:p>
            <a:r>
              <a:rPr lang="en-US" dirty="0" smtClean="0">
                <a:latin typeface="Aller"/>
                <a:cs typeface="Aller"/>
              </a:rPr>
              <a:t>Vivianne Barry</a:t>
            </a:r>
          </a:p>
          <a:p>
            <a:r>
              <a:rPr lang="en-US" dirty="0" smtClean="0">
                <a:latin typeface="Aller"/>
                <a:cs typeface="Aller"/>
              </a:rPr>
              <a:t>Yoga Circle Noosa</a:t>
            </a:r>
          </a:p>
          <a:p>
            <a:r>
              <a:rPr lang="en-US" dirty="0" err="1" smtClean="0">
                <a:latin typeface="Aller"/>
                <a:cs typeface="Aller"/>
              </a:rPr>
              <a:t>www.yogacircle.com.au</a:t>
            </a:r>
            <a:endParaRPr lang="en-US" dirty="0">
              <a:latin typeface="Aller"/>
              <a:cs typeface="Aller"/>
            </a:endParaRPr>
          </a:p>
        </p:txBody>
      </p:sp>
      <p:pic>
        <p:nvPicPr>
          <p:cNvPr id="6" name="Picture 5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pic>
        <p:nvPicPr>
          <p:cNvPr id="7" name="Picture 6" descr="Fade out Logo.png"/>
          <p:cNvPicPr>
            <a:picLocks noChangeAspect="1"/>
          </p:cNvPicPr>
          <p:nvPr/>
        </p:nvPicPr>
        <p:blipFill>
          <a:blip r:embed="rId3">
            <a:alphaModFix amt="57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73177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0697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271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ler"/>
                <a:cs typeface="Aller"/>
              </a:rPr>
              <a:t>#6 Back Recharging</a:t>
            </a:r>
            <a:endParaRPr lang="en-US" sz="3200" dirty="0">
              <a:latin typeface="Aller"/>
              <a:cs typeface="Aller"/>
            </a:endParaRPr>
          </a:p>
        </p:txBody>
      </p:sp>
      <p:pic>
        <p:nvPicPr>
          <p:cNvPr id="3" name="Picture 2" descr="Screen Shot 2016-09-24 at 4.23.4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825419" y="1175718"/>
            <a:ext cx="3252103" cy="49377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1734" y="6461110"/>
            <a:ext cx="49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8162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271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ler"/>
                <a:cs typeface="Aller"/>
              </a:rPr>
              <a:t>#7 Shoulder Rotation</a:t>
            </a:r>
            <a:endParaRPr lang="en-US" sz="3200" dirty="0">
              <a:latin typeface="Aller"/>
              <a:cs typeface="Aller"/>
            </a:endParaRPr>
          </a:p>
        </p:txBody>
      </p:sp>
      <p:pic>
        <p:nvPicPr>
          <p:cNvPr id="2" name="Picture 1" descr="Screen Shot 2016-09-24 at 4.24.4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601470" y="1175718"/>
            <a:ext cx="3264397" cy="505217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1734" y="6461110"/>
            <a:ext cx="49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10898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271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ler"/>
                <a:cs typeface="Aller"/>
              </a:rPr>
              <a:t>#16 Skull Tapping Memory Exercises</a:t>
            </a:r>
            <a:endParaRPr lang="en-US" sz="3200" dirty="0">
              <a:latin typeface="Aller"/>
              <a:cs typeface="Aller"/>
            </a:endParaRPr>
          </a:p>
        </p:txBody>
      </p:sp>
      <p:pic>
        <p:nvPicPr>
          <p:cNvPr id="3" name="Picture 2" descr="Screen Shot 2016-09-24 at 4.25.37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295639" y="1175718"/>
            <a:ext cx="4225352" cy="489446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1734" y="6461110"/>
            <a:ext cx="49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1568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271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ler"/>
                <a:cs typeface="Aller"/>
              </a:rPr>
              <a:t>#18 Medulla Massage</a:t>
            </a:r>
            <a:endParaRPr lang="en-US" sz="3200" dirty="0">
              <a:latin typeface="Aller"/>
              <a:cs typeface="Aller"/>
            </a:endParaRPr>
          </a:p>
        </p:txBody>
      </p:sp>
      <p:pic>
        <p:nvPicPr>
          <p:cNvPr id="2" name="Picture 1" descr="Screen Shot 2016-09-24 at 4.26.2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8590" y="985327"/>
            <a:ext cx="4012479" cy="488085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1734" y="6461110"/>
            <a:ext cx="49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1553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271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ler"/>
                <a:cs typeface="Aller"/>
              </a:rPr>
              <a:t>#26 Finger Recharging</a:t>
            </a:r>
            <a:endParaRPr lang="en-US" sz="3200" dirty="0">
              <a:latin typeface="Aller"/>
              <a:cs typeface="Aller"/>
            </a:endParaRPr>
          </a:p>
        </p:txBody>
      </p:sp>
      <p:pic>
        <p:nvPicPr>
          <p:cNvPr id="3" name="Picture 2" descr="Screen Shot 2016-09-24 at 4.26.5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429724" y="1059083"/>
            <a:ext cx="3567168" cy="538595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1734" y="6461110"/>
            <a:ext cx="49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3744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271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latin typeface="Aller"/>
                <a:cs typeface="Aller"/>
              </a:rPr>
              <a:t>www.yogananda.com.au</a:t>
            </a:r>
            <a:endParaRPr lang="en-US" sz="3200" dirty="0">
              <a:latin typeface="Aller"/>
              <a:cs typeface="Aller"/>
            </a:endParaRPr>
          </a:p>
        </p:txBody>
      </p:sp>
      <p:pic>
        <p:nvPicPr>
          <p:cNvPr id="2" name="Picture 1" descr="energization-exercises-on-dvd-215x30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928318" y="1281306"/>
            <a:ext cx="3024580" cy="426254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21734" y="6461110"/>
            <a:ext cx="49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0235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271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ler"/>
                <a:cs typeface="Aller"/>
              </a:rPr>
              <a:t>The Five Tibetans</a:t>
            </a:r>
            <a:endParaRPr lang="en-US" sz="3200" dirty="0">
              <a:latin typeface="Aller"/>
              <a:cs typeface="Aller"/>
            </a:endParaRPr>
          </a:p>
        </p:txBody>
      </p:sp>
      <p:pic>
        <p:nvPicPr>
          <p:cNvPr id="6" name="Picture 5" descr="51xORI0qtLL._SX332_BO1,204,203,200_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670884" y="1069424"/>
            <a:ext cx="3588056" cy="536059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1734" y="6461110"/>
            <a:ext cx="49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9247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271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ler"/>
                <a:cs typeface="Aller"/>
              </a:rPr>
              <a:t>Ignite the Chakras!</a:t>
            </a:r>
            <a:endParaRPr lang="en-US" sz="3200" dirty="0">
              <a:latin typeface="Aller"/>
              <a:cs typeface="Aller"/>
            </a:endParaRPr>
          </a:p>
        </p:txBody>
      </p:sp>
      <p:pic>
        <p:nvPicPr>
          <p:cNvPr id="6" name="Picture 5" descr="7chakras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616200" y="1000900"/>
            <a:ext cx="3898900" cy="5461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1734" y="6461110"/>
            <a:ext cx="49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9730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271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ler"/>
                <a:cs typeface="Aller"/>
              </a:rPr>
              <a:t>#1 Spinning</a:t>
            </a:r>
            <a:endParaRPr lang="en-US" sz="3200" dirty="0">
              <a:latin typeface="Aller"/>
              <a:cs typeface="Aller"/>
            </a:endParaRPr>
          </a:p>
        </p:txBody>
      </p:sp>
      <p:pic>
        <p:nvPicPr>
          <p:cNvPr id="2" name="Picture 1" descr="rite1-277x30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990300" y="1217996"/>
            <a:ext cx="4530690" cy="490688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1734" y="6461110"/>
            <a:ext cx="49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1488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ite2-204x30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228383" y="766053"/>
            <a:ext cx="3909612" cy="5749430"/>
          </a:xfrm>
          <a:prstGeom prst="rect">
            <a:avLst/>
          </a:prstGeom>
        </p:spPr>
      </p:pic>
      <p:pic>
        <p:nvPicPr>
          <p:cNvPr id="5" name="Picture 4" descr="yogacircle-horizontal-transpare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271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ler"/>
                <a:cs typeface="Aller"/>
              </a:rPr>
              <a:t>#2 Leg Lifts</a:t>
            </a:r>
            <a:endParaRPr lang="en-US" sz="3200" dirty="0">
              <a:latin typeface="Aller"/>
              <a:cs typeface="Aller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1734" y="6461110"/>
            <a:ext cx="49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9084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49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atin typeface="Aller"/>
                <a:cs typeface="Aller"/>
              </a:rPr>
              <a:t>Yoga for Building Energy</a:t>
            </a:r>
            <a:endParaRPr lang="en-US" sz="3200" dirty="0">
              <a:latin typeface="Aller"/>
              <a:cs typeface="Aller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55910" y="1666952"/>
            <a:ext cx="8284782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AU" sz="2400" dirty="0" err="1" smtClean="0">
                <a:latin typeface="Aller"/>
                <a:cs typeface="Aller"/>
              </a:rPr>
              <a:t>Yogananda’s</a:t>
            </a:r>
            <a:r>
              <a:rPr lang="en-AU" sz="2400" dirty="0" smtClean="0">
                <a:latin typeface="Aller"/>
                <a:cs typeface="Aller"/>
              </a:rPr>
              <a:t> double-breath </a:t>
            </a:r>
            <a:r>
              <a:rPr lang="en-AU" sz="2400" dirty="0" err="1" smtClean="0">
                <a:latin typeface="Aller"/>
                <a:cs typeface="Aller"/>
              </a:rPr>
              <a:t>energisation</a:t>
            </a:r>
            <a:r>
              <a:rPr lang="en-AU" sz="2400" dirty="0" smtClean="0">
                <a:latin typeface="Aller"/>
                <a:cs typeface="Aller"/>
              </a:rPr>
              <a:t> exercises</a:t>
            </a: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AU" sz="2400" dirty="0" smtClean="0">
                <a:latin typeface="Aller"/>
                <a:cs typeface="Aller"/>
              </a:rPr>
              <a:t>The Five Tibetan Rites</a:t>
            </a: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AU" sz="2400" dirty="0" smtClean="0">
                <a:latin typeface="Aller"/>
                <a:cs typeface="Aller"/>
              </a:rPr>
              <a:t>The Five </a:t>
            </a:r>
            <a:r>
              <a:rPr lang="en-AU" sz="2400" dirty="0" err="1" smtClean="0">
                <a:latin typeface="Aller"/>
                <a:cs typeface="Aller"/>
              </a:rPr>
              <a:t>Vayus</a:t>
            </a:r>
            <a:r>
              <a:rPr lang="en-AU" sz="2400" dirty="0" smtClean="0">
                <a:latin typeface="Aller"/>
                <a:cs typeface="Aller"/>
              </a:rPr>
              <a:t> </a:t>
            </a:r>
            <a:r>
              <a:rPr lang="en-US" sz="2400" dirty="0" smtClean="0">
                <a:latin typeface="Aller"/>
                <a:cs typeface="Aller"/>
              </a:rPr>
              <a:t>–</a:t>
            </a:r>
            <a:r>
              <a:rPr lang="en-AU" sz="2400" dirty="0" smtClean="0">
                <a:latin typeface="Aller"/>
                <a:cs typeface="Aller"/>
              </a:rPr>
              <a:t> energy currents</a:t>
            </a: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AU" sz="2400" dirty="0" smtClean="0">
                <a:latin typeface="Aller"/>
                <a:cs typeface="Aller"/>
              </a:rPr>
              <a:t>Pranayama for energising</a:t>
            </a:r>
          </a:p>
          <a:p>
            <a:pPr>
              <a:lnSpc>
                <a:spcPct val="150000"/>
              </a:lnSpc>
            </a:pPr>
            <a:endParaRPr lang="en-AU" sz="2400" dirty="0">
              <a:latin typeface="Aller"/>
              <a:cs typeface="Aller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1735" y="6461110"/>
            <a:ext cx="235466" cy="37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1504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271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ler"/>
                <a:cs typeface="Aller"/>
              </a:rPr>
              <a:t>#3 Camel Flow</a:t>
            </a:r>
            <a:endParaRPr lang="en-US" sz="3200" dirty="0">
              <a:latin typeface="Aller"/>
              <a:cs typeface="Aller"/>
            </a:endParaRPr>
          </a:p>
        </p:txBody>
      </p:sp>
      <p:pic>
        <p:nvPicPr>
          <p:cNvPr id="6" name="Picture 5" descr="Screen Shot 2016-09-24 at 9.37.3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60493" y="1503448"/>
            <a:ext cx="8608195" cy="359948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1734" y="6461110"/>
            <a:ext cx="49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12333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271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ler"/>
                <a:cs typeface="Aller"/>
              </a:rPr>
              <a:t>#4 Tabletop Flow</a:t>
            </a:r>
            <a:endParaRPr lang="en-US" sz="3200" dirty="0">
              <a:latin typeface="Aller"/>
              <a:cs typeface="Aller"/>
            </a:endParaRPr>
          </a:p>
        </p:txBody>
      </p:sp>
      <p:pic>
        <p:nvPicPr>
          <p:cNvPr id="2" name="Picture 1" descr="Screen Shot 2016-09-24 at 9.37.26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1771789"/>
            <a:ext cx="8754481" cy="30435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1734" y="6461110"/>
            <a:ext cx="49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1464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271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ler"/>
                <a:cs typeface="Aller"/>
              </a:rPr>
              <a:t>#5 Upward Downward Dog</a:t>
            </a:r>
            <a:endParaRPr lang="en-US" sz="3200" dirty="0">
              <a:latin typeface="Aller"/>
              <a:cs typeface="Aller"/>
            </a:endParaRPr>
          </a:p>
        </p:txBody>
      </p:sp>
      <p:pic>
        <p:nvPicPr>
          <p:cNvPr id="3" name="Picture 2" descr="Screen Shot 2016-09-24 at 9.37.38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" y="1607925"/>
            <a:ext cx="9156180" cy="337333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1734" y="6461110"/>
            <a:ext cx="49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8872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271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latin typeface="Aller"/>
                <a:cs typeface="Aller"/>
              </a:rPr>
              <a:t>Savasana</a:t>
            </a:r>
            <a:endParaRPr lang="en-US" sz="3200" dirty="0">
              <a:latin typeface="Aller"/>
              <a:cs typeface="Aller"/>
            </a:endParaRPr>
          </a:p>
        </p:txBody>
      </p:sp>
      <p:pic>
        <p:nvPicPr>
          <p:cNvPr id="6" name="Picture 5" descr="Savasana-Corpse-Pos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7200" y="2475361"/>
            <a:ext cx="8155352" cy="227903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1734" y="6461110"/>
            <a:ext cx="49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0728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271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ler"/>
                <a:cs typeface="Aller"/>
              </a:rPr>
              <a:t>The </a:t>
            </a:r>
            <a:r>
              <a:rPr lang="en-US" sz="3200" dirty="0" err="1" smtClean="0">
                <a:latin typeface="Aller"/>
                <a:cs typeface="Aller"/>
              </a:rPr>
              <a:t>Vayus</a:t>
            </a:r>
            <a:r>
              <a:rPr lang="en-US" sz="3200" dirty="0" smtClean="0">
                <a:latin typeface="Aller"/>
                <a:cs typeface="Aller"/>
              </a:rPr>
              <a:t> – the currents of vital energy</a:t>
            </a:r>
            <a:endParaRPr lang="en-US" sz="3200" dirty="0">
              <a:latin typeface="Aller"/>
              <a:cs typeface="Aller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43180" y="1831995"/>
            <a:ext cx="4564568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AU" sz="2400" dirty="0" smtClean="0">
                <a:latin typeface="Aller"/>
                <a:cs typeface="Aller"/>
              </a:rPr>
              <a:t>Prana </a:t>
            </a:r>
            <a:r>
              <a:rPr lang="en-US" sz="2400" dirty="0" smtClean="0">
                <a:latin typeface="Aller"/>
                <a:cs typeface="Aller"/>
              </a:rPr>
              <a:t>–</a:t>
            </a:r>
            <a:r>
              <a:rPr lang="en-AU" sz="2400" dirty="0" smtClean="0">
                <a:latin typeface="Aller"/>
                <a:cs typeface="Aller"/>
              </a:rPr>
              <a:t> downward &amp; inward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AU" sz="2400" dirty="0" err="1" smtClean="0">
                <a:latin typeface="Aller"/>
                <a:cs typeface="Aller"/>
              </a:rPr>
              <a:t>Udana</a:t>
            </a:r>
            <a:r>
              <a:rPr lang="en-AU" sz="2400" dirty="0" smtClean="0">
                <a:latin typeface="Aller"/>
                <a:cs typeface="Aller"/>
              </a:rPr>
              <a:t> </a:t>
            </a:r>
            <a:r>
              <a:rPr lang="en-US" sz="2400" dirty="0" smtClean="0">
                <a:latin typeface="Aller"/>
                <a:cs typeface="Aller"/>
              </a:rPr>
              <a:t>–</a:t>
            </a:r>
            <a:r>
              <a:rPr lang="en-AU" sz="2400" dirty="0" smtClean="0">
                <a:latin typeface="Aller"/>
                <a:cs typeface="Aller"/>
              </a:rPr>
              <a:t> upward </a:t>
            </a:r>
            <a:endParaRPr lang="en-AU" sz="2400" dirty="0">
              <a:latin typeface="Aller"/>
              <a:cs typeface="Aller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AU" sz="2400" dirty="0" err="1" smtClean="0">
                <a:latin typeface="Aller"/>
                <a:cs typeface="Aller"/>
              </a:rPr>
              <a:t>Vyana</a:t>
            </a:r>
            <a:r>
              <a:rPr lang="en-AU" sz="2400" dirty="0" smtClean="0">
                <a:latin typeface="Aller"/>
                <a:cs typeface="Aller"/>
              </a:rPr>
              <a:t> - expansion</a:t>
            </a:r>
            <a:endParaRPr lang="en-AU" sz="2400" dirty="0">
              <a:latin typeface="Aller"/>
              <a:cs typeface="Aller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AU" sz="2400" dirty="0" err="1" smtClean="0">
                <a:latin typeface="Aller"/>
                <a:cs typeface="Aller"/>
              </a:rPr>
              <a:t>Samana</a:t>
            </a:r>
            <a:r>
              <a:rPr lang="en-AU" sz="2400" dirty="0" smtClean="0">
                <a:latin typeface="Aller"/>
                <a:cs typeface="Aller"/>
              </a:rPr>
              <a:t> - contraction</a:t>
            </a:r>
            <a:endParaRPr lang="en-AU" sz="2400" dirty="0">
              <a:latin typeface="Aller"/>
              <a:cs typeface="Aller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AU" sz="2400" dirty="0" err="1" smtClean="0">
                <a:latin typeface="Aller"/>
                <a:cs typeface="Aller"/>
              </a:rPr>
              <a:t>Apana</a:t>
            </a:r>
            <a:r>
              <a:rPr lang="en-AU" sz="2400" dirty="0" smtClean="0">
                <a:latin typeface="Aller"/>
                <a:cs typeface="Aller"/>
              </a:rPr>
              <a:t>	- downward</a:t>
            </a:r>
          </a:p>
        </p:txBody>
      </p:sp>
      <p:pic>
        <p:nvPicPr>
          <p:cNvPr id="6" name="Picture 5" descr="PanchaVayuImage-300x3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183" y="1358234"/>
            <a:ext cx="4064663" cy="4064663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594656" y="5281775"/>
            <a:ext cx="573346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i="1" dirty="0" smtClean="0">
                <a:latin typeface="Aller"/>
                <a:cs typeface="Aller"/>
              </a:rPr>
              <a:t>Wherever space &amp; stillness is created, </a:t>
            </a:r>
            <a:r>
              <a:rPr lang="en-US" sz="2000" i="1" dirty="0" err="1" smtClean="0">
                <a:latin typeface="Aller"/>
                <a:cs typeface="Aller"/>
              </a:rPr>
              <a:t>prana</a:t>
            </a:r>
            <a:r>
              <a:rPr lang="en-US" sz="2000" i="1" dirty="0" smtClean="0">
                <a:latin typeface="Aller"/>
                <a:cs typeface="Aller"/>
              </a:rPr>
              <a:t> flows</a:t>
            </a:r>
            <a:endParaRPr lang="en-US" sz="2000" i="1" dirty="0">
              <a:latin typeface="Aller"/>
              <a:cs typeface="Aller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1734" y="6461110"/>
            <a:ext cx="49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5898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271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latin typeface="Aller"/>
                <a:cs typeface="Aller"/>
              </a:rPr>
              <a:t>Energising</a:t>
            </a:r>
            <a:r>
              <a:rPr lang="en-US" sz="3200" dirty="0" smtClean="0">
                <a:latin typeface="Aller"/>
                <a:cs typeface="Aller"/>
              </a:rPr>
              <a:t> Pranayama </a:t>
            </a:r>
            <a:endParaRPr lang="en-US" sz="3200" dirty="0">
              <a:latin typeface="Aller"/>
              <a:cs typeface="Aller"/>
            </a:endParaRPr>
          </a:p>
        </p:txBody>
      </p:sp>
      <p:pic>
        <p:nvPicPr>
          <p:cNvPr id="2" name="Picture 1" descr="xkapalbhatipranayama1-27-Times-Media-2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47981" y="1815978"/>
            <a:ext cx="3973796" cy="298034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122232" y="1217115"/>
            <a:ext cx="4564568" cy="4493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AU" sz="2400" dirty="0" smtClean="0">
                <a:latin typeface="Aller"/>
                <a:cs typeface="Aller"/>
              </a:rPr>
              <a:t>3 part deep breathing &amp; Breath of Joy</a:t>
            </a: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AU" sz="2400" dirty="0" err="1">
                <a:latin typeface="Aller"/>
                <a:cs typeface="Aller"/>
              </a:rPr>
              <a:t>Bhastrika</a:t>
            </a:r>
            <a:r>
              <a:rPr lang="en-AU" sz="2400" dirty="0">
                <a:latin typeface="Aller"/>
                <a:cs typeface="Aller"/>
              </a:rPr>
              <a:t> Pranayama 				(Bellows Breath)</a:t>
            </a: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AU" sz="2400" dirty="0" err="1" smtClean="0">
                <a:latin typeface="Aller"/>
                <a:cs typeface="Aller"/>
              </a:rPr>
              <a:t>Kapalabhati</a:t>
            </a:r>
            <a:r>
              <a:rPr lang="en-AU" sz="2400" dirty="0" smtClean="0">
                <a:latin typeface="Aller"/>
                <a:cs typeface="Aller"/>
              </a:rPr>
              <a:t> Pranayama        		(Shining Skull Breath)</a:t>
            </a: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AU" sz="2400" dirty="0" smtClean="0">
                <a:latin typeface="Aller"/>
                <a:cs typeface="Aller"/>
              </a:rPr>
              <a:t>Surya </a:t>
            </a:r>
            <a:r>
              <a:rPr lang="en-AU" sz="2400" dirty="0" err="1" smtClean="0">
                <a:latin typeface="Aller"/>
                <a:cs typeface="Aller"/>
              </a:rPr>
              <a:t>Bedha</a:t>
            </a:r>
            <a:r>
              <a:rPr lang="en-AU" sz="2400" dirty="0" smtClean="0">
                <a:latin typeface="Aller"/>
                <a:cs typeface="Aller"/>
              </a:rPr>
              <a:t> Pranayama 			(Vitalizing Breath)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1734" y="6461110"/>
            <a:ext cx="49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8275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qdefaul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4" descr="yogacircle-horizontal-transpare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-42882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err="1" smtClean="0">
                <a:solidFill>
                  <a:schemeClr val="bg1"/>
                </a:solidFill>
                <a:latin typeface="Aller"/>
                <a:cs typeface="Aller"/>
              </a:rPr>
              <a:t>Yogananda’s</a:t>
            </a:r>
            <a:r>
              <a:rPr lang="en-US" sz="3200" dirty="0" smtClean="0">
                <a:solidFill>
                  <a:schemeClr val="bg1"/>
                </a:solidFill>
                <a:latin typeface="Aller"/>
                <a:cs typeface="Aller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ller"/>
                <a:cs typeface="Aller"/>
              </a:rPr>
              <a:t>Energisation</a:t>
            </a:r>
            <a:r>
              <a:rPr lang="en-US" sz="3200" dirty="0" smtClean="0">
                <a:solidFill>
                  <a:schemeClr val="bg1"/>
                </a:solidFill>
                <a:latin typeface="Aller"/>
                <a:cs typeface="Aller"/>
              </a:rPr>
              <a:t> Exercises</a:t>
            </a:r>
            <a:endParaRPr lang="en-US" sz="3200" dirty="0">
              <a:solidFill>
                <a:schemeClr val="bg1"/>
              </a:solidFill>
              <a:latin typeface="Aller"/>
              <a:cs typeface="Aller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1735" y="6461110"/>
            <a:ext cx="235466" cy="37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>
                <a:solidFill>
                  <a:schemeClr val="bg1"/>
                </a:solidFill>
              </a:rPr>
              <a:pPr/>
              <a:t>3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399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54D">
            <a:alpha val="9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326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ler"/>
                <a:cs typeface="Aller"/>
              </a:rPr>
              <a:t>Opening Prayer</a:t>
            </a:r>
            <a:endParaRPr lang="en-US" sz="3200" dirty="0">
              <a:latin typeface="Aller"/>
              <a:cs typeface="Aller"/>
            </a:endParaRPr>
          </a:p>
        </p:txBody>
      </p:sp>
      <p:pic>
        <p:nvPicPr>
          <p:cNvPr id="3" name="Picture 2" descr="cosmic-alignmen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02454" y="23268"/>
            <a:ext cx="6834732" cy="683473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1735" y="6461110"/>
            <a:ext cx="235466" cy="37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>
                <a:solidFill>
                  <a:srgbClr val="FFFFFF"/>
                </a:solidFill>
              </a:rPr>
              <a:pPr/>
              <a:t>4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633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ade out Logo.png"/>
          <p:cNvPicPr>
            <a:picLocks noChangeAspect="1"/>
          </p:cNvPicPr>
          <p:nvPr/>
        </p:nvPicPr>
        <p:blipFill>
          <a:blip r:embed="rId2">
            <a:alphaModFix amt="57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73177" y="0"/>
            <a:ext cx="6858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72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ler"/>
                <a:cs typeface="Aller"/>
              </a:rPr>
              <a:t>Opening Prayer</a:t>
            </a:r>
            <a:endParaRPr lang="en-US" sz="3200" dirty="0">
              <a:latin typeface="Aller"/>
              <a:cs typeface="Aller"/>
            </a:endParaRPr>
          </a:p>
        </p:txBody>
      </p:sp>
      <p:pic>
        <p:nvPicPr>
          <p:cNvPr id="5" name="Picture 4" descr="yogacircle-horizontal-transpare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584905" y="1404872"/>
            <a:ext cx="6034544" cy="3939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i="1" dirty="0">
                <a:latin typeface="Aller"/>
                <a:cs typeface="Aller"/>
              </a:rPr>
              <a:t>Infinite Spirit,</a:t>
            </a:r>
            <a:endParaRPr lang="en-AU" sz="2400" dirty="0">
              <a:latin typeface="Aller"/>
              <a:cs typeface="Aller"/>
            </a:endParaRPr>
          </a:p>
          <a:p>
            <a:pPr algn="ctr">
              <a:lnSpc>
                <a:spcPct val="150000"/>
              </a:lnSpc>
            </a:pPr>
            <a:r>
              <a:rPr lang="en-US" sz="2400" i="1" dirty="0">
                <a:latin typeface="Aller"/>
                <a:cs typeface="Aller"/>
              </a:rPr>
              <a:t>Recharge my body with Thy cosmic energy,</a:t>
            </a:r>
            <a:endParaRPr lang="en-AU" sz="2400" dirty="0">
              <a:latin typeface="Aller"/>
              <a:cs typeface="Aller"/>
            </a:endParaRPr>
          </a:p>
          <a:p>
            <a:pPr algn="ctr">
              <a:lnSpc>
                <a:spcPct val="150000"/>
              </a:lnSpc>
            </a:pPr>
            <a:r>
              <a:rPr lang="en-US" sz="2400" i="1" dirty="0">
                <a:latin typeface="Aller"/>
                <a:cs typeface="Aller"/>
              </a:rPr>
              <a:t>My mind with Thy concentration,</a:t>
            </a:r>
            <a:endParaRPr lang="en-AU" sz="2400" dirty="0">
              <a:latin typeface="Aller"/>
              <a:cs typeface="Aller"/>
            </a:endParaRPr>
          </a:p>
          <a:p>
            <a:pPr algn="ctr">
              <a:lnSpc>
                <a:spcPct val="150000"/>
              </a:lnSpc>
            </a:pPr>
            <a:r>
              <a:rPr lang="en-US" sz="2400" i="1" dirty="0">
                <a:latin typeface="Aller"/>
                <a:cs typeface="Aller"/>
              </a:rPr>
              <a:t>My soul with Thy ever-new joy.</a:t>
            </a:r>
            <a:endParaRPr lang="en-AU" sz="2400" dirty="0">
              <a:latin typeface="Aller"/>
              <a:cs typeface="Aller"/>
            </a:endParaRPr>
          </a:p>
          <a:p>
            <a:pPr algn="ctr">
              <a:lnSpc>
                <a:spcPct val="150000"/>
              </a:lnSpc>
            </a:pPr>
            <a:r>
              <a:rPr lang="en-US" sz="2400" i="1" dirty="0">
                <a:latin typeface="Aller"/>
                <a:cs typeface="Aller"/>
              </a:rPr>
              <a:t>O eternal youth of body and mind,</a:t>
            </a:r>
            <a:endParaRPr lang="en-AU" sz="2400" dirty="0">
              <a:latin typeface="Aller"/>
              <a:cs typeface="Aller"/>
            </a:endParaRPr>
          </a:p>
          <a:p>
            <a:pPr algn="ctr">
              <a:lnSpc>
                <a:spcPct val="150000"/>
              </a:lnSpc>
            </a:pPr>
            <a:r>
              <a:rPr lang="en-US" sz="2400" i="1" dirty="0">
                <a:latin typeface="Aller"/>
                <a:cs typeface="Aller"/>
              </a:rPr>
              <a:t>Abide in me forever and forever.</a:t>
            </a:r>
            <a:endParaRPr lang="en-AU" sz="2400" dirty="0">
              <a:latin typeface="Aller"/>
              <a:cs typeface="Aller"/>
            </a:endParaRPr>
          </a:p>
          <a:p>
            <a:pPr algn="ctr">
              <a:lnSpc>
                <a:spcPct val="150000"/>
              </a:lnSpc>
            </a:pPr>
            <a:r>
              <a:rPr lang="en-US" sz="2400" i="1" dirty="0" err="1">
                <a:latin typeface="Aller"/>
                <a:cs typeface="Aller"/>
              </a:rPr>
              <a:t>Aum</a:t>
            </a:r>
            <a:r>
              <a:rPr lang="en-US" sz="2400" i="1" dirty="0">
                <a:latin typeface="Aller"/>
                <a:cs typeface="Aller"/>
              </a:rPr>
              <a:t>. Amen</a:t>
            </a:r>
            <a:endParaRPr lang="en-AU" sz="2400" dirty="0">
              <a:latin typeface="Aller"/>
              <a:cs typeface="Aller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1735" y="6461110"/>
            <a:ext cx="235466" cy="37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1399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271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ler"/>
                <a:cs typeface="Aller"/>
              </a:rPr>
              <a:t>#1 Double Breathing - Palms Touching</a:t>
            </a:r>
            <a:endParaRPr lang="en-US" sz="3200" dirty="0">
              <a:latin typeface="Aller"/>
              <a:cs typeface="Aller"/>
            </a:endParaRPr>
          </a:p>
        </p:txBody>
      </p:sp>
      <p:pic>
        <p:nvPicPr>
          <p:cNvPr id="3" name="Picture 2" descr="Screen Shot 2016-09-24 at 4.09.4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194994" y="1028134"/>
            <a:ext cx="3866607" cy="517468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1735" y="6461110"/>
            <a:ext cx="235466" cy="37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1159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2718"/>
            <a:ext cx="8229600" cy="1143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dirty="0">
                <a:latin typeface="Aller"/>
                <a:cs typeface="Aller"/>
              </a:rPr>
              <a:t>#</a:t>
            </a:r>
            <a:r>
              <a:rPr lang="en-US" sz="3200" dirty="0" smtClean="0">
                <a:latin typeface="Aller"/>
                <a:cs typeface="Aller"/>
              </a:rPr>
              <a:t>2/3 </a:t>
            </a:r>
            <a:r>
              <a:rPr lang="en-US" sz="3200" dirty="0">
                <a:latin typeface="Aller"/>
                <a:cs typeface="Aller"/>
              </a:rPr>
              <a:t>Calf Recharging &amp; Ankle Rotation</a:t>
            </a:r>
            <a:r>
              <a:rPr lang="en-AU" sz="3200" dirty="0">
                <a:latin typeface="Aller"/>
                <a:cs typeface="Aller"/>
              </a:rPr>
              <a:t> </a:t>
            </a:r>
            <a:endParaRPr lang="en-US" sz="3200" dirty="0">
              <a:latin typeface="Aller"/>
              <a:cs typeface="Aller"/>
            </a:endParaRPr>
          </a:p>
        </p:txBody>
      </p:sp>
      <p:pic>
        <p:nvPicPr>
          <p:cNvPr id="2" name="Picture 1" descr="Screen Shot 2016-09-24 at 4.15.03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346639" y="1818528"/>
            <a:ext cx="1920184" cy="3003365"/>
          </a:xfrm>
          <a:prstGeom prst="rect">
            <a:avLst/>
          </a:prstGeom>
        </p:spPr>
      </p:pic>
      <p:pic>
        <p:nvPicPr>
          <p:cNvPr id="6" name="Picture 5" descr="Screen Shot 2016-09-24 at 4.17.38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86936" y="1175718"/>
            <a:ext cx="4082286" cy="448926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21735" y="6461110"/>
            <a:ext cx="235466" cy="37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5914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271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ller"/>
                <a:cs typeface="Aller"/>
              </a:rPr>
              <a:t>#4 Calf &amp; Forearm Tense </a:t>
            </a:r>
            <a:r>
              <a:rPr lang="en-AU" sz="3200" dirty="0">
                <a:latin typeface="Aller"/>
                <a:cs typeface="Aller"/>
              </a:rPr>
              <a:t/>
            </a:r>
            <a:br>
              <a:rPr lang="en-AU" sz="3200" dirty="0">
                <a:latin typeface="Aller"/>
                <a:cs typeface="Aller"/>
              </a:rPr>
            </a:br>
            <a:r>
              <a:rPr lang="en-US" sz="3200" dirty="0">
                <a:latin typeface="Aller"/>
                <a:cs typeface="Aller"/>
              </a:rPr>
              <a:t>Thigh &amp; Upper Arm Tense</a:t>
            </a:r>
            <a:r>
              <a:rPr lang="en-AU" sz="3200" dirty="0">
                <a:latin typeface="Aller"/>
                <a:cs typeface="Aller"/>
              </a:rPr>
              <a:t> </a:t>
            </a:r>
            <a:endParaRPr lang="en-US" sz="3200" dirty="0">
              <a:latin typeface="Aller"/>
              <a:cs typeface="Aller"/>
            </a:endParaRPr>
          </a:p>
        </p:txBody>
      </p:sp>
      <p:pic>
        <p:nvPicPr>
          <p:cNvPr id="2" name="Picture 1" descr="Screen Shot 2016-09-24 at 4.20.20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661352" y="1470413"/>
            <a:ext cx="2811442" cy="488359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1735" y="6461110"/>
            <a:ext cx="235466" cy="37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6713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3271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Aller"/>
                <a:cs typeface="Aller"/>
              </a:rPr>
              <a:t>#5 Front Chest &amp; Buttock Recharging</a:t>
            </a:r>
            <a:endParaRPr lang="en-US" sz="3200" dirty="0">
              <a:latin typeface="Aller"/>
              <a:cs typeface="Aller"/>
            </a:endParaRPr>
          </a:p>
        </p:txBody>
      </p:sp>
      <p:pic>
        <p:nvPicPr>
          <p:cNvPr id="2" name="Picture 1" descr="Screen Shot 2016-09-24 at 4.21.3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690961" y="1363174"/>
            <a:ext cx="3064039" cy="442637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21735" y="6461110"/>
            <a:ext cx="235466" cy="37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6913B9C2-FDB1-B943-9B99-FAFB9F4BAF81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2010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10341</TotalTime>
  <Words>226</Words>
  <Application>Microsoft Office PowerPoint</Application>
  <PresentationFormat>On-screen Show (4:3)</PresentationFormat>
  <Paragraphs>73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YOGA FOR BUILDING ENERGY </vt:lpstr>
      <vt:lpstr>Slide 2</vt:lpstr>
      <vt:lpstr>Yogananda’s Energisation Exercises</vt:lpstr>
      <vt:lpstr>Opening Prayer</vt:lpstr>
      <vt:lpstr>Opening Prayer</vt:lpstr>
      <vt:lpstr>#1 Double Breathing - Palms Touching</vt:lpstr>
      <vt:lpstr>#2/3 Calf Recharging &amp; Ankle Rotation </vt:lpstr>
      <vt:lpstr>#4 Calf &amp; Forearm Tense  Thigh &amp; Upper Arm Tense </vt:lpstr>
      <vt:lpstr>#5 Front Chest &amp; Buttock Recharging</vt:lpstr>
      <vt:lpstr>#6 Back Recharging</vt:lpstr>
      <vt:lpstr>#7 Shoulder Rotation</vt:lpstr>
      <vt:lpstr>#16 Skull Tapping Memory Exercises</vt:lpstr>
      <vt:lpstr>#18 Medulla Massage</vt:lpstr>
      <vt:lpstr>#26 Finger Recharging</vt:lpstr>
      <vt:lpstr>www.yogananda.com.au</vt:lpstr>
      <vt:lpstr>The Five Tibetans</vt:lpstr>
      <vt:lpstr>Ignite the Chakras!</vt:lpstr>
      <vt:lpstr>#1 Spinning</vt:lpstr>
      <vt:lpstr>#2 Leg Lifts</vt:lpstr>
      <vt:lpstr>#3 Camel Flow</vt:lpstr>
      <vt:lpstr>#4 Tabletop Flow</vt:lpstr>
      <vt:lpstr>#5 Upward Downward Dog</vt:lpstr>
      <vt:lpstr>Savasana</vt:lpstr>
      <vt:lpstr>The Vayus – the currents of vital energy</vt:lpstr>
      <vt:lpstr>Energising Pranayama </vt:lpstr>
    </vt:vector>
  </TitlesOfParts>
  <Company>Inner | Outer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YOGA FOR BUILDING ENERGY</dc:title>
  <dc:creator>Vivianne Barry</dc:creator>
  <cp:lastModifiedBy>Mahabodhananda</cp:lastModifiedBy>
  <cp:revision>25</cp:revision>
  <dcterms:created xsi:type="dcterms:W3CDTF">2016-09-24T05:28:09Z</dcterms:created>
  <dcterms:modified xsi:type="dcterms:W3CDTF">2016-10-06T22:25:31Z</dcterms:modified>
</cp:coreProperties>
</file>