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notesSlides/notesSlide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handoutMasterIdLst>
    <p:handoutMasterId r:id="rId68"/>
  </p:handoutMasterIdLst>
  <p:sldIdLst>
    <p:sldId id="264" r:id="rId2"/>
    <p:sldId id="1221" r:id="rId3"/>
    <p:sldId id="1355" r:id="rId4"/>
    <p:sldId id="1348" r:id="rId5"/>
    <p:sldId id="1443" r:id="rId6"/>
    <p:sldId id="1347" r:id="rId7"/>
    <p:sldId id="1456" r:id="rId8"/>
    <p:sldId id="1346" r:id="rId9"/>
    <p:sldId id="1308" r:id="rId10"/>
    <p:sldId id="1350" r:id="rId11"/>
    <p:sldId id="1247" r:id="rId12"/>
    <p:sldId id="1073" r:id="rId13"/>
    <p:sldId id="1351" r:id="rId14"/>
    <p:sldId id="1444" r:id="rId15"/>
    <p:sldId id="1445" r:id="rId16"/>
    <p:sldId id="1446" r:id="rId17"/>
    <p:sldId id="1337" r:id="rId18"/>
    <p:sldId id="1447" r:id="rId19"/>
    <p:sldId id="1452" r:id="rId20"/>
    <p:sldId id="1300" r:id="rId21"/>
    <p:sldId id="1116" r:id="rId22"/>
    <p:sldId id="1153" r:id="rId23"/>
    <p:sldId id="1169" r:id="rId24"/>
    <p:sldId id="1373" r:id="rId25"/>
    <p:sldId id="1439" r:id="rId26"/>
    <p:sldId id="1440" r:id="rId27"/>
    <p:sldId id="1361" r:id="rId28"/>
    <p:sldId id="1362" r:id="rId29"/>
    <p:sldId id="1454" r:id="rId30"/>
    <p:sldId id="1178" r:id="rId31"/>
    <p:sldId id="1459" r:id="rId32"/>
    <p:sldId id="1460" r:id="rId33"/>
    <p:sldId id="1359" r:id="rId34"/>
    <p:sldId id="1360" r:id="rId35"/>
    <p:sldId id="1448" r:id="rId36"/>
    <p:sldId id="1449" r:id="rId37"/>
    <p:sldId id="1281" r:id="rId38"/>
    <p:sldId id="1268" r:id="rId39"/>
    <p:sldId id="1376" r:id="rId40"/>
    <p:sldId id="1450" r:id="rId41"/>
    <p:sldId id="1451" r:id="rId42"/>
    <p:sldId id="1375" r:id="rId43"/>
    <p:sldId id="1455" r:id="rId44"/>
    <p:sldId id="1181" r:id="rId45"/>
    <p:sldId id="1182" r:id="rId46"/>
    <p:sldId id="1185" r:id="rId47"/>
    <p:sldId id="1465" r:id="rId48"/>
    <p:sldId id="1466" r:id="rId49"/>
    <p:sldId id="1467" r:id="rId50"/>
    <p:sldId id="1469" r:id="rId51"/>
    <p:sldId id="1468" r:id="rId52"/>
    <p:sldId id="1472" r:id="rId53"/>
    <p:sldId id="1461" r:id="rId54"/>
    <p:sldId id="1462" r:id="rId55"/>
    <p:sldId id="1463" r:id="rId56"/>
    <p:sldId id="1186" r:id="rId57"/>
    <p:sldId id="1189" r:id="rId58"/>
    <p:sldId id="1377" r:id="rId59"/>
    <p:sldId id="1457" r:id="rId60"/>
    <p:sldId id="1464" r:id="rId61"/>
    <p:sldId id="1358" r:id="rId62"/>
    <p:sldId id="1330" r:id="rId63"/>
    <p:sldId id="1331" r:id="rId64"/>
    <p:sldId id="1333" r:id="rId65"/>
    <p:sldId id="1056" r:id="rId66"/>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5613" indent="1588"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2813" indent="1588"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0013" indent="1588"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7213" indent="1588"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023">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CC"/>
    <a:srgbClr val="00FFFF"/>
    <a:srgbClr val="FFFF99"/>
    <a:srgbClr val="FFFFCC"/>
    <a:srgbClr val="FFFFFF"/>
    <a:srgbClr val="333399"/>
    <a:srgbClr val="663300"/>
    <a:srgbClr val="FF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5620" autoAdjust="0"/>
    <p:restoredTop sz="94660"/>
  </p:normalViewPr>
  <p:slideViewPr>
    <p:cSldViewPr snapToGrid="0" snapToObjects="1">
      <p:cViewPr varScale="1">
        <p:scale>
          <a:sx n="80" d="100"/>
          <a:sy n="80" d="100"/>
        </p:scale>
        <p:origin x="163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57" d="100"/>
          <a:sy n="57" d="100"/>
        </p:scale>
        <p:origin x="2706" y="60"/>
      </p:cViewPr>
      <p:guideLst>
        <p:guide orient="horz" pos="3023"/>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763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58" tIns="48328" rIns="96658" bIns="48328" numCol="1" anchor="t" anchorCtr="0" compatLnSpc="1">
            <a:prstTxWarp prst="textNoShape">
              <a:avLst/>
            </a:prstTxWarp>
          </a:bodyPr>
          <a:lstStyle>
            <a:lvl1pPr defTabSz="967393" eaLnBrk="1" hangingPunct="1">
              <a:defRPr sz="1200">
                <a:latin typeface="Lucida Bright" pitchFamily="18" charset="0"/>
              </a:defRPr>
            </a:lvl1pPr>
          </a:lstStyle>
          <a:p>
            <a:pPr>
              <a:defRPr/>
            </a:pPr>
            <a:endParaRPr lang="en-US"/>
          </a:p>
        </p:txBody>
      </p:sp>
      <p:sp>
        <p:nvSpPr>
          <p:cNvPr id="197635"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6658" tIns="48328" rIns="96658" bIns="48328" numCol="1" anchor="t" anchorCtr="0" compatLnSpc="1">
            <a:prstTxWarp prst="textNoShape">
              <a:avLst/>
            </a:prstTxWarp>
          </a:bodyPr>
          <a:lstStyle>
            <a:lvl1pPr algn="r" defTabSz="967393" eaLnBrk="1" hangingPunct="1">
              <a:defRPr sz="1200">
                <a:latin typeface="Lucida Bright" pitchFamily="18" charset="0"/>
              </a:defRPr>
            </a:lvl1pPr>
          </a:lstStyle>
          <a:p>
            <a:pPr>
              <a:defRPr/>
            </a:pPr>
            <a:endParaRPr lang="en-US"/>
          </a:p>
        </p:txBody>
      </p:sp>
      <p:sp>
        <p:nvSpPr>
          <p:cNvPr id="197636"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6658" tIns="48328" rIns="96658" bIns="48328" numCol="1" anchor="b" anchorCtr="0" compatLnSpc="1">
            <a:prstTxWarp prst="textNoShape">
              <a:avLst/>
            </a:prstTxWarp>
          </a:bodyPr>
          <a:lstStyle>
            <a:lvl1pPr defTabSz="967393" eaLnBrk="1" hangingPunct="1">
              <a:defRPr sz="1200">
                <a:latin typeface="Lucida Bright" pitchFamily="18" charset="0"/>
              </a:defRPr>
            </a:lvl1pPr>
          </a:lstStyle>
          <a:p>
            <a:pPr>
              <a:defRPr/>
            </a:pPr>
            <a:endParaRPr lang="en-US"/>
          </a:p>
        </p:txBody>
      </p:sp>
      <p:sp>
        <p:nvSpPr>
          <p:cNvPr id="197637"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6658" tIns="48328" rIns="96658" bIns="48328" numCol="1" anchor="b" anchorCtr="0" compatLnSpc="1">
            <a:prstTxWarp prst="textNoShape">
              <a:avLst/>
            </a:prstTxWarp>
          </a:bodyPr>
          <a:lstStyle>
            <a:lvl1pPr algn="r" defTabSz="966788" eaLnBrk="1" hangingPunct="1">
              <a:defRPr sz="1200">
                <a:latin typeface="Lucida Bright" panose="02040602050505020304" pitchFamily="18" charset="0"/>
              </a:defRPr>
            </a:lvl1pPr>
          </a:lstStyle>
          <a:p>
            <a:pPr>
              <a:defRPr/>
            </a:pPr>
            <a:fld id="{60608A1A-D985-430F-8B2B-9AC9503C88F7}" type="slidenum">
              <a:rPr lang="en-US"/>
              <a:pPr>
                <a:defRPr/>
              </a:pPr>
              <a:t>‹#›</a:t>
            </a:fld>
            <a:endParaRPr lang="en-US"/>
          </a:p>
        </p:txBody>
      </p:sp>
    </p:spTree>
    <p:extLst>
      <p:ext uri="{BB962C8B-B14F-4D97-AF65-F5344CB8AC3E}">
        <p14:creationId xmlns:p14="http://schemas.microsoft.com/office/powerpoint/2010/main" xmlns="" val="26512213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438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58" tIns="48328" rIns="96658" bIns="48328" numCol="1" anchor="t" anchorCtr="0" compatLnSpc="1">
            <a:prstTxWarp prst="textNoShape">
              <a:avLst/>
            </a:prstTxWarp>
          </a:bodyPr>
          <a:lstStyle>
            <a:lvl1pPr defTabSz="967393" eaLnBrk="1" hangingPunct="1">
              <a:defRPr sz="1200">
                <a:latin typeface="Lucida Bright" pitchFamily="18" charset="0"/>
              </a:defRPr>
            </a:lvl1pPr>
          </a:lstStyle>
          <a:p>
            <a:pPr>
              <a:defRPr/>
            </a:pPr>
            <a:endParaRPr lang="en-US"/>
          </a:p>
        </p:txBody>
      </p:sp>
      <p:sp>
        <p:nvSpPr>
          <p:cNvPr id="144387"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6658" tIns="48328" rIns="96658" bIns="48328" numCol="1" anchor="t" anchorCtr="0" compatLnSpc="1">
            <a:prstTxWarp prst="textNoShape">
              <a:avLst/>
            </a:prstTxWarp>
          </a:bodyPr>
          <a:lstStyle>
            <a:lvl1pPr algn="r" defTabSz="967393" eaLnBrk="1" hangingPunct="1">
              <a:defRPr sz="1200">
                <a:latin typeface="Lucida Bright" pitchFamily="18"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258888" y="720725"/>
            <a:ext cx="4797425" cy="3598863"/>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4389" name="Rectangle 5"/>
          <p:cNvSpPr>
            <a:spLocks noGrp="1" noChangeArrowheads="1"/>
          </p:cNvSpPr>
          <p:nvPr>
            <p:ph type="body" sz="quarter" idx="3"/>
          </p:nvPr>
        </p:nvSpPr>
        <p:spPr bwMode="auto">
          <a:xfrm>
            <a:off x="976313" y="4559300"/>
            <a:ext cx="5362575" cy="4321175"/>
          </a:xfrm>
          <a:prstGeom prst="rect">
            <a:avLst/>
          </a:prstGeom>
          <a:noFill/>
          <a:ln w="9525">
            <a:noFill/>
            <a:miter lim="800000"/>
            <a:headEnd/>
            <a:tailEnd/>
          </a:ln>
          <a:effectLst/>
        </p:spPr>
        <p:txBody>
          <a:bodyPr vert="horz" wrap="square" lIns="96658" tIns="48328" rIns="96658" bIns="483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4390" name="Rectangle 6"/>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6658" tIns="48328" rIns="96658" bIns="48328" numCol="1" anchor="b" anchorCtr="0" compatLnSpc="1">
            <a:prstTxWarp prst="textNoShape">
              <a:avLst/>
            </a:prstTxWarp>
          </a:bodyPr>
          <a:lstStyle>
            <a:lvl1pPr defTabSz="967393" eaLnBrk="1" hangingPunct="1">
              <a:defRPr sz="1200">
                <a:latin typeface="Lucida Bright" pitchFamily="18" charset="0"/>
              </a:defRPr>
            </a:lvl1pPr>
          </a:lstStyle>
          <a:p>
            <a:pPr>
              <a:defRPr/>
            </a:pPr>
            <a:endParaRPr lang="en-US"/>
          </a:p>
        </p:txBody>
      </p:sp>
      <p:sp>
        <p:nvSpPr>
          <p:cNvPr id="144391" name="Rectangle 7"/>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6658" tIns="48328" rIns="96658" bIns="48328" numCol="1" anchor="b" anchorCtr="0" compatLnSpc="1">
            <a:prstTxWarp prst="textNoShape">
              <a:avLst/>
            </a:prstTxWarp>
          </a:bodyPr>
          <a:lstStyle>
            <a:lvl1pPr algn="r" defTabSz="966788" eaLnBrk="1" hangingPunct="1">
              <a:defRPr sz="1200">
                <a:latin typeface="Lucida Bright" panose="02040602050505020304" pitchFamily="18" charset="0"/>
              </a:defRPr>
            </a:lvl1pPr>
          </a:lstStyle>
          <a:p>
            <a:pPr>
              <a:defRPr/>
            </a:pPr>
            <a:fld id="{2433D052-FBE7-4BA9-B3C5-39E7275B8393}" type="slidenum">
              <a:rPr lang="en-US"/>
              <a:pPr>
                <a:defRPr/>
              </a:pPr>
              <a:t>‹#›</a:t>
            </a:fld>
            <a:endParaRPr lang="en-US"/>
          </a:p>
        </p:txBody>
      </p:sp>
    </p:spTree>
    <p:extLst>
      <p:ext uri="{BB962C8B-B14F-4D97-AF65-F5344CB8AC3E}">
        <p14:creationId xmlns:p14="http://schemas.microsoft.com/office/powerpoint/2010/main" xmlns="" val="111715902"/>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5613"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2813"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0013"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7213"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09A1C3A-DDE6-49A0-9D8A-EABAE6356D4D}" type="slidenum">
              <a:rPr lang="en-US" smtClean="0">
                <a:latin typeface="Lucida Bright" panose="02040602050505020304" pitchFamily="18" charset="0"/>
              </a:rPr>
              <a:pPr>
                <a:spcBef>
                  <a:spcPct val="0"/>
                </a:spcBef>
              </a:pPr>
              <a:t>1</a:t>
            </a:fld>
            <a:endParaRPr lang="en-US" smtClean="0">
              <a:latin typeface="Lucida Bright" panose="02040602050505020304" pitchFamily="18"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9304032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a:spcBef>
                <a:spcPct val="30000"/>
              </a:spcBef>
              <a:defRPr sz="1200">
                <a:solidFill>
                  <a:schemeClr val="tx1"/>
                </a:solidFill>
                <a:latin typeface="Times New Roman" panose="02020603050405020304" pitchFamily="18" charset="0"/>
              </a:defRPr>
            </a:lvl1pPr>
            <a:lvl2pPr marL="742950" indent="-285750" defTabSz="925513">
              <a:spcBef>
                <a:spcPct val="30000"/>
              </a:spcBef>
              <a:defRPr sz="1200">
                <a:solidFill>
                  <a:schemeClr val="tx1"/>
                </a:solidFill>
                <a:latin typeface="Times New Roman" panose="02020603050405020304" pitchFamily="18" charset="0"/>
              </a:defRPr>
            </a:lvl2pPr>
            <a:lvl3pPr marL="1143000" indent="-228600" defTabSz="925513">
              <a:spcBef>
                <a:spcPct val="30000"/>
              </a:spcBef>
              <a:defRPr sz="1200">
                <a:solidFill>
                  <a:schemeClr val="tx1"/>
                </a:solidFill>
                <a:latin typeface="Times New Roman" panose="02020603050405020304" pitchFamily="18" charset="0"/>
              </a:defRPr>
            </a:lvl3pPr>
            <a:lvl4pPr marL="1600200" indent="-228600" defTabSz="925513">
              <a:spcBef>
                <a:spcPct val="30000"/>
              </a:spcBef>
              <a:defRPr sz="1200">
                <a:solidFill>
                  <a:schemeClr val="tx1"/>
                </a:solidFill>
                <a:latin typeface="Times New Roman" panose="02020603050405020304" pitchFamily="18" charset="0"/>
              </a:defRPr>
            </a:lvl4pPr>
            <a:lvl5pPr marL="2057400" indent="-228600" defTabSz="925513">
              <a:spcBef>
                <a:spcPct val="30000"/>
              </a:spcBef>
              <a:defRPr sz="1200">
                <a:solidFill>
                  <a:schemeClr val="tx1"/>
                </a:solidFill>
                <a:latin typeface="Times New Roman" panose="02020603050405020304" pitchFamily="18" charset="0"/>
              </a:defRPr>
            </a:lvl5pPr>
            <a:lvl6pPr marL="2514600" indent="-228600" defTabSz="9255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55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55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55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3D9A631-5CF6-46AC-978B-07A6442D2E9A}" type="slidenum">
              <a:rPr lang="en-US" smtClean="0">
                <a:latin typeface="Lucida Bright" panose="02040602050505020304" pitchFamily="18" charset="0"/>
              </a:rPr>
              <a:pPr>
                <a:spcBef>
                  <a:spcPct val="0"/>
                </a:spcBef>
              </a:pPr>
              <a:t>10</a:t>
            </a:fld>
            <a:endParaRPr lang="en-US" smtClean="0">
              <a:latin typeface="Lucida Bright" panose="02040602050505020304" pitchFamily="18" charset="0"/>
            </a:endParaRPr>
          </a:p>
        </p:txBody>
      </p:sp>
      <p:sp>
        <p:nvSpPr>
          <p:cNvPr id="46083" name="Rectangle 2"/>
          <p:cNvSpPr>
            <a:spLocks noGrp="1" noRot="1" noChangeAspect="1" noChangeArrowheads="1" noTextEdit="1"/>
          </p:cNvSpPr>
          <p:nvPr>
            <p:ph type="sldImg"/>
          </p:nvPr>
        </p:nvSpPr>
        <p:spPr>
          <a:xfrm>
            <a:off x="1173163" y="696913"/>
            <a:ext cx="4638675" cy="3479800"/>
          </a:xfrm>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2303108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4823F7E-54D4-4EC7-A851-57578B15C0ED}" type="slidenum">
              <a:rPr lang="en-US" altLang="en-US" smtClean="0">
                <a:latin typeface="Lucida Bright" panose="02040602050505020304" pitchFamily="18" charset="0"/>
              </a:rPr>
              <a:pPr>
                <a:spcBef>
                  <a:spcPct val="0"/>
                </a:spcBef>
              </a:pPr>
              <a:t>13</a:t>
            </a:fld>
            <a:endParaRPr lang="en-US" altLang="en-US" smtClean="0">
              <a:latin typeface="Lucida Bright" panose="02040602050505020304" pitchFamily="18" charset="0"/>
            </a:endParaRPr>
          </a:p>
        </p:txBody>
      </p:sp>
      <p:sp>
        <p:nvSpPr>
          <p:cNvPr id="49155" name="Rectangle 2"/>
          <p:cNvSpPr>
            <a:spLocks noGrp="1" noRot="1" noChangeAspect="1" noChangeArrowheads="1" noTextEdit="1"/>
          </p:cNvSpPr>
          <p:nvPr>
            <p:ph type="sldImg"/>
          </p:nvPr>
        </p:nvSpPr>
        <p:spPr>
          <a:xfrm>
            <a:off x="1173163" y="696913"/>
            <a:ext cx="4638675" cy="3479800"/>
          </a:xfrm>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1828025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a:spcBef>
                <a:spcPct val="30000"/>
              </a:spcBef>
              <a:defRPr sz="1200">
                <a:solidFill>
                  <a:schemeClr val="tx1"/>
                </a:solidFill>
                <a:latin typeface="Times New Roman" panose="02020603050405020304" pitchFamily="18" charset="0"/>
              </a:defRPr>
            </a:lvl1pPr>
            <a:lvl2pPr marL="742950" indent="-285750" defTabSz="925513">
              <a:spcBef>
                <a:spcPct val="30000"/>
              </a:spcBef>
              <a:defRPr sz="1200">
                <a:solidFill>
                  <a:schemeClr val="tx1"/>
                </a:solidFill>
                <a:latin typeface="Times New Roman" panose="02020603050405020304" pitchFamily="18" charset="0"/>
              </a:defRPr>
            </a:lvl2pPr>
            <a:lvl3pPr marL="1143000" indent="-228600" defTabSz="925513">
              <a:spcBef>
                <a:spcPct val="30000"/>
              </a:spcBef>
              <a:defRPr sz="1200">
                <a:solidFill>
                  <a:schemeClr val="tx1"/>
                </a:solidFill>
                <a:latin typeface="Times New Roman" panose="02020603050405020304" pitchFamily="18" charset="0"/>
              </a:defRPr>
            </a:lvl3pPr>
            <a:lvl4pPr marL="1600200" indent="-228600" defTabSz="925513">
              <a:spcBef>
                <a:spcPct val="30000"/>
              </a:spcBef>
              <a:defRPr sz="1200">
                <a:solidFill>
                  <a:schemeClr val="tx1"/>
                </a:solidFill>
                <a:latin typeface="Times New Roman" panose="02020603050405020304" pitchFamily="18" charset="0"/>
              </a:defRPr>
            </a:lvl4pPr>
            <a:lvl5pPr marL="2057400" indent="-228600" defTabSz="925513">
              <a:spcBef>
                <a:spcPct val="30000"/>
              </a:spcBef>
              <a:defRPr sz="1200">
                <a:solidFill>
                  <a:schemeClr val="tx1"/>
                </a:solidFill>
                <a:latin typeface="Times New Roman" panose="02020603050405020304" pitchFamily="18" charset="0"/>
              </a:defRPr>
            </a:lvl5pPr>
            <a:lvl6pPr marL="2514600" indent="-228600" defTabSz="9255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55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55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55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358629D-8D40-4815-836B-D1BDEBA005DD}" type="slidenum">
              <a:rPr lang="en-US" altLang="en-US" smtClean="0">
                <a:latin typeface="Lucida Bright" panose="02040602050505020304" pitchFamily="18" charset="0"/>
              </a:rPr>
              <a:pPr>
                <a:spcBef>
                  <a:spcPct val="0"/>
                </a:spcBef>
              </a:pPr>
              <a:t>14</a:t>
            </a:fld>
            <a:endParaRPr lang="en-US" altLang="en-US" smtClean="0">
              <a:latin typeface="Lucida Bright" panose="02040602050505020304" pitchFamily="18" charset="0"/>
            </a:endParaRPr>
          </a:p>
        </p:txBody>
      </p:sp>
      <p:sp>
        <p:nvSpPr>
          <p:cNvPr id="45059" name="Rectangle 2"/>
          <p:cNvSpPr>
            <a:spLocks noGrp="1" noRot="1" noChangeAspect="1" noChangeArrowheads="1" noTextEdit="1"/>
          </p:cNvSpPr>
          <p:nvPr>
            <p:ph type="sldImg"/>
          </p:nvPr>
        </p:nvSpPr>
        <p:spPr>
          <a:xfrm>
            <a:off x="1173163" y="696913"/>
            <a:ext cx="4638675" cy="3479800"/>
          </a:xfrm>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41408807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1FF3FC0-B4B1-4CDC-BB75-6AF1C862E9CC}" type="slidenum">
              <a:rPr lang="en-US" altLang="en-US" smtClean="0">
                <a:latin typeface="Lucida Bright" panose="02040602050505020304" pitchFamily="18" charset="0"/>
              </a:rPr>
              <a:pPr>
                <a:spcBef>
                  <a:spcPct val="0"/>
                </a:spcBef>
              </a:pPr>
              <a:t>16</a:t>
            </a:fld>
            <a:endParaRPr lang="en-US" altLang="en-US" smtClean="0">
              <a:latin typeface="Lucida Bright" panose="02040602050505020304" pitchFamily="18" charset="0"/>
            </a:endParaRPr>
          </a:p>
        </p:txBody>
      </p:sp>
      <p:sp>
        <p:nvSpPr>
          <p:cNvPr id="47107" name="Rectangle 2"/>
          <p:cNvSpPr>
            <a:spLocks noGrp="1" noRot="1" noChangeAspect="1" noChangeArrowheads="1" noTextEdit="1"/>
          </p:cNvSpPr>
          <p:nvPr>
            <p:ph type="sldImg"/>
          </p:nvPr>
        </p:nvSpPr>
        <p:spPr>
          <a:xfrm>
            <a:off x="1173163" y="696913"/>
            <a:ext cx="4638675" cy="3479800"/>
          </a:xfrm>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37304021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44EC427-B9D9-4D71-9BF3-3AB14E14CFCF}" type="slidenum">
              <a:rPr lang="en-US" smtClean="0">
                <a:latin typeface="Lucida Bright" panose="02040602050505020304" pitchFamily="18" charset="0"/>
              </a:rPr>
              <a:pPr>
                <a:spcBef>
                  <a:spcPct val="0"/>
                </a:spcBef>
              </a:pPr>
              <a:t>17</a:t>
            </a:fld>
            <a:endParaRPr lang="en-US" smtClean="0">
              <a:latin typeface="Lucida Bright" panose="02040602050505020304" pitchFamily="18" charset="0"/>
            </a:endParaRPr>
          </a:p>
        </p:txBody>
      </p:sp>
      <p:sp>
        <p:nvSpPr>
          <p:cNvPr id="143363" name="Rectangle 2"/>
          <p:cNvSpPr>
            <a:spLocks noGrp="1" noRot="1" noChangeAspect="1" noChangeArrowheads="1" noTextEdit="1"/>
          </p:cNvSpPr>
          <p:nvPr>
            <p:ph type="sldImg"/>
          </p:nvPr>
        </p:nvSpPr>
        <p:spPr>
          <a:xfrm>
            <a:off x="1173163" y="696913"/>
            <a:ext cx="4638675" cy="3479800"/>
          </a:xfrm>
          <a:ln/>
        </p:spPr>
      </p:sp>
      <p:sp>
        <p:nvSpPr>
          <p:cNvPr id="14336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4553609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B866FB8-5A2C-47FD-B3F1-B25FF18CBE58}" type="slidenum">
              <a:rPr lang="en-US" altLang="en-US" smtClean="0">
                <a:latin typeface="Lucida Bright" panose="02040602050505020304" pitchFamily="18" charset="0"/>
              </a:rPr>
              <a:pPr>
                <a:spcBef>
                  <a:spcPct val="0"/>
                </a:spcBef>
              </a:pPr>
              <a:t>18</a:t>
            </a:fld>
            <a:endParaRPr lang="en-US" altLang="en-US" smtClean="0">
              <a:latin typeface="Lucida Bright" panose="02040602050505020304" pitchFamily="18" charset="0"/>
            </a:endParaRPr>
          </a:p>
        </p:txBody>
      </p:sp>
      <p:sp>
        <p:nvSpPr>
          <p:cNvPr id="25603" name="Rectangle 2"/>
          <p:cNvSpPr>
            <a:spLocks noGrp="1" noRot="1" noChangeAspect="1" noChangeArrowheads="1" noTextEdit="1"/>
          </p:cNvSpPr>
          <p:nvPr>
            <p:ph type="sldImg"/>
          </p:nvPr>
        </p:nvSpPr>
        <p:spPr>
          <a:xfrm>
            <a:off x="1173163" y="696913"/>
            <a:ext cx="4638675" cy="3479800"/>
          </a:xfrm>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34267525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B866FB8-5A2C-47FD-B3F1-B25FF18CBE58}" type="slidenum">
              <a:rPr lang="en-US" altLang="en-US" smtClean="0">
                <a:latin typeface="Lucida Bright" panose="02040602050505020304" pitchFamily="18" charset="0"/>
              </a:rPr>
              <a:pPr>
                <a:spcBef>
                  <a:spcPct val="0"/>
                </a:spcBef>
              </a:pPr>
              <a:t>19</a:t>
            </a:fld>
            <a:endParaRPr lang="en-US" altLang="en-US" smtClean="0">
              <a:latin typeface="Lucida Bright" panose="02040602050505020304" pitchFamily="18" charset="0"/>
            </a:endParaRPr>
          </a:p>
        </p:txBody>
      </p:sp>
      <p:sp>
        <p:nvSpPr>
          <p:cNvPr id="25603" name="Rectangle 2"/>
          <p:cNvSpPr>
            <a:spLocks noGrp="1" noRot="1" noChangeAspect="1" noChangeArrowheads="1" noTextEdit="1"/>
          </p:cNvSpPr>
          <p:nvPr>
            <p:ph type="sldImg"/>
          </p:nvPr>
        </p:nvSpPr>
        <p:spPr>
          <a:xfrm>
            <a:off x="1173163" y="696913"/>
            <a:ext cx="4638675" cy="3479800"/>
          </a:xfrm>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350435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C068609-AF2C-4ED8-ABC2-FFBD51316930}" type="slidenum">
              <a:rPr lang="en-US" smtClean="0">
                <a:latin typeface="Lucida Bright" panose="02040602050505020304" pitchFamily="18" charset="0"/>
              </a:rPr>
              <a:pPr>
                <a:spcBef>
                  <a:spcPct val="0"/>
                </a:spcBef>
              </a:pPr>
              <a:t>20</a:t>
            </a:fld>
            <a:endParaRPr lang="en-US" smtClean="0">
              <a:latin typeface="Lucida Bright" panose="02040602050505020304" pitchFamily="18" charset="0"/>
            </a:endParaRPr>
          </a:p>
        </p:txBody>
      </p:sp>
      <p:sp>
        <p:nvSpPr>
          <p:cNvPr id="94211" name="Rectangle 2"/>
          <p:cNvSpPr>
            <a:spLocks noGrp="1" noRot="1" noChangeAspect="1" noChangeArrowheads="1" noTextEdit="1"/>
          </p:cNvSpPr>
          <p:nvPr>
            <p:ph type="sldImg"/>
          </p:nvPr>
        </p:nvSpPr>
        <p:spPr>
          <a:xfrm>
            <a:off x="1173163" y="696913"/>
            <a:ext cx="4638675" cy="3479800"/>
          </a:xfrm>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25164953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6DC0487-A296-4CC9-894B-D3CFECA5DCFC}" type="slidenum">
              <a:rPr lang="en-US" smtClean="0">
                <a:latin typeface="Lucida Bright" panose="02040602050505020304" pitchFamily="18" charset="0"/>
              </a:rPr>
              <a:pPr>
                <a:spcBef>
                  <a:spcPct val="0"/>
                </a:spcBef>
              </a:pPr>
              <a:t>21</a:t>
            </a:fld>
            <a:endParaRPr lang="en-US" smtClean="0">
              <a:latin typeface="Lucida Bright" panose="02040602050505020304" pitchFamily="18" charset="0"/>
            </a:endParaRPr>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0936414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562F5AD-6418-4FAE-A039-89CFFE488F3F}" type="slidenum">
              <a:rPr lang="en-US" smtClean="0">
                <a:latin typeface="Lucida Bright" panose="02040602050505020304" pitchFamily="18" charset="0"/>
              </a:rPr>
              <a:pPr>
                <a:spcBef>
                  <a:spcPct val="0"/>
                </a:spcBef>
              </a:pPr>
              <a:t>22</a:t>
            </a:fld>
            <a:endParaRPr lang="en-US" smtClean="0">
              <a:latin typeface="Lucida Bright" panose="02040602050505020304" pitchFamily="18" charset="0"/>
            </a:endParaRPr>
          </a:p>
        </p:txBody>
      </p:sp>
      <p:sp>
        <p:nvSpPr>
          <p:cNvPr id="212995" name="Rectangle 2"/>
          <p:cNvSpPr>
            <a:spLocks noGrp="1" noRot="1" noChangeAspect="1" noChangeArrowheads="1" noTextEdit="1"/>
          </p:cNvSpPr>
          <p:nvPr>
            <p:ph type="sldImg"/>
          </p:nvPr>
        </p:nvSpPr>
        <p:spPr>
          <a:xfrm>
            <a:off x="1258888" y="720725"/>
            <a:ext cx="4799012" cy="3598863"/>
          </a:xfrm>
          <a:ln/>
        </p:spPr>
      </p:sp>
      <p:sp>
        <p:nvSpPr>
          <p:cNvPr id="21299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85" tIns="47542" rIns="95085" bIns="47542"/>
          <a:lstStyle/>
          <a:p>
            <a:pPr eaLnBrk="1" hangingPunct="1"/>
            <a:endParaRPr lang="en-US" smtClean="0"/>
          </a:p>
        </p:txBody>
      </p:sp>
    </p:spTree>
    <p:extLst>
      <p:ext uri="{BB962C8B-B14F-4D97-AF65-F5344CB8AC3E}">
        <p14:creationId xmlns:p14="http://schemas.microsoft.com/office/powerpoint/2010/main" xmlns="" val="859823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69A6F52-EACE-4CC4-AD84-37ACDF441D8C}" type="slidenum">
              <a:rPr lang="en-US" smtClean="0">
                <a:latin typeface="Lucida Bright" panose="02040602050505020304" pitchFamily="18" charset="0"/>
              </a:rPr>
              <a:pPr>
                <a:spcBef>
                  <a:spcPct val="0"/>
                </a:spcBef>
              </a:pPr>
              <a:t>2</a:t>
            </a:fld>
            <a:endParaRPr lang="en-US" smtClean="0">
              <a:latin typeface="Lucida Bright" panose="02040602050505020304" pitchFamily="18"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42887301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6BC51E8-8FA7-4644-8804-8700CBF3D8A0}" type="slidenum">
              <a:rPr lang="en-US" altLang="en-US" smtClean="0">
                <a:latin typeface="Lucida Bright" panose="02040602050505020304" pitchFamily="18" charset="0"/>
              </a:rPr>
              <a:pPr>
                <a:spcBef>
                  <a:spcPct val="0"/>
                </a:spcBef>
              </a:pPr>
              <a:t>24</a:t>
            </a:fld>
            <a:endParaRPr lang="en-US" altLang="en-US" smtClean="0">
              <a:latin typeface="Lucida Bright" panose="02040602050505020304" pitchFamily="18" charset="0"/>
            </a:endParaRPr>
          </a:p>
        </p:txBody>
      </p:sp>
      <p:sp>
        <p:nvSpPr>
          <p:cNvPr id="162819" name="Rectangle 2"/>
          <p:cNvSpPr>
            <a:spLocks noGrp="1" noRot="1" noChangeAspect="1" noChangeArrowheads="1" noTextEdit="1"/>
          </p:cNvSpPr>
          <p:nvPr>
            <p:ph type="sldImg"/>
          </p:nvPr>
        </p:nvSpPr>
        <p:spPr>
          <a:xfrm>
            <a:off x="1258888" y="720725"/>
            <a:ext cx="4799012" cy="3598863"/>
          </a:xfrm>
          <a:ln/>
        </p:spPr>
      </p:sp>
      <p:sp>
        <p:nvSpPr>
          <p:cNvPr id="1628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85" tIns="47542" rIns="95085" bIns="47542"/>
          <a:lstStyle/>
          <a:p>
            <a:pPr eaLnBrk="1" hangingPunct="1"/>
            <a:endParaRPr lang="en-US" altLang="en-US" smtClean="0"/>
          </a:p>
        </p:txBody>
      </p:sp>
    </p:spTree>
    <p:extLst>
      <p:ext uri="{BB962C8B-B14F-4D97-AF65-F5344CB8AC3E}">
        <p14:creationId xmlns:p14="http://schemas.microsoft.com/office/powerpoint/2010/main" xmlns="" val="15956686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6BC51E8-8FA7-4644-8804-8700CBF3D8A0}" type="slidenum">
              <a:rPr lang="en-US" altLang="en-US" smtClean="0">
                <a:latin typeface="Lucida Bright" panose="02040602050505020304" pitchFamily="18" charset="0"/>
              </a:rPr>
              <a:pPr>
                <a:spcBef>
                  <a:spcPct val="0"/>
                </a:spcBef>
              </a:pPr>
              <a:t>25</a:t>
            </a:fld>
            <a:endParaRPr lang="en-US" altLang="en-US" smtClean="0">
              <a:latin typeface="Lucida Bright" panose="02040602050505020304" pitchFamily="18" charset="0"/>
            </a:endParaRPr>
          </a:p>
        </p:txBody>
      </p:sp>
      <p:sp>
        <p:nvSpPr>
          <p:cNvPr id="162819" name="Rectangle 2"/>
          <p:cNvSpPr>
            <a:spLocks noGrp="1" noRot="1" noChangeAspect="1" noChangeArrowheads="1" noTextEdit="1"/>
          </p:cNvSpPr>
          <p:nvPr>
            <p:ph type="sldImg"/>
          </p:nvPr>
        </p:nvSpPr>
        <p:spPr>
          <a:xfrm>
            <a:off x="1258888" y="720725"/>
            <a:ext cx="4799012" cy="3598863"/>
          </a:xfrm>
          <a:ln/>
        </p:spPr>
      </p:sp>
      <p:sp>
        <p:nvSpPr>
          <p:cNvPr id="1628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85" tIns="47542" rIns="95085" bIns="47542"/>
          <a:lstStyle/>
          <a:p>
            <a:pPr eaLnBrk="1" hangingPunct="1"/>
            <a:endParaRPr lang="en-US" altLang="en-US" smtClean="0"/>
          </a:p>
        </p:txBody>
      </p:sp>
    </p:spTree>
    <p:extLst>
      <p:ext uri="{BB962C8B-B14F-4D97-AF65-F5344CB8AC3E}">
        <p14:creationId xmlns:p14="http://schemas.microsoft.com/office/powerpoint/2010/main" xmlns="" val="3160528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6BC51E8-8FA7-4644-8804-8700CBF3D8A0}" type="slidenum">
              <a:rPr lang="en-US" altLang="en-US" smtClean="0">
                <a:latin typeface="Lucida Bright" panose="02040602050505020304" pitchFamily="18" charset="0"/>
              </a:rPr>
              <a:pPr>
                <a:spcBef>
                  <a:spcPct val="0"/>
                </a:spcBef>
              </a:pPr>
              <a:t>26</a:t>
            </a:fld>
            <a:endParaRPr lang="en-US" altLang="en-US" smtClean="0">
              <a:latin typeface="Lucida Bright" panose="02040602050505020304" pitchFamily="18" charset="0"/>
            </a:endParaRPr>
          </a:p>
        </p:txBody>
      </p:sp>
      <p:sp>
        <p:nvSpPr>
          <p:cNvPr id="162819" name="Rectangle 2"/>
          <p:cNvSpPr>
            <a:spLocks noGrp="1" noRot="1" noChangeAspect="1" noChangeArrowheads="1" noTextEdit="1"/>
          </p:cNvSpPr>
          <p:nvPr>
            <p:ph type="sldImg"/>
          </p:nvPr>
        </p:nvSpPr>
        <p:spPr>
          <a:xfrm>
            <a:off x="1258888" y="720725"/>
            <a:ext cx="4799012" cy="3598863"/>
          </a:xfrm>
          <a:ln/>
        </p:spPr>
      </p:sp>
      <p:sp>
        <p:nvSpPr>
          <p:cNvPr id="1628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85" tIns="47542" rIns="95085" bIns="47542"/>
          <a:lstStyle/>
          <a:p>
            <a:pPr eaLnBrk="1" hangingPunct="1"/>
            <a:endParaRPr lang="en-US" altLang="en-US" smtClean="0"/>
          </a:p>
        </p:txBody>
      </p:sp>
    </p:spTree>
    <p:extLst>
      <p:ext uri="{BB962C8B-B14F-4D97-AF65-F5344CB8AC3E}">
        <p14:creationId xmlns:p14="http://schemas.microsoft.com/office/powerpoint/2010/main" xmlns="" val="2859472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6FF72D7-996D-4BE0-A82E-1ECDCFDB08CA}" type="slidenum">
              <a:rPr lang="en-US" smtClean="0">
                <a:latin typeface="Lucida Bright" panose="02040602050505020304" pitchFamily="18" charset="0"/>
              </a:rPr>
              <a:pPr>
                <a:spcBef>
                  <a:spcPct val="0"/>
                </a:spcBef>
              </a:pPr>
              <a:t>30</a:t>
            </a:fld>
            <a:endParaRPr lang="en-US" smtClean="0">
              <a:latin typeface="Lucida Bright" panose="02040602050505020304" pitchFamily="18" charset="0"/>
            </a:endParaRPr>
          </a:p>
        </p:txBody>
      </p:sp>
      <p:sp>
        <p:nvSpPr>
          <p:cNvPr id="293891" name="Rectangle 2"/>
          <p:cNvSpPr>
            <a:spLocks noGrp="1" noRot="1" noChangeAspect="1" noChangeArrowheads="1" noTextEdit="1"/>
          </p:cNvSpPr>
          <p:nvPr>
            <p:ph type="sldImg"/>
          </p:nvPr>
        </p:nvSpPr>
        <p:spPr>
          <a:solidFill>
            <a:srgbClr val="FFFFFF"/>
          </a:solidFill>
          <a:ln/>
        </p:spPr>
      </p:sp>
      <p:sp>
        <p:nvSpPr>
          <p:cNvPr id="2938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extLst>
      <p:ext uri="{BB962C8B-B14F-4D97-AF65-F5344CB8AC3E}">
        <p14:creationId xmlns:p14="http://schemas.microsoft.com/office/powerpoint/2010/main" xmlns="" val="19201052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E929BA4-75D5-4AAE-84D4-3ACF918F7DFA}" type="slidenum">
              <a:rPr lang="en-US" altLang="en-US" smtClean="0">
                <a:latin typeface="Lucida Bright" panose="02040602050505020304" pitchFamily="18" charset="0"/>
              </a:rPr>
              <a:pPr>
                <a:spcBef>
                  <a:spcPct val="0"/>
                </a:spcBef>
              </a:pPr>
              <a:t>31</a:t>
            </a:fld>
            <a:endParaRPr lang="en-US" altLang="en-US" smtClean="0">
              <a:latin typeface="Lucida Bright" panose="02040602050505020304" pitchFamily="18" charset="0"/>
            </a:endParaRPr>
          </a:p>
        </p:txBody>
      </p:sp>
      <p:sp>
        <p:nvSpPr>
          <p:cNvPr id="185347" name="Rectangle 2"/>
          <p:cNvSpPr>
            <a:spLocks noGrp="1" noRot="1" noChangeAspect="1" noChangeArrowheads="1" noTextEdit="1"/>
          </p:cNvSpPr>
          <p:nvPr>
            <p:ph type="sldImg"/>
          </p:nvPr>
        </p:nvSpPr>
        <p:spPr>
          <a:xfrm>
            <a:off x="1257300" y="720725"/>
            <a:ext cx="4800600" cy="3600450"/>
          </a:xfrm>
          <a:ln/>
        </p:spPr>
      </p:sp>
      <p:sp>
        <p:nvSpPr>
          <p:cNvPr id="185348" name="Rectangle 3"/>
          <p:cNvSpPr>
            <a:spLocks noGrp="1" noChangeArrowheads="1"/>
          </p:cNvSpPr>
          <p:nvPr>
            <p:ph type="body" idx="1"/>
          </p:nvPr>
        </p:nvSpPr>
        <p:spPr>
          <a:xfrm>
            <a:off x="974725" y="4560888"/>
            <a:ext cx="5365750" cy="4319587"/>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5343256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EF28CC0-78B9-4F57-B363-BF83DF99B44E}" type="slidenum">
              <a:rPr lang="en-US" altLang="en-US" smtClean="0">
                <a:latin typeface="Lucida Bright" panose="02040602050505020304" pitchFamily="18" charset="0"/>
              </a:rPr>
              <a:pPr>
                <a:spcBef>
                  <a:spcPct val="0"/>
                </a:spcBef>
              </a:pPr>
              <a:t>32</a:t>
            </a:fld>
            <a:endParaRPr lang="en-US" altLang="en-US" smtClean="0">
              <a:latin typeface="Lucida Bright" panose="02040602050505020304" pitchFamily="18" charset="0"/>
            </a:endParaRPr>
          </a:p>
        </p:txBody>
      </p:sp>
      <p:sp>
        <p:nvSpPr>
          <p:cNvPr id="163843" name="Rectangle 2"/>
          <p:cNvSpPr>
            <a:spLocks noGrp="1" noRot="1" noChangeAspect="1" noChangeArrowheads="1" noTextEdit="1"/>
          </p:cNvSpPr>
          <p:nvPr>
            <p:ph type="sldImg"/>
          </p:nvPr>
        </p:nvSpPr>
        <p:spPr>
          <a:xfrm>
            <a:off x="1257300" y="720725"/>
            <a:ext cx="4800600" cy="3600450"/>
          </a:xfrm>
          <a:ln/>
        </p:spPr>
      </p:sp>
      <p:sp>
        <p:nvSpPr>
          <p:cNvPr id="163844" name="Rectangle 3"/>
          <p:cNvSpPr>
            <a:spLocks noGrp="1" noChangeArrowheads="1"/>
          </p:cNvSpPr>
          <p:nvPr>
            <p:ph type="body" idx="1"/>
          </p:nvPr>
        </p:nvSpPr>
        <p:spPr>
          <a:xfrm>
            <a:off x="974725" y="4560888"/>
            <a:ext cx="5365750" cy="4319587"/>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17084831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Arial" panose="020B0604020202020204" pitchFamily="34" charset="0"/>
              </a:defRPr>
            </a:lvl1pPr>
            <a:lvl2pPr marL="742950" indent="-285750" defTabSz="965200" eaLnBrk="0" hangingPunct="0">
              <a:defRPr sz="2400">
                <a:solidFill>
                  <a:schemeClr val="tx1"/>
                </a:solidFill>
                <a:latin typeface="Arial" panose="020B0604020202020204" pitchFamily="34" charset="0"/>
              </a:defRPr>
            </a:lvl2pPr>
            <a:lvl3pPr marL="1143000" indent="-228600" defTabSz="965200" eaLnBrk="0" hangingPunct="0">
              <a:defRPr sz="2400">
                <a:solidFill>
                  <a:schemeClr val="tx1"/>
                </a:solidFill>
                <a:latin typeface="Arial" panose="020B0604020202020204" pitchFamily="34" charset="0"/>
              </a:defRPr>
            </a:lvl3pPr>
            <a:lvl4pPr marL="1600200" indent="-228600" defTabSz="965200" eaLnBrk="0" hangingPunct="0">
              <a:defRPr sz="2400">
                <a:solidFill>
                  <a:schemeClr val="tx1"/>
                </a:solidFill>
                <a:latin typeface="Arial" panose="020B0604020202020204" pitchFamily="34" charset="0"/>
              </a:defRPr>
            </a:lvl4pPr>
            <a:lvl5pPr marL="2057400" indent="-228600" defTabSz="965200" eaLnBrk="0" hangingPunct="0">
              <a:defRPr sz="2400">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E8826081-8B4E-4FFC-8179-62A321591ADB}" type="slidenum">
              <a:rPr lang="en-US" altLang="en-US" sz="1200">
                <a:latin typeface="Lucida Bright" panose="02040602050505020304" pitchFamily="18" charset="0"/>
              </a:rPr>
              <a:pPr eaLnBrk="1" hangingPunct="1"/>
              <a:t>33</a:t>
            </a:fld>
            <a:endParaRPr lang="en-US" altLang="en-US" sz="1200">
              <a:latin typeface="Lucida Bright" panose="02040602050505020304" pitchFamily="18" charset="0"/>
            </a:endParaRPr>
          </a:p>
        </p:txBody>
      </p:sp>
      <p:sp>
        <p:nvSpPr>
          <p:cNvPr id="104451" name="Rectangle 2"/>
          <p:cNvSpPr>
            <a:spLocks noGrp="1" noRot="1" noChangeAspect="1" noChangeArrowheads="1" noTextEdit="1"/>
          </p:cNvSpPr>
          <p:nvPr>
            <p:ph type="sldImg"/>
          </p:nvPr>
        </p:nvSpPr>
        <p:spPr>
          <a:xfrm>
            <a:off x="1173163" y="696913"/>
            <a:ext cx="4638675" cy="3479800"/>
          </a:xfrm>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5137210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7100">
              <a:spcBef>
                <a:spcPct val="30000"/>
              </a:spcBef>
              <a:defRPr sz="1200">
                <a:solidFill>
                  <a:schemeClr val="tx1"/>
                </a:solidFill>
                <a:latin typeface="Times New Roman" panose="02020603050405020304" pitchFamily="18" charset="0"/>
              </a:defRPr>
            </a:lvl1pPr>
            <a:lvl2pPr marL="742950" indent="-285750" defTabSz="927100">
              <a:spcBef>
                <a:spcPct val="30000"/>
              </a:spcBef>
              <a:defRPr sz="1200">
                <a:solidFill>
                  <a:schemeClr val="tx1"/>
                </a:solidFill>
                <a:latin typeface="Times New Roman" panose="02020603050405020304" pitchFamily="18" charset="0"/>
              </a:defRPr>
            </a:lvl2pPr>
            <a:lvl3pPr marL="1143000" indent="-228600" defTabSz="927100">
              <a:spcBef>
                <a:spcPct val="30000"/>
              </a:spcBef>
              <a:defRPr sz="1200">
                <a:solidFill>
                  <a:schemeClr val="tx1"/>
                </a:solidFill>
                <a:latin typeface="Times New Roman" panose="02020603050405020304" pitchFamily="18" charset="0"/>
              </a:defRPr>
            </a:lvl3pPr>
            <a:lvl4pPr marL="1600200" indent="-228600" defTabSz="927100">
              <a:spcBef>
                <a:spcPct val="30000"/>
              </a:spcBef>
              <a:defRPr sz="1200">
                <a:solidFill>
                  <a:schemeClr val="tx1"/>
                </a:solidFill>
                <a:latin typeface="Times New Roman" panose="02020603050405020304" pitchFamily="18" charset="0"/>
              </a:defRPr>
            </a:lvl4pPr>
            <a:lvl5pPr marL="2057400" indent="-228600" defTabSz="927100">
              <a:spcBef>
                <a:spcPct val="30000"/>
              </a:spcBef>
              <a:defRPr sz="1200">
                <a:solidFill>
                  <a:schemeClr val="tx1"/>
                </a:solidFill>
                <a:latin typeface="Times New Roman" panose="02020603050405020304" pitchFamily="18" charset="0"/>
              </a:defRPr>
            </a:lvl5pPr>
            <a:lvl6pPr marL="2514600" indent="-228600" defTabSz="9271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71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71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71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83BA13B-B12F-4471-A1FF-179FF7B88428}" type="slidenum">
              <a:rPr lang="en-US" altLang="en-US" smtClean="0">
                <a:latin typeface="Lucida Bright" panose="02040602050505020304" pitchFamily="18" charset="0"/>
              </a:rPr>
              <a:pPr>
                <a:spcBef>
                  <a:spcPct val="0"/>
                </a:spcBef>
              </a:pPr>
              <a:t>34</a:t>
            </a:fld>
            <a:endParaRPr lang="en-US" altLang="en-US" smtClean="0">
              <a:latin typeface="Lucida Bright" panose="02040602050505020304" pitchFamily="18" charset="0"/>
            </a:endParaRPr>
          </a:p>
        </p:txBody>
      </p:sp>
      <p:sp>
        <p:nvSpPr>
          <p:cNvPr id="227331" name="Rectangle 2"/>
          <p:cNvSpPr>
            <a:spLocks noGrp="1" noRot="1" noChangeAspect="1" noChangeArrowheads="1" noTextEdit="1"/>
          </p:cNvSpPr>
          <p:nvPr>
            <p:ph type="sldImg"/>
          </p:nvPr>
        </p:nvSpPr>
        <p:spPr>
          <a:xfrm>
            <a:off x="1171575" y="696913"/>
            <a:ext cx="4641850" cy="3481387"/>
          </a:xfrm>
          <a:solidFill>
            <a:srgbClr val="FFFFFF"/>
          </a:solidFill>
          <a:ln/>
        </p:spPr>
      </p:sp>
      <p:sp>
        <p:nvSpPr>
          <p:cNvPr id="227332" name="Rectangle 3"/>
          <p:cNvSpPr>
            <a:spLocks noGrp="1" noChangeArrowheads="1"/>
          </p:cNvSpPr>
          <p:nvPr>
            <p:ph type="body" idx="1"/>
          </p:nvPr>
        </p:nvSpPr>
        <p:spPr>
          <a:xfrm>
            <a:off x="930275" y="4410075"/>
            <a:ext cx="5124450" cy="4175125"/>
          </a:xfrm>
          <a:solidFill>
            <a:srgbClr val="FFFFFF"/>
          </a:solidFill>
          <a:ln>
            <a:solidFill>
              <a:srgbClr val="000000"/>
            </a:solidFill>
          </a:ln>
        </p:spPr>
        <p:txBody>
          <a:bodyPr/>
          <a:lstStyle/>
          <a:p>
            <a:endParaRPr lang="en-US" altLang="en-US" smtClean="0"/>
          </a:p>
        </p:txBody>
      </p:sp>
    </p:spTree>
    <p:extLst>
      <p:ext uri="{BB962C8B-B14F-4D97-AF65-F5344CB8AC3E}">
        <p14:creationId xmlns:p14="http://schemas.microsoft.com/office/powerpoint/2010/main" xmlns="" val="31450092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7100">
              <a:spcBef>
                <a:spcPct val="30000"/>
              </a:spcBef>
              <a:defRPr sz="1200">
                <a:solidFill>
                  <a:schemeClr val="tx1"/>
                </a:solidFill>
                <a:latin typeface="Times New Roman" panose="02020603050405020304" pitchFamily="18" charset="0"/>
              </a:defRPr>
            </a:lvl1pPr>
            <a:lvl2pPr marL="742950" indent="-285750" defTabSz="927100">
              <a:spcBef>
                <a:spcPct val="30000"/>
              </a:spcBef>
              <a:defRPr sz="1200">
                <a:solidFill>
                  <a:schemeClr val="tx1"/>
                </a:solidFill>
                <a:latin typeface="Times New Roman" panose="02020603050405020304" pitchFamily="18" charset="0"/>
              </a:defRPr>
            </a:lvl2pPr>
            <a:lvl3pPr marL="1143000" indent="-228600" defTabSz="927100">
              <a:spcBef>
                <a:spcPct val="30000"/>
              </a:spcBef>
              <a:defRPr sz="1200">
                <a:solidFill>
                  <a:schemeClr val="tx1"/>
                </a:solidFill>
                <a:latin typeface="Times New Roman" panose="02020603050405020304" pitchFamily="18" charset="0"/>
              </a:defRPr>
            </a:lvl3pPr>
            <a:lvl4pPr marL="1600200" indent="-228600" defTabSz="927100">
              <a:spcBef>
                <a:spcPct val="30000"/>
              </a:spcBef>
              <a:defRPr sz="1200">
                <a:solidFill>
                  <a:schemeClr val="tx1"/>
                </a:solidFill>
                <a:latin typeface="Times New Roman" panose="02020603050405020304" pitchFamily="18" charset="0"/>
              </a:defRPr>
            </a:lvl4pPr>
            <a:lvl5pPr marL="2057400" indent="-228600" defTabSz="927100">
              <a:spcBef>
                <a:spcPct val="30000"/>
              </a:spcBef>
              <a:defRPr sz="1200">
                <a:solidFill>
                  <a:schemeClr val="tx1"/>
                </a:solidFill>
                <a:latin typeface="Times New Roman" panose="02020603050405020304" pitchFamily="18" charset="0"/>
              </a:defRPr>
            </a:lvl5pPr>
            <a:lvl6pPr marL="2514600" indent="-228600" defTabSz="9271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71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71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71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9A3B6C6-86B6-4DEC-ACE9-2BC60974A747}" type="slidenum">
              <a:rPr lang="en-US" altLang="en-US" smtClean="0">
                <a:latin typeface="Lucida Bright" panose="02040602050505020304" pitchFamily="18" charset="0"/>
              </a:rPr>
              <a:pPr>
                <a:spcBef>
                  <a:spcPct val="0"/>
                </a:spcBef>
              </a:pPr>
              <a:t>35</a:t>
            </a:fld>
            <a:endParaRPr lang="en-US" altLang="en-US" smtClean="0">
              <a:latin typeface="Lucida Bright" panose="02040602050505020304" pitchFamily="18" charset="0"/>
            </a:endParaRPr>
          </a:p>
        </p:txBody>
      </p:sp>
      <p:sp>
        <p:nvSpPr>
          <p:cNvPr id="107523" name="Rectangle 2"/>
          <p:cNvSpPr>
            <a:spLocks noGrp="1" noRot="1" noChangeAspect="1" noChangeArrowheads="1" noTextEdit="1"/>
          </p:cNvSpPr>
          <p:nvPr>
            <p:ph type="sldImg"/>
          </p:nvPr>
        </p:nvSpPr>
        <p:spPr>
          <a:xfrm>
            <a:off x="1171575" y="696913"/>
            <a:ext cx="4641850" cy="3481387"/>
          </a:xfrm>
          <a:solidFill>
            <a:srgbClr val="FFFFFF"/>
          </a:solidFill>
          <a:ln/>
        </p:spPr>
      </p:sp>
      <p:sp>
        <p:nvSpPr>
          <p:cNvPr id="107524" name="Rectangle 3"/>
          <p:cNvSpPr>
            <a:spLocks noGrp="1" noChangeArrowheads="1"/>
          </p:cNvSpPr>
          <p:nvPr>
            <p:ph type="body" idx="1"/>
          </p:nvPr>
        </p:nvSpPr>
        <p:spPr>
          <a:xfrm>
            <a:off x="930275" y="4410075"/>
            <a:ext cx="5124450" cy="4175125"/>
          </a:xfrm>
          <a:solidFill>
            <a:srgbClr val="FFFFFF"/>
          </a:solidFill>
          <a:ln>
            <a:solidFill>
              <a:srgbClr val="000000"/>
            </a:solidFill>
          </a:ln>
        </p:spPr>
        <p:txBody>
          <a:bodyPr/>
          <a:lstStyle/>
          <a:p>
            <a:endParaRPr lang="en-US" altLang="en-US" smtClean="0"/>
          </a:p>
        </p:txBody>
      </p:sp>
    </p:spTree>
    <p:extLst>
      <p:ext uri="{BB962C8B-B14F-4D97-AF65-F5344CB8AC3E}">
        <p14:creationId xmlns:p14="http://schemas.microsoft.com/office/powerpoint/2010/main" xmlns="" val="6497872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0438">
              <a:spcBef>
                <a:spcPct val="30000"/>
              </a:spcBef>
              <a:defRPr sz="1200">
                <a:solidFill>
                  <a:schemeClr val="tx1"/>
                </a:solidFill>
                <a:latin typeface="Times New Roman" panose="02020603050405020304" pitchFamily="18" charset="0"/>
              </a:defRPr>
            </a:lvl1pPr>
            <a:lvl2pPr marL="742950" indent="-285750" defTabSz="960438">
              <a:spcBef>
                <a:spcPct val="30000"/>
              </a:spcBef>
              <a:defRPr sz="1200">
                <a:solidFill>
                  <a:schemeClr val="tx1"/>
                </a:solidFill>
                <a:latin typeface="Times New Roman" panose="02020603050405020304" pitchFamily="18" charset="0"/>
              </a:defRPr>
            </a:lvl2pPr>
            <a:lvl3pPr marL="1143000" indent="-228600" defTabSz="960438">
              <a:spcBef>
                <a:spcPct val="30000"/>
              </a:spcBef>
              <a:defRPr sz="1200">
                <a:solidFill>
                  <a:schemeClr val="tx1"/>
                </a:solidFill>
                <a:latin typeface="Times New Roman" panose="02020603050405020304" pitchFamily="18" charset="0"/>
              </a:defRPr>
            </a:lvl3pPr>
            <a:lvl4pPr marL="1600200" indent="-228600" defTabSz="960438">
              <a:spcBef>
                <a:spcPct val="30000"/>
              </a:spcBef>
              <a:defRPr sz="1200">
                <a:solidFill>
                  <a:schemeClr val="tx1"/>
                </a:solidFill>
                <a:latin typeface="Times New Roman" panose="02020603050405020304" pitchFamily="18" charset="0"/>
              </a:defRPr>
            </a:lvl4pPr>
            <a:lvl5pPr marL="2057400" indent="-228600" defTabSz="960438">
              <a:spcBef>
                <a:spcPct val="30000"/>
              </a:spcBef>
              <a:defRPr sz="1200">
                <a:solidFill>
                  <a:schemeClr val="tx1"/>
                </a:solidFill>
                <a:latin typeface="Times New Roman" panose="02020603050405020304" pitchFamily="18" charset="0"/>
              </a:defRPr>
            </a:lvl5pPr>
            <a:lvl6pPr marL="2514600" indent="-228600" defTabSz="9604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04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04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04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DBF38CE-D23C-4487-8E06-A0C7ABEF1858}" type="slidenum">
              <a:rPr lang="en-US" smtClean="0">
                <a:latin typeface="Lucida Bright" panose="02040602050505020304" pitchFamily="18" charset="0"/>
              </a:rPr>
              <a:pPr>
                <a:spcBef>
                  <a:spcPct val="0"/>
                </a:spcBef>
              </a:pPr>
              <a:t>37</a:t>
            </a:fld>
            <a:endParaRPr lang="en-US" smtClean="0">
              <a:latin typeface="Lucida Bright" panose="02040602050505020304" pitchFamily="18" charset="0"/>
            </a:endParaRPr>
          </a:p>
        </p:txBody>
      </p:sp>
      <p:sp>
        <p:nvSpPr>
          <p:cNvPr id="311299" name="Rectangle 2"/>
          <p:cNvSpPr>
            <a:spLocks noGrp="1" noRot="1" noChangeAspect="1" noChangeArrowheads="1" noTextEdit="1"/>
          </p:cNvSpPr>
          <p:nvPr>
            <p:ph type="sldImg"/>
          </p:nvPr>
        </p:nvSpPr>
        <p:spPr>
          <a:xfrm>
            <a:off x="1258888" y="720725"/>
            <a:ext cx="4799012" cy="3598863"/>
          </a:xfrm>
          <a:ln/>
        </p:spPr>
      </p:sp>
      <p:sp>
        <p:nvSpPr>
          <p:cNvPr id="31130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67" tIns="47535" rIns="95067" bIns="47535"/>
          <a:lstStyle/>
          <a:p>
            <a:pPr eaLnBrk="1" hangingPunct="1"/>
            <a:endParaRPr lang="en-US" smtClean="0"/>
          </a:p>
        </p:txBody>
      </p:sp>
    </p:spTree>
    <p:extLst>
      <p:ext uri="{BB962C8B-B14F-4D97-AF65-F5344CB8AC3E}">
        <p14:creationId xmlns:p14="http://schemas.microsoft.com/office/powerpoint/2010/main" xmlns="" val="625148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9B292CC-AFE9-4784-B6D2-2687E01B0AAC}" type="slidenum">
              <a:rPr lang="en-US" smtClean="0">
                <a:latin typeface="Lucida Bright" panose="02040602050505020304" pitchFamily="18" charset="0"/>
              </a:rPr>
              <a:pPr>
                <a:spcBef>
                  <a:spcPct val="0"/>
                </a:spcBef>
              </a:pPr>
              <a:t>3</a:t>
            </a:fld>
            <a:endParaRPr lang="en-US" smtClean="0">
              <a:latin typeface="Lucida Bright" panose="02040602050505020304" pitchFamily="18" charset="0"/>
            </a:endParaRPr>
          </a:p>
        </p:txBody>
      </p:sp>
      <p:sp>
        <p:nvSpPr>
          <p:cNvPr id="53251" name="Rectangle 2"/>
          <p:cNvSpPr>
            <a:spLocks noGrp="1" noRot="1" noChangeAspect="1" noChangeArrowheads="1" noTextEdit="1"/>
          </p:cNvSpPr>
          <p:nvPr>
            <p:ph type="sldImg"/>
          </p:nvPr>
        </p:nvSpPr>
        <p:spPr>
          <a:xfrm>
            <a:off x="1173163" y="696913"/>
            <a:ext cx="4638675" cy="3479800"/>
          </a:xfrm>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5688247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0438">
              <a:spcBef>
                <a:spcPct val="30000"/>
              </a:spcBef>
              <a:defRPr sz="1200">
                <a:solidFill>
                  <a:schemeClr val="tx1"/>
                </a:solidFill>
                <a:latin typeface="Times New Roman" panose="02020603050405020304" pitchFamily="18" charset="0"/>
              </a:defRPr>
            </a:lvl1pPr>
            <a:lvl2pPr marL="742950" indent="-285750" defTabSz="960438">
              <a:spcBef>
                <a:spcPct val="30000"/>
              </a:spcBef>
              <a:defRPr sz="1200">
                <a:solidFill>
                  <a:schemeClr val="tx1"/>
                </a:solidFill>
                <a:latin typeface="Times New Roman" panose="02020603050405020304" pitchFamily="18" charset="0"/>
              </a:defRPr>
            </a:lvl2pPr>
            <a:lvl3pPr marL="1143000" indent="-228600" defTabSz="960438">
              <a:spcBef>
                <a:spcPct val="30000"/>
              </a:spcBef>
              <a:defRPr sz="1200">
                <a:solidFill>
                  <a:schemeClr val="tx1"/>
                </a:solidFill>
                <a:latin typeface="Times New Roman" panose="02020603050405020304" pitchFamily="18" charset="0"/>
              </a:defRPr>
            </a:lvl3pPr>
            <a:lvl4pPr marL="1600200" indent="-228600" defTabSz="960438">
              <a:spcBef>
                <a:spcPct val="30000"/>
              </a:spcBef>
              <a:defRPr sz="1200">
                <a:solidFill>
                  <a:schemeClr val="tx1"/>
                </a:solidFill>
                <a:latin typeface="Times New Roman" panose="02020603050405020304" pitchFamily="18" charset="0"/>
              </a:defRPr>
            </a:lvl4pPr>
            <a:lvl5pPr marL="2057400" indent="-228600" defTabSz="960438">
              <a:spcBef>
                <a:spcPct val="30000"/>
              </a:spcBef>
              <a:defRPr sz="1200">
                <a:solidFill>
                  <a:schemeClr val="tx1"/>
                </a:solidFill>
                <a:latin typeface="Times New Roman" panose="02020603050405020304" pitchFamily="18" charset="0"/>
              </a:defRPr>
            </a:lvl5pPr>
            <a:lvl6pPr marL="2514600" indent="-228600" defTabSz="9604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04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04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04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02E2A65-FB50-40FE-97FB-377246D09DED}" type="slidenum">
              <a:rPr lang="en-US" smtClean="0">
                <a:latin typeface="Lucida Bright" panose="02040602050505020304" pitchFamily="18" charset="0"/>
              </a:rPr>
              <a:pPr>
                <a:spcBef>
                  <a:spcPct val="0"/>
                </a:spcBef>
              </a:pPr>
              <a:t>38</a:t>
            </a:fld>
            <a:endParaRPr lang="en-US" smtClean="0">
              <a:latin typeface="Lucida Bright" panose="02040602050505020304" pitchFamily="18" charset="0"/>
            </a:endParaRPr>
          </a:p>
        </p:txBody>
      </p:sp>
      <p:sp>
        <p:nvSpPr>
          <p:cNvPr id="321539" name="Rectangle 2"/>
          <p:cNvSpPr>
            <a:spLocks noGrp="1" noRot="1" noChangeAspect="1" noChangeArrowheads="1" noTextEdit="1"/>
          </p:cNvSpPr>
          <p:nvPr>
            <p:ph type="sldImg"/>
          </p:nvPr>
        </p:nvSpPr>
        <p:spPr>
          <a:xfrm>
            <a:off x="1258888" y="720725"/>
            <a:ext cx="4799012" cy="3598863"/>
          </a:xfrm>
          <a:ln/>
        </p:spPr>
      </p:sp>
      <p:sp>
        <p:nvSpPr>
          <p:cNvPr id="3215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67" tIns="47535" rIns="95067" bIns="47535"/>
          <a:lstStyle/>
          <a:p>
            <a:pPr eaLnBrk="1" hangingPunct="1"/>
            <a:endParaRPr lang="en-US" smtClean="0"/>
          </a:p>
        </p:txBody>
      </p:sp>
    </p:spTree>
    <p:extLst>
      <p:ext uri="{BB962C8B-B14F-4D97-AF65-F5344CB8AC3E}">
        <p14:creationId xmlns:p14="http://schemas.microsoft.com/office/powerpoint/2010/main" xmlns="" val="1774723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0438">
              <a:spcBef>
                <a:spcPct val="30000"/>
              </a:spcBef>
              <a:defRPr sz="1200">
                <a:solidFill>
                  <a:schemeClr val="tx1"/>
                </a:solidFill>
                <a:latin typeface="Times New Roman" panose="02020603050405020304" pitchFamily="18" charset="0"/>
              </a:defRPr>
            </a:lvl1pPr>
            <a:lvl2pPr marL="742950" indent="-285750" defTabSz="960438">
              <a:spcBef>
                <a:spcPct val="30000"/>
              </a:spcBef>
              <a:defRPr sz="1200">
                <a:solidFill>
                  <a:schemeClr val="tx1"/>
                </a:solidFill>
                <a:latin typeface="Times New Roman" panose="02020603050405020304" pitchFamily="18" charset="0"/>
              </a:defRPr>
            </a:lvl2pPr>
            <a:lvl3pPr marL="1143000" indent="-228600" defTabSz="960438">
              <a:spcBef>
                <a:spcPct val="30000"/>
              </a:spcBef>
              <a:defRPr sz="1200">
                <a:solidFill>
                  <a:schemeClr val="tx1"/>
                </a:solidFill>
                <a:latin typeface="Times New Roman" panose="02020603050405020304" pitchFamily="18" charset="0"/>
              </a:defRPr>
            </a:lvl3pPr>
            <a:lvl4pPr marL="1600200" indent="-228600" defTabSz="960438">
              <a:spcBef>
                <a:spcPct val="30000"/>
              </a:spcBef>
              <a:defRPr sz="1200">
                <a:solidFill>
                  <a:schemeClr val="tx1"/>
                </a:solidFill>
                <a:latin typeface="Times New Roman" panose="02020603050405020304" pitchFamily="18" charset="0"/>
              </a:defRPr>
            </a:lvl4pPr>
            <a:lvl5pPr marL="2057400" indent="-228600" defTabSz="960438">
              <a:spcBef>
                <a:spcPct val="30000"/>
              </a:spcBef>
              <a:defRPr sz="1200">
                <a:solidFill>
                  <a:schemeClr val="tx1"/>
                </a:solidFill>
                <a:latin typeface="Times New Roman" panose="02020603050405020304" pitchFamily="18" charset="0"/>
              </a:defRPr>
            </a:lvl5pPr>
            <a:lvl6pPr marL="2514600" indent="-228600" defTabSz="9604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04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04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04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80F6CCE-1B18-451F-8282-C0EFDA3153E1}" type="slidenum">
              <a:rPr lang="en-US" smtClean="0">
                <a:latin typeface="Lucida Bright" panose="02040602050505020304" pitchFamily="18" charset="0"/>
              </a:rPr>
              <a:pPr>
                <a:spcBef>
                  <a:spcPct val="0"/>
                </a:spcBef>
              </a:pPr>
              <a:t>39</a:t>
            </a:fld>
            <a:endParaRPr lang="en-US" smtClean="0">
              <a:latin typeface="Lucida Bright" panose="02040602050505020304" pitchFamily="18" charset="0"/>
            </a:endParaRPr>
          </a:p>
        </p:txBody>
      </p:sp>
      <p:sp>
        <p:nvSpPr>
          <p:cNvPr id="307203" name="Rectangle 2"/>
          <p:cNvSpPr>
            <a:spLocks noGrp="1" noRot="1" noChangeAspect="1" noChangeArrowheads="1" noTextEdit="1"/>
          </p:cNvSpPr>
          <p:nvPr>
            <p:ph type="sldImg"/>
          </p:nvPr>
        </p:nvSpPr>
        <p:spPr>
          <a:xfrm>
            <a:off x="1257300" y="720725"/>
            <a:ext cx="4800600" cy="3600450"/>
          </a:xfrm>
          <a:solidFill>
            <a:srgbClr val="FFFFFF"/>
          </a:solidFill>
          <a:ln/>
        </p:spPr>
      </p:sp>
      <p:sp>
        <p:nvSpPr>
          <p:cNvPr id="307204" name="Rectangle 3"/>
          <p:cNvSpPr>
            <a:spLocks noGrp="1" noChangeArrowheads="1"/>
          </p:cNvSpPr>
          <p:nvPr>
            <p:ph type="body" idx="1"/>
          </p:nvPr>
        </p:nvSpPr>
        <p:spPr>
          <a:xfrm>
            <a:off x="974725" y="4560888"/>
            <a:ext cx="5365750" cy="4319587"/>
          </a:xfrm>
          <a:solidFill>
            <a:srgbClr val="FFFFFF"/>
          </a:solidFill>
          <a:ln>
            <a:solidFill>
              <a:srgbClr val="000000"/>
            </a:solidFill>
          </a:ln>
        </p:spPr>
        <p:txBody>
          <a:bodyPr/>
          <a:lstStyle/>
          <a:p>
            <a:endParaRPr lang="en-US" smtClean="0"/>
          </a:p>
        </p:txBody>
      </p:sp>
    </p:spTree>
    <p:extLst>
      <p:ext uri="{BB962C8B-B14F-4D97-AF65-F5344CB8AC3E}">
        <p14:creationId xmlns:p14="http://schemas.microsoft.com/office/powerpoint/2010/main" xmlns="" val="40350886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126CF25-60D5-4CD7-A162-C6B99BC69DA6}" type="slidenum">
              <a:rPr lang="en-US" smtClean="0">
                <a:latin typeface="Lucida Bright" panose="02040602050505020304" pitchFamily="18" charset="0"/>
              </a:rPr>
              <a:pPr>
                <a:spcBef>
                  <a:spcPct val="0"/>
                </a:spcBef>
              </a:pPr>
              <a:t>42</a:t>
            </a:fld>
            <a:endParaRPr lang="en-US" smtClean="0">
              <a:latin typeface="Lucida Bright" panose="02040602050505020304" pitchFamily="18" charset="0"/>
            </a:endParaRPr>
          </a:p>
        </p:txBody>
      </p:sp>
      <p:sp>
        <p:nvSpPr>
          <p:cNvPr id="301059" name="Rectangle 2"/>
          <p:cNvSpPr>
            <a:spLocks noGrp="1" noRot="1" noChangeAspect="1" noChangeArrowheads="1" noTextEdit="1"/>
          </p:cNvSpPr>
          <p:nvPr>
            <p:ph type="sldImg"/>
          </p:nvPr>
        </p:nvSpPr>
        <p:spPr>
          <a:solidFill>
            <a:srgbClr val="FFFFFF"/>
          </a:solidFill>
          <a:ln/>
        </p:spPr>
      </p:sp>
      <p:sp>
        <p:nvSpPr>
          <p:cNvPr id="3010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extLst>
      <p:ext uri="{BB962C8B-B14F-4D97-AF65-F5344CB8AC3E}">
        <p14:creationId xmlns:p14="http://schemas.microsoft.com/office/powerpoint/2010/main" xmlns="" val="5722382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6FF72D7-996D-4BE0-A82E-1ECDCFDB08CA}" type="slidenum">
              <a:rPr lang="en-US" smtClean="0">
                <a:latin typeface="Lucida Bright" panose="02040602050505020304" pitchFamily="18" charset="0"/>
              </a:rPr>
              <a:pPr>
                <a:spcBef>
                  <a:spcPct val="0"/>
                </a:spcBef>
              </a:pPr>
              <a:t>43</a:t>
            </a:fld>
            <a:endParaRPr lang="en-US" smtClean="0">
              <a:latin typeface="Lucida Bright" panose="02040602050505020304" pitchFamily="18" charset="0"/>
            </a:endParaRPr>
          </a:p>
        </p:txBody>
      </p:sp>
      <p:sp>
        <p:nvSpPr>
          <p:cNvPr id="293891" name="Rectangle 2"/>
          <p:cNvSpPr>
            <a:spLocks noGrp="1" noRot="1" noChangeAspect="1" noChangeArrowheads="1" noTextEdit="1"/>
          </p:cNvSpPr>
          <p:nvPr>
            <p:ph type="sldImg"/>
          </p:nvPr>
        </p:nvSpPr>
        <p:spPr>
          <a:solidFill>
            <a:srgbClr val="FFFFFF"/>
          </a:solidFill>
          <a:ln/>
        </p:spPr>
      </p:sp>
      <p:sp>
        <p:nvSpPr>
          <p:cNvPr id="2938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extLst>
      <p:ext uri="{BB962C8B-B14F-4D97-AF65-F5344CB8AC3E}">
        <p14:creationId xmlns:p14="http://schemas.microsoft.com/office/powerpoint/2010/main" xmlns="" val="6161276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9F8BEA5-211B-495B-931A-8CA264B2BB7C}" type="slidenum">
              <a:rPr lang="en-US" smtClean="0">
                <a:latin typeface="Lucida Bright" panose="02040602050505020304" pitchFamily="18" charset="0"/>
              </a:rPr>
              <a:pPr>
                <a:spcBef>
                  <a:spcPct val="0"/>
                </a:spcBef>
              </a:pPr>
              <a:t>44</a:t>
            </a:fld>
            <a:endParaRPr lang="en-US" smtClean="0">
              <a:latin typeface="Lucida Bright" panose="02040602050505020304" pitchFamily="18" charset="0"/>
            </a:endParaRPr>
          </a:p>
        </p:txBody>
      </p:sp>
      <p:sp>
        <p:nvSpPr>
          <p:cNvPr id="323587" name="Rectangle 2"/>
          <p:cNvSpPr>
            <a:spLocks noGrp="1" noRot="1" noChangeAspect="1" noChangeArrowheads="1" noTextEdit="1"/>
          </p:cNvSpPr>
          <p:nvPr>
            <p:ph type="sldImg"/>
          </p:nvPr>
        </p:nvSpPr>
        <p:spPr>
          <a:ln/>
        </p:spPr>
      </p:sp>
      <p:sp>
        <p:nvSpPr>
          <p:cNvPr id="3235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27209592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F41096E-1C62-4BA8-A94B-76C9175924C1}" type="slidenum">
              <a:rPr lang="en-US" smtClean="0">
                <a:latin typeface="Lucida Bright" panose="02040602050505020304" pitchFamily="18" charset="0"/>
              </a:rPr>
              <a:pPr>
                <a:spcBef>
                  <a:spcPct val="0"/>
                </a:spcBef>
              </a:pPr>
              <a:t>45</a:t>
            </a:fld>
            <a:endParaRPr lang="en-US" smtClean="0">
              <a:latin typeface="Lucida Bright" panose="02040602050505020304" pitchFamily="18" charset="0"/>
            </a:endParaRPr>
          </a:p>
        </p:txBody>
      </p:sp>
      <p:sp>
        <p:nvSpPr>
          <p:cNvPr id="325635" name="Rectangle 2"/>
          <p:cNvSpPr>
            <a:spLocks noGrp="1" noRot="1" noChangeAspect="1" noChangeArrowheads="1" noTextEdit="1"/>
          </p:cNvSpPr>
          <p:nvPr>
            <p:ph type="sldImg"/>
          </p:nvPr>
        </p:nvSpPr>
        <p:spPr>
          <a:ln/>
        </p:spPr>
      </p:sp>
      <p:sp>
        <p:nvSpPr>
          <p:cNvPr id="3256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42887118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D9FF14C-152A-4C8D-8E2E-31FBA714DB91}" type="slidenum">
              <a:rPr lang="en-US" altLang="en-US" smtClean="0">
                <a:latin typeface="Lucida Bright" panose="02040602050505020304" pitchFamily="18" charset="0"/>
              </a:rPr>
              <a:pPr>
                <a:spcBef>
                  <a:spcPct val="0"/>
                </a:spcBef>
              </a:pPr>
              <a:t>47</a:t>
            </a:fld>
            <a:endParaRPr lang="en-US" altLang="en-US" smtClean="0">
              <a:latin typeface="Lucida Bright" panose="02040602050505020304" pitchFamily="18" charset="0"/>
            </a:endParaRPr>
          </a:p>
        </p:txBody>
      </p:sp>
      <p:sp>
        <p:nvSpPr>
          <p:cNvPr id="113667" name="Rectangle 2"/>
          <p:cNvSpPr>
            <a:spLocks noGrp="1" noRot="1" noChangeAspect="1" noChangeArrowheads="1" noTextEdit="1"/>
          </p:cNvSpPr>
          <p:nvPr>
            <p:ph type="sldImg"/>
          </p:nvPr>
        </p:nvSpPr>
        <p:spPr>
          <a:xfrm>
            <a:off x="1173163" y="696913"/>
            <a:ext cx="4638675" cy="3479800"/>
          </a:xfrm>
          <a:ln/>
        </p:spPr>
      </p:sp>
      <p:sp>
        <p:nvSpPr>
          <p:cNvPr id="1136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32373920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25B3C1A-7C58-4B9F-BE59-85CE8CF39847}" type="slidenum">
              <a:rPr lang="en-US" altLang="en-US" smtClean="0">
                <a:latin typeface="Lucida Bright" panose="02040602050505020304" pitchFamily="18" charset="0"/>
              </a:rPr>
              <a:pPr>
                <a:spcBef>
                  <a:spcPct val="0"/>
                </a:spcBef>
              </a:pPr>
              <a:t>48</a:t>
            </a:fld>
            <a:endParaRPr lang="en-US" altLang="en-US" smtClean="0">
              <a:latin typeface="Lucida Bright" panose="02040602050505020304" pitchFamily="18" charset="0"/>
            </a:endParaRPr>
          </a:p>
        </p:txBody>
      </p:sp>
      <p:sp>
        <p:nvSpPr>
          <p:cNvPr id="115715" name="Rectangle 2"/>
          <p:cNvSpPr>
            <a:spLocks noGrp="1" noRot="1" noChangeAspect="1" noChangeArrowheads="1" noTextEdit="1"/>
          </p:cNvSpPr>
          <p:nvPr>
            <p:ph type="sldImg"/>
          </p:nvPr>
        </p:nvSpPr>
        <p:spPr>
          <a:xfrm>
            <a:off x="1173163" y="696913"/>
            <a:ext cx="4638675" cy="3479800"/>
          </a:xfrm>
          <a:ln/>
        </p:spPr>
      </p:sp>
      <p:sp>
        <p:nvSpPr>
          <p:cNvPr id="11571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12408827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85B9800-5E31-410F-AA11-F8CB44C9E948}" type="slidenum">
              <a:rPr lang="en-US" altLang="en-US" smtClean="0">
                <a:latin typeface="Lucida Bright" panose="02040602050505020304" pitchFamily="18" charset="0"/>
              </a:rPr>
              <a:pPr>
                <a:spcBef>
                  <a:spcPct val="0"/>
                </a:spcBef>
              </a:pPr>
              <a:t>49</a:t>
            </a:fld>
            <a:endParaRPr lang="en-US" altLang="en-US" smtClean="0">
              <a:latin typeface="Lucida Bright" panose="02040602050505020304" pitchFamily="18" charset="0"/>
            </a:endParaRPr>
          </a:p>
        </p:txBody>
      </p:sp>
      <p:sp>
        <p:nvSpPr>
          <p:cNvPr id="117763" name="Rectangle 2"/>
          <p:cNvSpPr>
            <a:spLocks noGrp="1" noRot="1" noChangeAspect="1" noChangeArrowheads="1" noTextEdit="1"/>
          </p:cNvSpPr>
          <p:nvPr>
            <p:ph type="sldImg"/>
          </p:nvPr>
        </p:nvSpPr>
        <p:spPr>
          <a:xfrm>
            <a:off x="1173163" y="696913"/>
            <a:ext cx="4638675" cy="3479800"/>
          </a:xfrm>
          <a:ln/>
        </p:spPr>
      </p:sp>
      <p:sp>
        <p:nvSpPr>
          <p:cNvPr id="11776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24974437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92C9CA2-D001-487C-97B4-E6E002CA4E4E}" type="slidenum">
              <a:rPr lang="en-US" altLang="en-US" smtClean="0">
                <a:latin typeface="Lucida Bright" panose="02040602050505020304" pitchFamily="18" charset="0"/>
              </a:rPr>
              <a:pPr>
                <a:spcBef>
                  <a:spcPct val="0"/>
                </a:spcBef>
              </a:pPr>
              <a:t>52</a:t>
            </a:fld>
            <a:endParaRPr lang="en-US" altLang="en-US" smtClean="0">
              <a:latin typeface="Lucida Bright" panose="02040602050505020304" pitchFamily="18" charset="0"/>
            </a:endParaRPr>
          </a:p>
        </p:txBody>
      </p:sp>
      <p:sp>
        <p:nvSpPr>
          <p:cNvPr id="43011" name="Rectangle 2"/>
          <p:cNvSpPr>
            <a:spLocks noGrp="1" noRot="1" noChangeAspect="1" noChangeArrowheads="1" noTextEdit="1"/>
          </p:cNvSpPr>
          <p:nvPr>
            <p:ph type="sldImg"/>
          </p:nvPr>
        </p:nvSpPr>
        <p:spPr>
          <a:xfrm>
            <a:off x="1173163" y="696913"/>
            <a:ext cx="4638675" cy="3479800"/>
          </a:xfrm>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2262856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9B292CC-AFE9-4784-B6D2-2687E01B0AAC}" type="slidenum">
              <a:rPr lang="en-US" smtClean="0">
                <a:latin typeface="Lucida Bright" panose="02040602050505020304" pitchFamily="18" charset="0"/>
              </a:rPr>
              <a:pPr>
                <a:spcBef>
                  <a:spcPct val="0"/>
                </a:spcBef>
              </a:pPr>
              <a:t>4</a:t>
            </a:fld>
            <a:endParaRPr lang="en-US" smtClean="0">
              <a:latin typeface="Lucida Bright" panose="02040602050505020304" pitchFamily="18" charset="0"/>
            </a:endParaRPr>
          </a:p>
        </p:txBody>
      </p:sp>
      <p:sp>
        <p:nvSpPr>
          <p:cNvPr id="53251" name="Rectangle 2"/>
          <p:cNvSpPr>
            <a:spLocks noGrp="1" noRot="1" noChangeAspect="1" noChangeArrowheads="1" noTextEdit="1"/>
          </p:cNvSpPr>
          <p:nvPr>
            <p:ph type="sldImg"/>
          </p:nvPr>
        </p:nvSpPr>
        <p:spPr>
          <a:xfrm>
            <a:off x="1173163" y="696913"/>
            <a:ext cx="4638675" cy="3479800"/>
          </a:xfrm>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22177536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C48D8BF-2656-43E6-8FC4-F73378E13A2E}" type="slidenum">
              <a:rPr lang="en-US" altLang="en-US" smtClean="0">
                <a:latin typeface="Lucida Bright" panose="02040602050505020304" pitchFamily="18" charset="0"/>
                <a:cs typeface="Arial" panose="020B0604020202020204" pitchFamily="34" charset="0"/>
              </a:rPr>
              <a:pPr>
                <a:spcBef>
                  <a:spcPct val="0"/>
                </a:spcBef>
              </a:pPr>
              <a:t>61</a:t>
            </a:fld>
            <a:endParaRPr lang="en-US" altLang="en-US" smtClean="0">
              <a:latin typeface="Lucida Bright" panose="02040602050505020304" pitchFamily="18" charset="0"/>
              <a:cs typeface="Arial" panose="020B0604020202020204" pitchFamily="34" charset="0"/>
            </a:endParaRPr>
          </a:p>
        </p:txBody>
      </p:sp>
      <p:sp>
        <p:nvSpPr>
          <p:cNvPr id="246787" name="Rectangle 2"/>
          <p:cNvSpPr>
            <a:spLocks noGrp="1" noRot="1" noChangeAspect="1" noChangeArrowheads="1" noTextEdit="1"/>
          </p:cNvSpPr>
          <p:nvPr>
            <p:ph type="sldImg"/>
          </p:nvPr>
        </p:nvSpPr>
        <p:spPr>
          <a:xfrm>
            <a:off x="1173163" y="696913"/>
            <a:ext cx="4638675" cy="3479800"/>
          </a:xfrm>
          <a:ln/>
        </p:spPr>
      </p:sp>
      <p:sp>
        <p:nvSpPr>
          <p:cNvPr id="2467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82" tIns="47541" rIns="95082" bIns="47541"/>
          <a:lstStyle/>
          <a:p>
            <a:endParaRPr lang="en-US" altLang="en-US" smtClean="0"/>
          </a:p>
        </p:txBody>
      </p:sp>
    </p:spTree>
    <p:extLst>
      <p:ext uri="{BB962C8B-B14F-4D97-AF65-F5344CB8AC3E}">
        <p14:creationId xmlns:p14="http://schemas.microsoft.com/office/powerpoint/2010/main" xmlns="" val="18661078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44EC427-B9D9-4D71-9BF3-3AB14E14CFCF}" type="slidenum">
              <a:rPr lang="en-US" smtClean="0">
                <a:latin typeface="Lucida Bright" panose="02040602050505020304" pitchFamily="18" charset="0"/>
              </a:rPr>
              <a:pPr>
                <a:spcBef>
                  <a:spcPct val="0"/>
                </a:spcBef>
              </a:pPr>
              <a:t>62</a:t>
            </a:fld>
            <a:endParaRPr lang="en-US" smtClean="0">
              <a:latin typeface="Lucida Bright" panose="02040602050505020304" pitchFamily="18" charset="0"/>
            </a:endParaRPr>
          </a:p>
        </p:txBody>
      </p:sp>
      <p:sp>
        <p:nvSpPr>
          <p:cNvPr id="143363" name="Rectangle 2"/>
          <p:cNvSpPr>
            <a:spLocks noGrp="1" noRot="1" noChangeAspect="1" noChangeArrowheads="1" noTextEdit="1"/>
          </p:cNvSpPr>
          <p:nvPr>
            <p:ph type="sldImg"/>
          </p:nvPr>
        </p:nvSpPr>
        <p:spPr>
          <a:xfrm>
            <a:off x="1173163" y="696913"/>
            <a:ext cx="4638675" cy="3479800"/>
          </a:xfrm>
          <a:ln/>
        </p:spPr>
      </p:sp>
      <p:sp>
        <p:nvSpPr>
          <p:cNvPr id="14336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5581910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0835882-9B4E-49D4-A7B3-FF65D685061E}" type="slidenum">
              <a:rPr lang="en-US" smtClean="0">
                <a:latin typeface="Lucida Bright" panose="02040602050505020304" pitchFamily="18" charset="0"/>
              </a:rPr>
              <a:pPr>
                <a:spcBef>
                  <a:spcPct val="0"/>
                </a:spcBef>
              </a:pPr>
              <a:t>63</a:t>
            </a:fld>
            <a:endParaRPr lang="en-US" smtClean="0">
              <a:latin typeface="Lucida Bright" panose="02040602050505020304" pitchFamily="18" charset="0"/>
            </a:endParaRPr>
          </a:p>
        </p:txBody>
      </p:sp>
      <p:sp>
        <p:nvSpPr>
          <p:cNvPr id="145411" name="Rectangle 2"/>
          <p:cNvSpPr>
            <a:spLocks noGrp="1" noRot="1" noChangeAspect="1" noChangeArrowheads="1" noTextEdit="1"/>
          </p:cNvSpPr>
          <p:nvPr>
            <p:ph type="sldImg"/>
          </p:nvPr>
        </p:nvSpPr>
        <p:spPr>
          <a:xfrm>
            <a:off x="1173163" y="696913"/>
            <a:ext cx="4638675" cy="3479800"/>
          </a:xfrm>
          <a:ln/>
        </p:spPr>
      </p:sp>
      <p:sp>
        <p:nvSpPr>
          <p:cNvPr id="1454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2888544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9B292CC-AFE9-4784-B6D2-2687E01B0AAC}" type="slidenum">
              <a:rPr lang="en-US" smtClean="0">
                <a:latin typeface="Lucida Bright" panose="02040602050505020304" pitchFamily="18" charset="0"/>
              </a:rPr>
              <a:pPr>
                <a:spcBef>
                  <a:spcPct val="0"/>
                </a:spcBef>
              </a:pPr>
              <a:t>5</a:t>
            </a:fld>
            <a:endParaRPr lang="en-US" smtClean="0">
              <a:latin typeface="Lucida Bright" panose="02040602050505020304"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596414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9B292CC-AFE9-4784-B6D2-2687E01B0AAC}" type="slidenum">
              <a:rPr lang="en-US" smtClean="0">
                <a:latin typeface="Lucida Bright" panose="02040602050505020304" pitchFamily="18" charset="0"/>
              </a:rPr>
              <a:pPr>
                <a:spcBef>
                  <a:spcPct val="0"/>
                </a:spcBef>
              </a:pPr>
              <a:t>6</a:t>
            </a:fld>
            <a:endParaRPr lang="en-US" smtClean="0">
              <a:latin typeface="Lucida Bright" panose="02040602050505020304" pitchFamily="18" charset="0"/>
            </a:endParaRPr>
          </a:p>
        </p:txBody>
      </p:sp>
      <p:sp>
        <p:nvSpPr>
          <p:cNvPr id="53251" name="Rectangle 2"/>
          <p:cNvSpPr>
            <a:spLocks noGrp="1" noRot="1" noChangeAspect="1" noChangeArrowheads="1" noTextEdit="1"/>
          </p:cNvSpPr>
          <p:nvPr>
            <p:ph type="sldImg"/>
          </p:nvPr>
        </p:nvSpPr>
        <p:spPr>
          <a:xfrm>
            <a:off x="1173163" y="696913"/>
            <a:ext cx="4638675" cy="3479800"/>
          </a:xfrm>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570517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9B292CC-AFE9-4784-B6D2-2687E01B0AAC}" type="slidenum">
              <a:rPr lang="en-US" smtClean="0">
                <a:latin typeface="Lucida Bright" panose="02040602050505020304" pitchFamily="18" charset="0"/>
              </a:rPr>
              <a:pPr>
                <a:spcBef>
                  <a:spcPct val="0"/>
                </a:spcBef>
              </a:pPr>
              <a:t>7</a:t>
            </a:fld>
            <a:endParaRPr lang="en-US" smtClean="0">
              <a:latin typeface="Lucida Bright" panose="02040602050505020304"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23602281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9B292CC-AFE9-4784-B6D2-2687E01B0AAC}" type="slidenum">
              <a:rPr lang="en-US" smtClean="0">
                <a:latin typeface="Lucida Bright" panose="02040602050505020304" pitchFamily="18" charset="0"/>
              </a:rPr>
              <a:pPr>
                <a:spcBef>
                  <a:spcPct val="0"/>
                </a:spcBef>
              </a:pPr>
              <a:t>8</a:t>
            </a:fld>
            <a:endParaRPr lang="en-US" smtClean="0">
              <a:latin typeface="Lucida Bright" panose="02040602050505020304"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13495047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1C2DFD7-5FB6-447F-AFEC-2CF8E429118D}" type="slidenum">
              <a:rPr lang="en-US" smtClean="0">
                <a:latin typeface="Lucida Bright" panose="02040602050505020304" pitchFamily="18" charset="0"/>
              </a:rPr>
              <a:pPr>
                <a:spcBef>
                  <a:spcPct val="0"/>
                </a:spcBef>
              </a:pPr>
              <a:t>9</a:t>
            </a:fld>
            <a:endParaRPr lang="en-US" smtClean="0">
              <a:latin typeface="Lucida Bright" panose="02040602050505020304" pitchFamily="18"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118065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xmlns="" val="8646210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9873264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2136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21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041306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685800"/>
            <a:ext cx="38100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685800"/>
            <a:ext cx="3810000" cy="2628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467100"/>
            <a:ext cx="3810000" cy="2628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715289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40753636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14461945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7302657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4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7884601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5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8548259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0896557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7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339080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4072658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8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39342744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9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9154234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15623008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1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528272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2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5272504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3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146642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4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33996425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5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32166517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4879878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17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460496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27803865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18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11231960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19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11377695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20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17413893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21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0682377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22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36013435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23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3907642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685800"/>
            <a:ext cx="3810000" cy="541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685800"/>
            <a:ext cx="3810000" cy="541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466091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419213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xmlns="" val="3642620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0405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999465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350928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rotWithShape="0">
          <a:gsLst>
            <a:gs pos="0">
              <a:schemeClr val="bg1">
                <a:gamma/>
                <a:shade val="46275"/>
                <a:invGamma/>
              </a:schemeClr>
            </a:gs>
            <a:gs pos="100000">
              <a:schemeClr val="bg1"/>
            </a:gs>
          </a:gsLst>
          <a:path path="shape">
            <a:fillToRect l="50000" t="50000" r="50000" b="50000"/>
          </a:path>
        </a:gra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685800"/>
            <a:ext cx="77724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aphicFrame>
        <p:nvGraphicFramePr>
          <p:cNvPr id="1038" name="Group 14"/>
          <p:cNvGraphicFramePr>
            <a:graphicFrameLocks noGrp="1"/>
          </p:cNvGraphicFramePr>
          <p:nvPr/>
        </p:nvGraphicFramePr>
        <p:xfrm>
          <a:off x="261938" y="366713"/>
          <a:ext cx="8534400" cy="6248400"/>
        </p:xfrm>
        <a:graphic>
          <a:graphicData uri="http://schemas.openxmlformats.org/drawingml/2006/table">
            <a:tbl>
              <a:tblPr/>
              <a:tblGrid>
                <a:gridCol w="8534400"/>
              </a:tblGrid>
              <a:tr h="6248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Lucida Bright" pitchFamily="18" charset="0"/>
                      </a:endParaRPr>
                    </a:p>
                  </a:txBody>
                  <a:tcPr horzOverflow="overflow">
                    <a:lnL w="38100" cap="flat" cmpd="sng" algn="ctr">
                      <a:solidFill>
                        <a:srgbClr val="FF66FF"/>
                      </a:solidFill>
                      <a:prstDash val="solid"/>
                      <a:round/>
                      <a:headEnd type="none" w="med" len="med"/>
                      <a:tailEnd type="none" w="med" len="med"/>
                    </a:lnL>
                    <a:lnR w="38100" cap="flat" cmpd="sng" algn="ctr">
                      <a:solidFill>
                        <a:srgbClr val="FF66FF"/>
                      </a:solidFill>
                      <a:prstDash val="solid"/>
                      <a:round/>
                      <a:headEnd type="none" w="med" len="med"/>
                      <a:tailEnd type="none" w="med" len="med"/>
                    </a:lnR>
                    <a:lnT w="38100" cap="flat" cmpd="sng" algn="ctr">
                      <a:solidFill>
                        <a:srgbClr val="FF66FF"/>
                      </a:solidFill>
                      <a:prstDash val="solid"/>
                      <a:round/>
                      <a:headEnd type="none" w="med" len="med"/>
                      <a:tailEnd type="none" w="med" len="med"/>
                    </a:lnT>
                    <a:lnB w="38100" cap="flat" cmpd="sng" algn="ctr">
                      <a:solidFill>
                        <a:srgbClr val="FF66FF"/>
                      </a:solidFill>
                      <a:prstDash val="solid"/>
                      <a:round/>
                      <a:headEnd type="none" w="med" len="med"/>
                      <a:tailEnd type="none" w="med" len="med"/>
                    </a:lnB>
                    <a:lnTlToBr>
                      <a:noFill/>
                    </a:lnTlToBr>
                    <a:lnBlToTr>
                      <a:noFill/>
                    </a:lnBlToTr>
                    <a:noFill/>
                  </a:tcPr>
                </a:tc>
              </a:tr>
            </a:tbl>
          </a:graphicData>
        </a:graphic>
      </p:graphicFrame>
      <p:graphicFrame>
        <p:nvGraphicFramePr>
          <p:cNvPr id="1039" name="Group 15"/>
          <p:cNvGraphicFramePr>
            <a:graphicFrameLocks noGrp="1"/>
          </p:cNvGraphicFramePr>
          <p:nvPr/>
        </p:nvGraphicFramePr>
        <p:xfrm>
          <a:off x="338138" y="295275"/>
          <a:ext cx="8534400" cy="6248400"/>
        </p:xfrm>
        <a:graphic>
          <a:graphicData uri="http://schemas.openxmlformats.org/drawingml/2006/table">
            <a:tbl>
              <a:tblPr/>
              <a:tblGrid>
                <a:gridCol w="8534400"/>
              </a:tblGrid>
              <a:tr h="6248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Lucida Bright" pitchFamily="18" charset="0"/>
                      </a:endParaRPr>
                    </a:p>
                  </a:txBody>
                  <a:tcPr horzOverflow="overflow">
                    <a:lnL w="38100" cap="flat" cmpd="sng" algn="ctr">
                      <a:solidFill>
                        <a:srgbClr val="FF66FF"/>
                      </a:solidFill>
                      <a:prstDash val="solid"/>
                      <a:round/>
                      <a:headEnd type="none" w="med" len="med"/>
                      <a:tailEnd type="none" w="med" len="med"/>
                    </a:lnL>
                    <a:lnR w="38100" cap="flat" cmpd="sng" algn="ctr">
                      <a:solidFill>
                        <a:srgbClr val="FF66FF"/>
                      </a:solidFill>
                      <a:prstDash val="solid"/>
                      <a:round/>
                      <a:headEnd type="none" w="med" len="med"/>
                      <a:tailEnd type="none" w="med" len="med"/>
                    </a:lnR>
                    <a:lnT w="38100" cap="flat" cmpd="sng" algn="ctr">
                      <a:solidFill>
                        <a:srgbClr val="FF66FF"/>
                      </a:solidFill>
                      <a:prstDash val="solid"/>
                      <a:round/>
                      <a:headEnd type="none" w="med" len="med"/>
                      <a:tailEnd type="none" w="med" len="med"/>
                    </a:lnT>
                    <a:lnB w="38100" cap="flat" cmpd="sng" algn="ctr">
                      <a:solidFill>
                        <a:srgbClr val="FF66FF"/>
                      </a:solidFill>
                      <a:prstDash val="solid"/>
                      <a:round/>
                      <a:headEnd type="none" w="med" len="med"/>
                      <a:tailEnd type="none" w="med" len="med"/>
                    </a:lnB>
                    <a:lnTlToBr>
                      <a:noFill/>
                    </a:lnTlToBr>
                    <a:lnBlToTr>
                      <a:noFill/>
                    </a:lnBlToTr>
                    <a:noFill/>
                  </a:tcPr>
                </a:tc>
              </a:tr>
            </a:tbl>
          </a:graphicData>
        </a:graphic>
      </p:graphicFrame>
    </p:spTree>
  </p:cSld>
  <p:clrMap bg1="dk2" tx1="lt1" bg2="dk1" tx2="lt2" accent1="accent1" accent2="accent2" accent3="accent3" accent4="accent4" accent5="accent5" accent6="accent6" hlink="hlink" folHlink="folHlink"/>
  <p:sldLayoutIdLst>
    <p:sldLayoutId id="2147484693" r:id="rId1"/>
    <p:sldLayoutId id="2147484694" r:id="rId2"/>
    <p:sldLayoutId id="2147484695" r:id="rId3"/>
    <p:sldLayoutId id="2147484696" r:id="rId4"/>
    <p:sldLayoutId id="2147484697" r:id="rId5"/>
    <p:sldLayoutId id="2147484698" r:id="rId6"/>
    <p:sldLayoutId id="2147484699" r:id="rId7"/>
    <p:sldLayoutId id="2147484700" r:id="rId8"/>
    <p:sldLayoutId id="2147484701" r:id="rId9"/>
    <p:sldLayoutId id="2147484702" r:id="rId10"/>
    <p:sldLayoutId id="2147484703" r:id="rId11"/>
    <p:sldLayoutId id="2147484704" r:id="rId12"/>
    <p:sldLayoutId id="2147484705" r:id="rId13"/>
    <p:sldLayoutId id="2147484706" r:id="rId14"/>
    <p:sldLayoutId id="2147484707" r:id="rId15"/>
    <p:sldLayoutId id="2147484708" r:id="rId16"/>
    <p:sldLayoutId id="2147484709" r:id="rId17"/>
    <p:sldLayoutId id="2147484710" r:id="rId18"/>
    <p:sldLayoutId id="2147484711" r:id="rId19"/>
    <p:sldLayoutId id="2147484712" r:id="rId20"/>
    <p:sldLayoutId id="2147484713" r:id="rId21"/>
    <p:sldLayoutId id="2147484714" r:id="rId22"/>
    <p:sldLayoutId id="2147484715" r:id="rId23"/>
    <p:sldLayoutId id="2147484716" r:id="rId24"/>
    <p:sldLayoutId id="2147484717" r:id="rId25"/>
    <p:sldLayoutId id="2147484718" r:id="rId26"/>
    <p:sldLayoutId id="2147484719" r:id="rId27"/>
    <p:sldLayoutId id="2147484720" r:id="rId28"/>
    <p:sldLayoutId id="2147484721" r:id="rId29"/>
    <p:sldLayoutId id="2147484722" r:id="rId30"/>
    <p:sldLayoutId id="2147484723" r:id="rId31"/>
    <p:sldLayoutId id="2147484724" r:id="rId32"/>
    <p:sldLayoutId id="2147484725" r:id="rId33"/>
    <p:sldLayoutId id="2147484726" r:id="rId34"/>
    <p:sldLayoutId id="2147484727" r:id="rId3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1313" indent="-342900" algn="l" rtl="0" eaLnBrk="0" fontAlgn="base" hangingPunct="0">
        <a:spcBef>
          <a:spcPct val="20000"/>
        </a:spcBef>
        <a:spcAft>
          <a:spcPct val="0"/>
        </a:spcAft>
        <a:buChar char="•"/>
        <a:defRPr sz="3200">
          <a:solidFill>
            <a:schemeClr val="tx1"/>
          </a:solidFill>
          <a:latin typeface="+mn-lt"/>
          <a:ea typeface="+mn-ea"/>
          <a:cs typeface="+mn-cs"/>
        </a:defRPr>
      </a:lvl1pPr>
      <a:lvl2pPr marL="741363" indent="-285750" algn="l" rtl="0" eaLnBrk="0" fontAlgn="base" hangingPunct="0">
        <a:spcBef>
          <a:spcPct val="20000"/>
        </a:spcBef>
        <a:spcAft>
          <a:spcPct val="0"/>
        </a:spcAft>
        <a:buChar char="–"/>
        <a:defRPr sz="2800">
          <a:solidFill>
            <a:schemeClr val="tx1"/>
          </a:solidFill>
          <a:latin typeface="+mn-lt"/>
        </a:defRPr>
      </a:lvl2pPr>
      <a:lvl3pPr marL="1141413" indent="-228600" algn="l" rtl="0" eaLnBrk="0" fontAlgn="base" hangingPunct="0">
        <a:spcBef>
          <a:spcPct val="20000"/>
        </a:spcBef>
        <a:spcAft>
          <a:spcPct val="0"/>
        </a:spcAft>
        <a:buChar char="•"/>
        <a:defRPr sz="2400">
          <a:solidFill>
            <a:schemeClr val="tx1"/>
          </a:solidFill>
          <a:latin typeface="+mn-lt"/>
        </a:defRPr>
      </a:lvl3pPr>
      <a:lvl4pPr marL="1598613" indent="-228600" algn="l" rtl="0" eaLnBrk="0" fontAlgn="base" hangingPunct="0">
        <a:spcBef>
          <a:spcPct val="20000"/>
        </a:spcBef>
        <a:spcAft>
          <a:spcPct val="0"/>
        </a:spcAft>
        <a:buChar char="–"/>
        <a:defRPr sz="2000">
          <a:solidFill>
            <a:schemeClr val="tx1"/>
          </a:solidFill>
          <a:latin typeface="+mn-lt"/>
        </a:defRPr>
      </a:lvl4pPr>
      <a:lvl5pPr marL="2055813"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9.v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5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5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12.vml"/></Relationships>
</file>

<file path=ppt/slides/_rels/slide5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HVDNEW"/>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15325" y="95250"/>
            <a:ext cx="395288"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7"/>
          <p:cNvSpPr txBox="1">
            <a:spLocks noChangeArrowheads="1"/>
          </p:cNvSpPr>
          <p:nvPr/>
        </p:nvSpPr>
        <p:spPr bwMode="auto">
          <a:xfrm>
            <a:off x="852488" y="160338"/>
            <a:ext cx="2784475" cy="3048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400" b="1">
                <a:solidFill>
                  <a:srgbClr val="95A1FB"/>
                </a:solidFill>
              </a:rPr>
              <a:t>Brigham &amp; Women’s Hospital</a:t>
            </a:r>
          </a:p>
        </p:txBody>
      </p:sp>
      <p:sp>
        <p:nvSpPr>
          <p:cNvPr id="11" name="Text Box 8"/>
          <p:cNvSpPr txBox="1">
            <a:spLocks noChangeArrowheads="1"/>
          </p:cNvSpPr>
          <p:nvPr/>
        </p:nvSpPr>
        <p:spPr bwMode="auto">
          <a:xfrm>
            <a:off x="5749925" y="155575"/>
            <a:ext cx="2573338" cy="32067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500" b="1">
                <a:solidFill>
                  <a:srgbClr val="F22626"/>
                </a:solidFill>
              </a:rPr>
              <a:t> Harvard Medical School </a:t>
            </a:r>
          </a:p>
        </p:txBody>
      </p:sp>
      <p:grpSp>
        <p:nvGrpSpPr>
          <p:cNvPr id="12" name="Group 7"/>
          <p:cNvGrpSpPr>
            <a:grpSpLocks/>
          </p:cNvGrpSpPr>
          <p:nvPr/>
        </p:nvGrpSpPr>
        <p:grpSpPr bwMode="auto">
          <a:xfrm>
            <a:off x="414338" y="82550"/>
            <a:ext cx="492125" cy="485775"/>
            <a:chOff x="414629" y="82071"/>
            <a:chExt cx="491062" cy="486254"/>
          </a:xfrm>
        </p:grpSpPr>
        <p:sp>
          <p:nvSpPr>
            <p:cNvPr id="13" name="Rectangle 12"/>
            <p:cNvSpPr/>
            <p:nvPr/>
          </p:nvSpPr>
          <p:spPr>
            <a:xfrm>
              <a:off x="414629" y="255280"/>
              <a:ext cx="491062" cy="143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14" name="Picture 5"/>
            <p:cNvPicPr>
              <a:picLocks noChangeAspect="1"/>
            </p:cNvPicPr>
            <p:nvPr/>
          </p:nvPicPr>
          <p:blipFill>
            <a:blip r:embed="rId4" cstate="print">
              <a:extLst>
                <a:ext uri="{28A0092B-C50C-407E-A947-70E740481C1C}">
                  <a14:useLocalDpi xmlns:a14="http://schemas.microsoft.com/office/drawing/2010/main" xmlns="" val="0"/>
                </a:ext>
              </a:extLst>
            </a:blip>
            <a:srcRect r="82060"/>
            <a:stretch>
              <a:fillRect/>
            </a:stretch>
          </p:blipFill>
          <p:spPr bwMode="auto">
            <a:xfrm>
              <a:off x="414629" y="82071"/>
              <a:ext cx="436140" cy="486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7" name="Text Box 2"/>
          <p:cNvSpPr txBox="1">
            <a:spLocks noChangeArrowheads="1"/>
          </p:cNvSpPr>
          <p:nvPr/>
        </p:nvSpPr>
        <p:spPr bwMode="auto">
          <a:xfrm>
            <a:off x="851422" y="542926"/>
            <a:ext cx="7681912"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3600" b="1" dirty="0">
                <a:solidFill>
                  <a:srgbClr val="FFFF00"/>
                </a:solidFill>
                <a:latin typeface="Arial" panose="020B0604020202020204" pitchFamily="34" charset="0"/>
              </a:rPr>
              <a:t>Yoga as a </a:t>
            </a:r>
            <a:r>
              <a:rPr lang="en-US" sz="3600" b="1" dirty="0" smtClean="0">
                <a:solidFill>
                  <a:srgbClr val="FFFF00"/>
                </a:solidFill>
                <a:latin typeface="Arial" panose="020B0604020202020204" pitchFamily="34" charset="0"/>
              </a:rPr>
              <a:t>Therapeutic and </a:t>
            </a:r>
            <a:r>
              <a:rPr lang="en-US" sz="3600" b="1" dirty="0">
                <a:solidFill>
                  <a:srgbClr val="FFFF00"/>
                </a:solidFill>
                <a:latin typeface="Arial" panose="020B0604020202020204" pitchFamily="34" charset="0"/>
              </a:rPr>
              <a:t>Preventive </a:t>
            </a:r>
            <a:r>
              <a:rPr lang="en-US" sz="3600" b="1" dirty="0" smtClean="0">
                <a:solidFill>
                  <a:srgbClr val="FFFF00"/>
                </a:solidFill>
                <a:latin typeface="Arial" panose="020B0604020202020204" pitchFamily="34" charset="0"/>
              </a:rPr>
              <a:t>Intervention:</a:t>
            </a:r>
          </a:p>
          <a:p>
            <a:pPr algn="ctr" eaLnBrk="1" hangingPunct="1">
              <a:spcBef>
                <a:spcPct val="0"/>
              </a:spcBef>
              <a:buFontTx/>
              <a:buNone/>
            </a:pPr>
            <a:r>
              <a:rPr lang="en-US" sz="3600" b="1" dirty="0" smtClean="0">
                <a:solidFill>
                  <a:srgbClr val="FFFF00"/>
                </a:solidFill>
                <a:latin typeface="Arial" panose="020B0604020202020204" pitchFamily="34" charset="0"/>
              </a:rPr>
              <a:t>The </a:t>
            </a:r>
            <a:r>
              <a:rPr lang="en-US" sz="3600" b="1" dirty="0">
                <a:solidFill>
                  <a:srgbClr val="FFFF00"/>
                </a:solidFill>
                <a:latin typeface="Arial" panose="020B0604020202020204" pitchFamily="34" charset="0"/>
              </a:rPr>
              <a:t>Research Evidence</a:t>
            </a:r>
          </a:p>
        </p:txBody>
      </p:sp>
      <p:sp>
        <p:nvSpPr>
          <p:cNvPr id="18" name="Text Box 3"/>
          <p:cNvSpPr txBox="1">
            <a:spLocks noChangeArrowheads="1"/>
          </p:cNvSpPr>
          <p:nvPr/>
        </p:nvSpPr>
        <p:spPr bwMode="auto">
          <a:xfrm>
            <a:off x="1252588" y="2411103"/>
            <a:ext cx="6627712" cy="1538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2800" b="1" dirty="0" smtClean="0">
                <a:solidFill>
                  <a:srgbClr val="FFFF00"/>
                </a:solidFill>
                <a:latin typeface="Arial" panose="020B0604020202020204" pitchFamily="34" charset="0"/>
              </a:rPr>
              <a:t>October 2, 2016</a:t>
            </a:r>
          </a:p>
          <a:p>
            <a:pPr algn="ctr" eaLnBrk="1" hangingPunct="1">
              <a:spcBef>
                <a:spcPct val="0"/>
              </a:spcBef>
              <a:buFontTx/>
              <a:buNone/>
            </a:pPr>
            <a:endParaRPr lang="en-US" sz="1000" b="1" dirty="0">
              <a:solidFill>
                <a:srgbClr val="FFFF00"/>
              </a:solidFill>
              <a:latin typeface="Arial" panose="020B0604020202020204" pitchFamily="34" charset="0"/>
            </a:endParaRPr>
          </a:p>
          <a:p>
            <a:pPr algn="ctr" eaLnBrk="1" hangingPunct="1">
              <a:spcBef>
                <a:spcPct val="0"/>
              </a:spcBef>
              <a:buFontTx/>
              <a:buNone/>
            </a:pPr>
            <a:r>
              <a:rPr lang="en-US" sz="2800" b="1" dirty="0" smtClean="0">
                <a:solidFill>
                  <a:srgbClr val="FFFF00"/>
                </a:solidFill>
                <a:latin typeface="Arial" panose="020B0604020202020204" pitchFamily="34" charset="0"/>
              </a:rPr>
              <a:t>Yoga </a:t>
            </a:r>
            <a:r>
              <a:rPr lang="en-US" sz="2800" b="1" dirty="0">
                <a:solidFill>
                  <a:srgbClr val="FFFF00"/>
                </a:solidFill>
                <a:latin typeface="Arial" panose="020B0604020202020204" pitchFamily="34" charset="0"/>
              </a:rPr>
              <a:t>- Science of Infinite </a:t>
            </a:r>
            <a:r>
              <a:rPr lang="en-US" sz="2800" b="1" dirty="0" smtClean="0">
                <a:solidFill>
                  <a:srgbClr val="FFFF00"/>
                </a:solidFill>
                <a:latin typeface="Arial" panose="020B0604020202020204" pitchFamily="34" charset="0"/>
              </a:rPr>
              <a:t>Possibilities</a:t>
            </a:r>
          </a:p>
          <a:p>
            <a:pPr algn="ctr" eaLnBrk="1" hangingPunct="1">
              <a:spcBef>
                <a:spcPct val="0"/>
              </a:spcBef>
              <a:buFontTx/>
              <a:buNone/>
            </a:pPr>
            <a:r>
              <a:rPr lang="en-US" sz="2800" b="1" dirty="0" smtClean="0">
                <a:solidFill>
                  <a:srgbClr val="FFFF00"/>
                </a:solidFill>
                <a:latin typeface="Arial" panose="020B0604020202020204" pitchFamily="34" charset="0"/>
              </a:rPr>
              <a:t>Western Sydney University</a:t>
            </a:r>
            <a:endParaRPr lang="en-US" sz="2800" b="1" dirty="0">
              <a:solidFill>
                <a:srgbClr val="FFFF00"/>
              </a:solidFill>
              <a:latin typeface="Arial" panose="020B0604020202020204" pitchFamily="34" charset="0"/>
            </a:endParaRPr>
          </a:p>
        </p:txBody>
      </p:sp>
      <p:sp>
        <p:nvSpPr>
          <p:cNvPr id="19" name="Text Box 4"/>
          <p:cNvSpPr txBox="1">
            <a:spLocks noChangeArrowheads="1"/>
          </p:cNvSpPr>
          <p:nvPr/>
        </p:nvSpPr>
        <p:spPr bwMode="auto">
          <a:xfrm>
            <a:off x="420602" y="3914286"/>
            <a:ext cx="8314647" cy="2585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2400" dirty="0">
                <a:latin typeface="Arial" panose="020B0604020202020204" pitchFamily="34" charset="0"/>
              </a:rPr>
              <a:t>Sat Bir S. Khalsa, Ph.D.</a:t>
            </a:r>
          </a:p>
          <a:p>
            <a:pPr algn="ctr" eaLnBrk="1" hangingPunct="1">
              <a:lnSpc>
                <a:spcPct val="50000"/>
              </a:lnSpc>
              <a:spcBef>
                <a:spcPct val="0"/>
              </a:spcBef>
              <a:buFontTx/>
              <a:buNone/>
            </a:pPr>
            <a:endParaRPr lang="en-US" sz="2400" dirty="0">
              <a:latin typeface="Arial" panose="020B0604020202020204" pitchFamily="34" charset="0"/>
            </a:endParaRPr>
          </a:p>
          <a:p>
            <a:pPr algn="ctr" eaLnBrk="1" hangingPunct="1">
              <a:spcBef>
                <a:spcPct val="0"/>
              </a:spcBef>
              <a:buFontTx/>
              <a:buNone/>
            </a:pPr>
            <a:r>
              <a:rPr lang="en-US" sz="2100" dirty="0">
                <a:latin typeface="Arial" panose="020B0604020202020204" pitchFamily="34" charset="0"/>
              </a:rPr>
              <a:t>Assistant Professor of Medicine, Harvard Medical School</a:t>
            </a:r>
          </a:p>
          <a:p>
            <a:pPr algn="ctr" eaLnBrk="1" hangingPunct="1">
              <a:spcBef>
                <a:spcPct val="0"/>
              </a:spcBef>
              <a:buFontTx/>
              <a:buNone/>
            </a:pPr>
            <a:r>
              <a:rPr lang="en-US" sz="2100" dirty="0">
                <a:latin typeface="Arial" panose="020B0604020202020204" pitchFamily="34" charset="0"/>
              </a:rPr>
              <a:t>Director of Research, </a:t>
            </a:r>
            <a:r>
              <a:rPr lang="en-US" sz="2100" dirty="0" err="1">
                <a:latin typeface="Arial" panose="020B0604020202020204" pitchFamily="34" charset="0"/>
              </a:rPr>
              <a:t>Kundalini</a:t>
            </a:r>
            <a:r>
              <a:rPr lang="en-US" sz="2100" dirty="0">
                <a:latin typeface="Arial" panose="020B0604020202020204" pitchFamily="34" charset="0"/>
              </a:rPr>
              <a:t> Research Institute</a:t>
            </a:r>
          </a:p>
          <a:p>
            <a:pPr algn="ctr" eaLnBrk="1" hangingPunct="1">
              <a:spcBef>
                <a:spcPct val="0"/>
              </a:spcBef>
              <a:buFontTx/>
              <a:buNone/>
            </a:pPr>
            <a:r>
              <a:rPr lang="en-US" sz="2100" dirty="0">
                <a:latin typeface="Arial" panose="020B0604020202020204" pitchFamily="34" charset="0"/>
              </a:rPr>
              <a:t>Research Director, </a:t>
            </a:r>
            <a:r>
              <a:rPr lang="en-US" sz="2100" dirty="0" err="1">
                <a:latin typeface="Arial" panose="020B0604020202020204" pitchFamily="34" charset="0"/>
              </a:rPr>
              <a:t>Kripalu</a:t>
            </a:r>
            <a:r>
              <a:rPr lang="en-US" sz="2100" dirty="0">
                <a:latin typeface="Arial" panose="020B0604020202020204" pitchFamily="34" charset="0"/>
              </a:rPr>
              <a:t> Center for Yoga and </a:t>
            </a:r>
            <a:r>
              <a:rPr lang="en-US" sz="2100" dirty="0" smtClean="0">
                <a:latin typeface="Arial" panose="020B0604020202020204" pitchFamily="34" charset="0"/>
              </a:rPr>
              <a:t>Health</a:t>
            </a:r>
          </a:p>
          <a:p>
            <a:pPr algn="ctr" eaLnBrk="1" hangingPunct="1">
              <a:spcBef>
                <a:spcPct val="0"/>
              </a:spcBef>
              <a:buFontTx/>
              <a:buNone/>
            </a:pPr>
            <a:r>
              <a:rPr lang="en-US" sz="2100" dirty="0" smtClean="0">
                <a:latin typeface="Arial" panose="020B0604020202020204" pitchFamily="34" charset="0"/>
              </a:rPr>
              <a:t>Editor in Chief, International Journal of Yoga Therapy</a:t>
            </a:r>
          </a:p>
          <a:p>
            <a:pPr algn="ctr" eaLnBrk="1" hangingPunct="1">
              <a:spcBef>
                <a:spcPct val="0"/>
              </a:spcBef>
              <a:buFontTx/>
              <a:buNone/>
            </a:pPr>
            <a:r>
              <a:rPr lang="en-US" sz="2100" dirty="0" smtClean="0">
                <a:latin typeface="Arial" panose="020B0604020202020204" pitchFamily="34" charset="0"/>
              </a:rPr>
              <a:t>Research Associate, Benson Henry Institute for Mind Body Medicine</a:t>
            </a:r>
          </a:p>
          <a:p>
            <a:pPr algn="ctr" eaLnBrk="1" hangingPunct="1">
              <a:spcBef>
                <a:spcPct val="0"/>
              </a:spcBef>
              <a:buFontTx/>
              <a:buNone/>
            </a:pPr>
            <a:r>
              <a:rPr lang="en-US" sz="2100" dirty="0" smtClean="0">
                <a:latin typeface="Arial" panose="020B0604020202020204" pitchFamily="34" charset="0"/>
              </a:rPr>
              <a:t>Research Affiliate, Osher Center for Integrative Medicine</a:t>
            </a:r>
            <a:endParaRPr lang="en-US" sz="21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87937" y="398729"/>
            <a:ext cx="6729047" cy="6108919"/>
          </a:xfrm>
          <a:prstGeom prst="rect">
            <a:avLst/>
          </a:prstGeom>
        </p:spPr>
      </p:pic>
    </p:spTree>
    <p:extLst>
      <p:ext uri="{BB962C8B-B14F-4D97-AF65-F5344CB8AC3E}">
        <p14:creationId xmlns:p14="http://schemas.microsoft.com/office/powerpoint/2010/main" xmlns="" val="35943836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Box 1"/>
          <p:cNvSpPr txBox="1">
            <a:spLocks noChangeArrowheads="1"/>
          </p:cNvSpPr>
          <p:nvPr/>
        </p:nvSpPr>
        <p:spPr bwMode="auto">
          <a:xfrm>
            <a:off x="481013" y="698500"/>
            <a:ext cx="8218487" cy="5630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Narrow" panose="020B0606020202030204" pitchFamily="34" charset="0"/>
              </a:rPr>
              <a:t>Yoga clinical research review. Field T.</a:t>
            </a:r>
          </a:p>
          <a:p>
            <a:pPr eaLnBrk="1" hangingPunct="1">
              <a:spcBef>
                <a:spcPct val="0"/>
              </a:spcBef>
              <a:buFontTx/>
              <a:buNone/>
            </a:pPr>
            <a:r>
              <a:rPr lang="en-US" sz="1600">
                <a:latin typeface="Arial Narrow" panose="020B0606020202030204" pitchFamily="34" charset="0"/>
              </a:rPr>
              <a:t>Complement Ther Clin Pract. 2011 Feb;17(1):1-8.</a:t>
            </a:r>
          </a:p>
          <a:p>
            <a:pPr eaLnBrk="1" hangingPunct="1">
              <a:spcBef>
                <a:spcPct val="0"/>
              </a:spcBef>
              <a:buFontTx/>
              <a:buNone/>
            </a:pPr>
            <a:endParaRPr lang="en-US" sz="800">
              <a:latin typeface="Arial Narrow" panose="020B0606020202030204" pitchFamily="34" charset="0"/>
            </a:endParaRPr>
          </a:p>
          <a:p>
            <a:pPr eaLnBrk="1" hangingPunct="1">
              <a:spcBef>
                <a:spcPct val="0"/>
              </a:spcBef>
              <a:buFontTx/>
              <a:buNone/>
            </a:pPr>
            <a:r>
              <a:rPr lang="en-US" sz="1600">
                <a:latin typeface="Arial Narrow" panose="020B0606020202030204" pitchFamily="34" charset="0"/>
              </a:rPr>
              <a:t>Prescribing yoga. Hayes M, Chase S.</a:t>
            </a:r>
          </a:p>
          <a:p>
            <a:pPr eaLnBrk="1" hangingPunct="1">
              <a:spcBef>
                <a:spcPct val="0"/>
              </a:spcBef>
              <a:buFontTx/>
              <a:buNone/>
            </a:pPr>
            <a:r>
              <a:rPr lang="en-US" sz="1600">
                <a:latin typeface="Arial Narrow" panose="020B0606020202030204" pitchFamily="34" charset="0"/>
              </a:rPr>
              <a:t>Prim Care. 2010 Mar;37(1):31-47.</a:t>
            </a:r>
          </a:p>
          <a:p>
            <a:pPr eaLnBrk="1" hangingPunct="1">
              <a:spcBef>
                <a:spcPct val="0"/>
              </a:spcBef>
              <a:buFontTx/>
              <a:buNone/>
            </a:pPr>
            <a:endParaRPr lang="en-US" sz="800">
              <a:latin typeface="Arial Narrow" panose="020B0606020202030204" pitchFamily="34" charset="0"/>
            </a:endParaRPr>
          </a:p>
          <a:p>
            <a:pPr eaLnBrk="1" hangingPunct="1">
              <a:spcBef>
                <a:spcPct val="0"/>
              </a:spcBef>
              <a:buFontTx/>
              <a:buNone/>
            </a:pPr>
            <a:r>
              <a:rPr lang="en-US" sz="1600">
                <a:latin typeface="Arial Narrow" panose="020B0606020202030204" pitchFamily="34" charset="0"/>
              </a:rPr>
              <a:t>A review of the literature examining the physiological processes underlying the therapeutic benefits of Hatha yoga. Dunn KD.</a:t>
            </a:r>
          </a:p>
          <a:p>
            <a:pPr eaLnBrk="1" hangingPunct="1">
              <a:spcBef>
                <a:spcPct val="0"/>
              </a:spcBef>
              <a:buFontTx/>
              <a:buNone/>
            </a:pPr>
            <a:r>
              <a:rPr lang="en-US" sz="1600">
                <a:latin typeface="Arial Narrow" panose="020B0606020202030204" pitchFamily="34" charset="0"/>
              </a:rPr>
              <a:t>Adv Mind Body Med. 2008 Fall;23(3):10-8.</a:t>
            </a:r>
          </a:p>
          <a:p>
            <a:pPr eaLnBrk="1" hangingPunct="1">
              <a:spcBef>
                <a:spcPct val="0"/>
              </a:spcBef>
              <a:buFontTx/>
              <a:buNone/>
            </a:pPr>
            <a:endParaRPr lang="en-US" sz="800">
              <a:latin typeface="Arial Narrow" panose="020B0606020202030204" pitchFamily="34" charset="0"/>
            </a:endParaRPr>
          </a:p>
          <a:p>
            <a:pPr eaLnBrk="1" hangingPunct="1">
              <a:spcBef>
                <a:spcPct val="0"/>
              </a:spcBef>
              <a:buFontTx/>
              <a:buNone/>
            </a:pPr>
            <a:r>
              <a:rPr lang="en-US" sz="1600">
                <a:latin typeface="Arial Narrow" panose="020B0606020202030204" pitchFamily="34" charset="0"/>
              </a:rPr>
              <a:t>Using yoga to treat disease: an evidence-based review. Lipton L.</a:t>
            </a:r>
          </a:p>
          <a:p>
            <a:pPr eaLnBrk="1" hangingPunct="1">
              <a:spcBef>
                <a:spcPct val="0"/>
              </a:spcBef>
              <a:buFontTx/>
              <a:buNone/>
            </a:pPr>
            <a:r>
              <a:rPr lang="en-US" sz="1600">
                <a:latin typeface="Arial Narrow" panose="020B0606020202030204" pitchFamily="34" charset="0"/>
              </a:rPr>
              <a:t>JAAPA. 2008 Feb;21(2):34-6, 38, 41.</a:t>
            </a:r>
          </a:p>
          <a:p>
            <a:pPr eaLnBrk="1" hangingPunct="1">
              <a:spcBef>
                <a:spcPct val="0"/>
              </a:spcBef>
              <a:buFontTx/>
              <a:buNone/>
            </a:pPr>
            <a:endParaRPr lang="en-US" sz="800">
              <a:latin typeface="Arial Narrow" panose="020B0606020202030204" pitchFamily="34" charset="0"/>
            </a:endParaRPr>
          </a:p>
          <a:p>
            <a:pPr eaLnBrk="1" hangingPunct="1">
              <a:spcBef>
                <a:spcPct val="0"/>
              </a:spcBef>
              <a:buFontTx/>
              <a:buNone/>
            </a:pPr>
            <a:r>
              <a:rPr lang="en-US" sz="1600">
                <a:latin typeface="Arial Narrow" panose="020B0606020202030204" pitchFamily="34" charset="0"/>
              </a:rPr>
              <a:t>Meditation practices for health: state of the research. Ospina MB, Bond K, Karkhaneh M, Tjosvold L, Vandermeer B, Liang Y, Bialy L, Hooton N, Buscemi N, Dryden DM, Klassen TP.</a:t>
            </a:r>
          </a:p>
          <a:p>
            <a:pPr eaLnBrk="1" hangingPunct="1">
              <a:spcBef>
                <a:spcPct val="0"/>
              </a:spcBef>
              <a:buFontTx/>
              <a:buNone/>
            </a:pPr>
            <a:r>
              <a:rPr lang="en-US" sz="1600">
                <a:latin typeface="Arial Narrow" panose="020B0606020202030204" pitchFamily="34" charset="0"/>
              </a:rPr>
              <a:t>Evid Rep Technol Assess (Full Rep). 2007 Jun;(155):1-263.</a:t>
            </a:r>
          </a:p>
          <a:p>
            <a:pPr eaLnBrk="1" hangingPunct="1">
              <a:spcBef>
                <a:spcPct val="0"/>
              </a:spcBef>
              <a:buFontTx/>
              <a:buNone/>
            </a:pPr>
            <a:endParaRPr lang="en-US" sz="800">
              <a:latin typeface="Arial Narrow" panose="020B0606020202030204" pitchFamily="34" charset="0"/>
            </a:endParaRPr>
          </a:p>
          <a:p>
            <a:pPr eaLnBrk="1" hangingPunct="1">
              <a:spcBef>
                <a:spcPct val="0"/>
              </a:spcBef>
              <a:buFontTx/>
              <a:buNone/>
            </a:pPr>
            <a:r>
              <a:rPr lang="en-US" sz="1600">
                <a:latin typeface="Arial Narrow" panose="020B0606020202030204" pitchFamily="34" charset="0"/>
              </a:rPr>
              <a:t>Systematic review of the efficacy of meditation techniques as treatments for medical illness. Arias AJ, Steinberg K, Banga A, Trestman RL.</a:t>
            </a:r>
          </a:p>
          <a:p>
            <a:pPr eaLnBrk="1" hangingPunct="1">
              <a:spcBef>
                <a:spcPct val="0"/>
              </a:spcBef>
              <a:buFontTx/>
              <a:buNone/>
            </a:pPr>
            <a:r>
              <a:rPr lang="en-US" sz="1600">
                <a:latin typeface="Arial Narrow" panose="020B0606020202030204" pitchFamily="34" charset="0"/>
              </a:rPr>
              <a:t>J Altern Complement Med. 2006 Oct;12(8):817-32.</a:t>
            </a:r>
          </a:p>
          <a:p>
            <a:pPr eaLnBrk="1" hangingPunct="1">
              <a:spcBef>
                <a:spcPct val="0"/>
              </a:spcBef>
              <a:buFontTx/>
              <a:buNone/>
            </a:pPr>
            <a:endParaRPr lang="en-US" sz="800">
              <a:latin typeface="Arial Narrow" panose="020B0606020202030204" pitchFamily="34" charset="0"/>
            </a:endParaRPr>
          </a:p>
          <a:p>
            <a:pPr eaLnBrk="1" hangingPunct="1">
              <a:spcBef>
                <a:spcPct val="0"/>
              </a:spcBef>
              <a:buFontTx/>
              <a:buNone/>
            </a:pPr>
            <a:r>
              <a:rPr lang="en-US" sz="1600">
                <a:latin typeface="Arial Narrow" panose="020B0606020202030204" pitchFamily="34" charset="0"/>
              </a:rPr>
              <a:t>Yoga: a therapeutic approach. Nayak NN, Shankar K.</a:t>
            </a:r>
          </a:p>
          <a:p>
            <a:pPr eaLnBrk="1" hangingPunct="1">
              <a:spcBef>
                <a:spcPct val="0"/>
              </a:spcBef>
              <a:buFontTx/>
              <a:buNone/>
            </a:pPr>
            <a:r>
              <a:rPr lang="en-US" sz="1600">
                <a:latin typeface="Arial Narrow" panose="020B0606020202030204" pitchFamily="34" charset="0"/>
              </a:rPr>
              <a:t>Phys Med Rehabil Clin N Am. 2004 Nov;15(4):783-98.</a:t>
            </a:r>
          </a:p>
          <a:p>
            <a:pPr eaLnBrk="1" hangingPunct="1">
              <a:spcBef>
                <a:spcPct val="0"/>
              </a:spcBef>
              <a:buFontTx/>
              <a:buNone/>
            </a:pPr>
            <a:endParaRPr lang="en-US" sz="800">
              <a:latin typeface="Arial Narrow" panose="020B0606020202030204" pitchFamily="34" charset="0"/>
            </a:endParaRPr>
          </a:p>
          <a:p>
            <a:pPr eaLnBrk="1" hangingPunct="1">
              <a:spcBef>
                <a:spcPct val="0"/>
              </a:spcBef>
              <a:buFontTx/>
              <a:buNone/>
            </a:pPr>
            <a:r>
              <a:rPr lang="en-US" sz="1600">
                <a:latin typeface="Arial Narrow" panose="020B0606020202030204" pitchFamily="34" charset="0"/>
              </a:rPr>
              <a:t>Yoga as a clinical intervention. Ott MJ.</a:t>
            </a:r>
          </a:p>
          <a:p>
            <a:pPr eaLnBrk="1" hangingPunct="1">
              <a:spcBef>
                <a:spcPct val="0"/>
              </a:spcBef>
              <a:buFontTx/>
              <a:buNone/>
            </a:pPr>
            <a:r>
              <a:rPr lang="en-US" sz="1600">
                <a:latin typeface="Arial Narrow" panose="020B0606020202030204" pitchFamily="34" charset="0"/>
              </a:rPr>
              <a:t>Adv Nurse Pract. 2002 Jan;10(1):81-3, 90.</a:t>
            </a:r>
          </a:p>
        </p:txBody>
      </p:sp>
      <p:sp>
        <p:nvSpPr>
          <p:cNvPr id="90115" name="TextBox 2"/>
          <p:cNvSpPr txBox="1">
            <a:spLocks noChangeArrowheads="1"/>
          </p:cNvSpPr>
          <p:nvPr/>
        </p:nvSpPr>
        <p:spPr bwMode="auto">
          <a:xfrm>
            <a:off x="4948238" y="509588"/>
            <a:ext cx="2863850" cy="1077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latin typeface="Arial" panose="020B0604020202020204" pitchFamily="34" charset="0"/>
              </a:rPr>
              <a:t>Yoga Therapy</a:t>
            </a:r>
          </a:p>
          <a:p>
            <a:pPr algn="ctr" eaLnBrk="1" hangingPunct="1">
              <a:spcBef>
                <a:spcPct val="0"/>
              </a:spcBef>
              <a:buFontTx/>
              <a:buNone/>
            </a:pPr>
            <a:r>
              <a:rPr lang="en-US" b="1">
                <a:latin typeface="Arial" panose="020B0604020202020204" pitchFamily="34" charset="0"/>
              </a:rPr>
              <a:t>Reviews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73125" y="1471613"/>
            <a:ext cx="7343775" cy="4935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9091"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73125" y="522288"/>
            <a:ext cx="4754563" cy="949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9092" name="Picture 7"/>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610225" y="522288"/>
            <a:ext cx="2606675" cy="949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Box 2"/>
          <p:cNvSpPr txBox="1">
            <a:spLocks noChangeArrowheads="1"/>
          </p:cNvSpPr>
          <p:nvPr/>
        </p:nvSpPr>
        <p:spPr bwMode="auto">
          <a:xfrm>
            <a:off x="1072670" y="5659438"/>
            <a:ext cx="744244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1313" indent="-342900"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pPr>
            <a:r>
              <a:rPr lang="en-US" altLang="en-US" sz="2000" dirty="0" smtClean="0">
                <a:latin typeface="Arial" panose="020B0604020202020204" pitchFamily="34" charset="0"/>
              </a:rPr>
              <a:t>23 </a:t>
            </a:r>
            <a:r>
              <a:rPr lang="en-US" altLang="en-US" sz="2000" dirty="0">
                <a:latin typeface="Arial" panose="020B0604020202020204" pitchFamily="34" charset="0"/>
              </a:rPr>
              <a:t>chapters with theory, </a:t>
            </a:r>
            <a:r>
              <a:rPr lang="en-US" altLang="en-US" sz="2000" dirty="0" smtClean="0">
                <a:latin typeface="Arial" panose="020B0604020202020204" pitchFamily="34" charset="0"/>
              </a:rPr>
              <a:t>rationale, research </a:t>
            </a:r>
            <a:r>
              <a:rPr lang="en-US" altLang="en-US" sz="2000" dirty="0">
                <a:latin typeface="Arial" panose="020B0604020202020204" pitchFamily="34" charset="0"/>
              </a:rPr>
              <a:t>&amp; practice</a:t>
            </a:r>
          </a:p>
          <a:p>
            <a:pPr eaLnBrk="1" hangingPunct="1">
              <a:spcBef>
                <a:spcPct val="0"/>
              </a:spcBef>
            </a:pPr>
            <a:r>
              <a:rPr lang="en-US" altLang="en-US" sz="2000" dirty="0" smtClean="0">
                <a:latin typeface="Arial" panose="020B0604020202020204" pitchFamily="34" charset="0"/>
              </a:rPr>
              <a:t>~60 chapter contributors, ~30 yoga therapist contributors</a:t>
            </a:r>
            <a:endParaRPr lang="en-US" altLang="en-US" sz="2000" dirty="0">
              <a:latin typeface="Arial" panose="020B0604020202020204" pitchFamily="34" charset="0"/>
            </a:endParaRPr>
          </a:p>
        </p:txBody>
      </p:sp>
      <p:pic>
        <p:nvPicPr>
          <p:cNvPr id="3" name="Picture 2"/>
          <p:cNvPicPr>
            <a:picLocks noChangeAspect="1"/>
          </p:cNvPicPr>
          <p:nvPr/>
        </p:nvPicPr>
        <p:blipFill>
          <a:blip r:embed="rId3" cstate="print"/>
          <a:stretch>
            <a:fillRect/>
          </a:stretch>
        </p:blipFill>
        <p:spPr>
          <a:xfrm>
            <a:off x="376989" y="397810"/>
            <a:ext cx="8370226" cy="5072547"/>
          </a:xfrm>
          <a:prstGeom prst="rect">
            <a:avLst/>
          </a:prstGeom>
        </p:spPr>
      </p:pic>
    </p:spTree>
    <p:extLst>
      <p:ext uri="{BB962C8B-B14F-4D97-AF65-F5344CB8AC3E}">
        <p14:creationId xmlns:p14="http://schemas.microsoft.com/office/powerpoint/2010/main" xmlns="" val="26077948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srcRect l="17864" r="33145" b="23257"/>
          <a:stretch/>
        </p:blipFill>
        <p:spPr>
          <a:xfrm>
            <a:off x="391789" y="1344246"/>
            <a:ext cx="4718608" cy="4157785"/>
          </a:xfrm>
          <a:prstGeom prst="rect">
            <a:avLst/>
          </a:prstGeom>
        </p:spPr>
      </p:pic>
      <p:pic>
        <p:nvPicPr>
          <p:cNvPr id="3" name="Picture 2"/>
          <p:cNvPicPr>
            <a:picLocks noChangeAspect="1"/>
          </p:cNvPicPr>
          <p:nvPr/>
        </p:nvPicPr>
        <p:blipFill rotWithShape="1">
          <a:blip r:embed="rId4" cstate="print"/>
          <a:srcRect l="17893" r="33247"/>
          <a:stretch/>
        </p:blipFill>
        <p:spPr>
          <a:xfrm>
            <a:off x="5149475" y="1344246"/>
            <a:ext cx="3611574" cy="4157785"/>
          </a:xfrm>
          <a:prstGeom prst="rect">
            <a:avLst/>
          </a:prstGeom>
        </p:spPr>
      </p:pic>
    </p:spTree>
    <p:extLst>
      <p:ext uri="{BB962C8B-B14F-4D97-AF65-F5344CB8AC3E}">
        <p14:creationId xmlns:p14="http://schemas.microsoft.com/office/powerpoint/2010/main" xmlns="" val="2032466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stretch>
            <a:fillRect/>
          </a:stretch>
        </p:blipFill>
        <p:spPr>
          <a:xfrm>
            <a:off x="681926" y="413450"/>
            <a:ext cx="7764650" cy="6100796"/>
          </a:xfrm>
          <a:prstGeom prst="rect">
            <a:avLst/>
          </a:prstGeom>
        </p:spPr>
      </p:pic>
    </p:spTree>
    <p:extLst>
      <p:ext uri="{BB962C8B-B14F-4D97-AF65-F5344CB8AC3E}">
        <p14:creationId xmlns:p14="http://schemas.microsoft.com/office/powerpoint/2010/main" xmlns="" val="1439687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srcRect r="916"/>
          <a:stretch/>
        </p:blipFill>
        <p:spPr>
          <a:xfrm>
            <a:off x="378373" y="1095703"/>
            <a:ext cx="8372879" cy="4753304"/>
          </a:xfrm>
          <a:prstGeom prst="rect">
            <a:avLst/>
          </a:prstGeom>
        </p:spPr>
      </p:pic>
    </p:spTree>
    <p:extLst>
      <p:ext uri="{BB962C8B-B14F-4D97-AF65-F5344CB8AC3E}">
        <p14:creationId xmlns:p14="http://schemas.microsoft.com/office/powerpoint/2010/main" xmlns="" val="24524073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1"/>
          <p:cNvPicPr>
            <a:picLocks noChangeAspect="1"/>
          </p:cNvPicPr>
          <p:nvPr/>
        </p:nvPicPr>
        <p:blipFill>
          <a:blip r:embed="rId3" cstate="print">
            <a:extLst>
              <a:ext uri="{28A0092B-C50C-407E-A947-70E740481C1C}">
                <a14:useLocalDpi xmlns:a14="http://schemas.microsoft.com/office/drawing/2010/main" xmlns="" val="0"/>
              </a:ext>
            </a:extLst>
          </a:blip>
          <a:srcRect l="10966" r="11745"/>
          <a:stretch>
            <a:fillRect/>
          </a:stretch>
        </p:blipFill>
        <p:spPr bwMode="auto">
          <a:xfrm>
            <a:off x="392113" y="419100"/>
            <a:ext cx="8348662" cy="6073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569681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59831" y="268563"/>
            <a:ext cx="3741573" cy="646331"/>
          </a:xfrm>
          <a:prstGeom prst="rect">
            <a:avLst/>
          </a:prstGeom>
          <a:noFill/>
        </p:spPr>
        <p:txBody>
          <a:bodyPr wrap="square" rtlCol="0">
            <a:spAutoFit/>
          </a:bodyPr>
          <a:lstStyle/>
          <a:p>
            <a:pPr algn="ctr"/>
            <a:r>
              <a:rPr lang="en-US" sz="3600" dirty="0" smtClean="0">
                <a:ea typeface="MS Mincho" panose="02020609040205080304" pitchFamily="49" charset="-128"/>
                <a:cs typeface="Times New Roman" panose="02020603050405020304" pitchFamily="18" charset="0"/>
              </a:rPr>
              <a:t>NCCIH</a:t>
            </a:r>
            <a:endParaRPr lang="en-US" sz="36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61115" y="867552"/>
            <a:ext cx="3865595" cy="2899196"/>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3300" y="3766748"/>
            <a:ext cx="8232795" cy="2729130"/>
          </a:xfrm>
          <a:prstGeom prst="rect">
            <a:avLst/>
          </a:prstGeom>
        </p:spPr>
      </p:pic>
      <p:pic>
        <p:nvPicPr>
          <p:cNvPr id="3" name="Picture 2"/>
          <p:cNvPicPr>
            <a:picLocks noChangeAspect="1"/>
          </p:cNvPicPr>
          <p:nvPr/>
        </p:nvPicPr>
        <p:blipFill rotWithShape="1">
          <a:blip r:embed="rId5" cstate="print"/>
          <a:srcRect b="11992"/>
          <a:stretch/>
        </p:blipFill>
        <p:spPr>
          <a:xfrm>
            <a:off x="4334525" y="881085"/>
            <a:ext cx="4351570" cy="2890815"/>
          </a:xfrm>
          <a:prstGeom prst="rect">
            <a:avLst/>
          </a:prstGeom>
        </p:spPr>
      </p:pic>
    </p:spTree>
    <p:extLst>
      <p:ext uri="{BB962C8B-B14F-4D97-AF65-F5344CB8AC3E}">
        <p14:creationId xmlns:p14="http://schemas.microsoft.com/office/powerpoint/2010/main" xmlns="" val="4342979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28575" y="473101"/>
            <a:ext cx="3741573" cy="646331"/>
          </a:xfrm>
          <a:prstGeom prst="rect">
            <a:avLst/>
          </a:prstGeom>
          <a:noFill/>
        </p:spPr>
        <p:txBody>
          <a:bodyPr wrap="square" rtlCol="0">
            <a:spAutoFit/>
          </a:bodyPr>
          <a:lstStyle/>
          <a:p>
            <a:pPr algn="ctr"/>
            <a:r>
              <a:rPr lang="en-US" sz="3600" dirty="0" smtClean="0">
                <a:ea typeface="MS Mincho" panose="02020609040205080304" pitchFamily="49" charset="-128"/>
                <a:cs typeface="Times New Roman" panose="02020603050405020304" pitchFamily="18" charset="0"/>
              </a:rPr>
              <a:t>AYUSH</a:t>
            </a:r>
            <a:endParaRPr lang="en-US" sz="36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97893" y="1251284"/>
            <a:ext cx="6467629" cy="5017168"/>
          </a:xfrm>
          <a:prstGeom prst="rect">
            <a:avLst/>
          </a:prstGeom>
        </p:spPr>
      </p:pic>
    </p:spTree>
    <p:extLst>
      <p:ext uri="{BB962C8B-B14F-4D97-AF65-F5344CB8AC3E}">
        <p14:creationId xmlns:p14="http://schemas.microsoft.com/office/powerpoint/2010/main" xmlns="" val="11581553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2149475" y="2036763"/>
            <a:ext cx="5011738" cy="2584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5400">
                <a:solidFill>
                  <a:srgbClr val="FFFF00"/>
                </a:solidFill>
                <a:latin typeface="Arial" panose="020B0604020202020204" pitchFamily="34" charset="0"/>
              </a:rPr>
              <a:t>Yoga Therapy</a:t>
            </a:r>
          </a:p>
          <a:p>
            <a:pPr algn="ctr" eaLnBrk="1" hangingPunct="1">
              <a:spcBef>
                <a:spcPct val="0"/>
              </a:spcBef>
              <a:buFontTx/>
              <a:buNone/>
            </a:pPr>
            <a:r>
              <a:rPr lang="en-US" sz="5400">
                <a:solidFill>
                  <a:srgbClr val="FFFF00"/>
                </a:solidFill>
                <a:latin typeface="Arial" panose="020B0604020202020204" pitchFamily="34" charset="0"/>
              </a:rPr>
              <a:t>Research</a:t>
            </a:r>
          </a:p>
          <a:p>
            <a:pPr algn="ctr" eaLnBrk="1" hangingPunct="1">
              <a:spcBef>
                <a:spcPct val="0"/>
              </a:spcBef>
              <a:buFontTx/>
              <a:buNone/>
            </a:pPr>
            <a:r>
              <a:rPr lang="en-US" sz="5400">
                <a:solidFill>
                  <a:srgbClr val="FFFF00"/>
                </a:solidFill>
                <a:latin typeface="Arial" panose="020B0604020202020204" pitchFamily="34" charset="0"/>
              </a:rPr>
              <a:t>Overview</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l="14375" r="15750"/>
          <a:stretch>
            <a:fillRect/>
          </a:stretch>
        </p:blipFill>
        <p:spPr bwMode="auto">
          <a:xfrm>
            <a:off x="808038" y="423863"/>
            <a:ext cx="7558087" cy="608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8962" name="Object 2"/>
          <p:cNvGraphicFramePr>
            <a:graphicFrameLocks noChangeAspect="1"/>
          </p:cNvGraphicFramePr>
          <p:nvPr>
            <p:extLst>
              <p:ext uri="{D42A27DB-BD31-4B8C-83A1-F6EECF244321}">
                <p14:modId xmlns:p14="http://schemas.microsoft.com/office/powerpoint/2010/main" xmlns="" val="1012762033"/>
              </p:ext>
            </p:extLst>
          </p:nvPr>
        </p:nvGraphicFramePr>
        <p:xfrm>
          <a:off x="1922463" y="1271680"/>
          <a:ext cx="5492750" cy="4151313"/>
        </p:xfrm>
        <a:graphic>
          <a:graphicData uri="http://schemas.openxmlformats.org/presentationml/2006/ole">
            <p:oleObj spid="_x0000_s169006" name="SPW 7.1 Graph" r:id="rId4" imgW="3376800" imgH="2552040" progId="">
              <p:embed/>
            </p:oleObj>
          </a:graphicData>
        </a:graphic>
      </p:graphicFrame>
      <p:sp>
        <p:nvSpPr>
          <p:cNvPr id="168963" name="Text Box 3"/>
          <p:cNvSpPr txBox="1">
            <a:spLocks noChangeArrowheads="1"/>
          </p:cNvSpPr>
          <p:nvPr/>
        </p:nvSpPr>
        <p:spPr bwMode="auto">
          <a:xfrm>
            <a:off x="3467100" y="504825"/>
            <a:ext cx="2144713"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Back Pain</a:t>
            </a:r>
          </a:p>
        </p:txBody>
      </p:sp>
      <p:sp>
        <p:nvSpPr>
          <p:cNvPr id="4" name="Text Box 5"/>
          <p:cNvSpPr txBox="1">
            <a:spLocks noChangeArrowheads="1"/>
          </p:cNvSpPr>
          <p:nvPr/>
        </p:nvSpPr>
        <p:spPr bwMode="auto">
          <a:xfrm>
            <a:off x="585788" y="5635625"/>
            <a:ext cx="807085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i="1" dirty="0">
                <a:latin typeface="Arial" panose="020B0604020202020204" pitchFamily="34" charset="0"/>
                <a:cs typeface="Times New Roman" panose="02020603050405020304" pitchFamily="18" charset="0"/>
              </a:rPr>
              <a:t>From: </a:t>
            </a:r>
            <a:r>
              <a:rPr lang="en-US" sz="1600" i="1" dirty="0">
                <a:latin typeface="Arial" panose="020B0604020202020204" pitchFamily="34" charset="0"/>
              </a:rPr>
              <a:t>Evaluation of a Yoga Program for Back </a:t>
            </a:r>
            <a:r>
              <a:rPr lang="en-US" sz="1600" i="1" dirty="0" smtClean="0">
                <a:latin typeface="Arial" panose="020B0604020202020204" pitchFamily="34" charset="0"/>
              </a:rPr>
              <a:t>Pain, Schultz LH, </a:t>
            </a:r>
            <a:r>
              <a:rPr lang="en-US" sz="1600" i="1" dirty="0" err="1" smtClean="0">
                <a:latin typeface="Arial" panose="020B0604020202020204" pitchFamily="34" charset="0"/>
              </a:rPr>
              <a:t>Uyterhoeven</a:t>
            </a:r>
            <a:r>
              <a:rPr lang="en-US" sz="1600" i="1" dirty="0" smtClean="0">
                <a:latin typeface="Arial" panose="020B0604020202020204" pitchFamily="34" charset="0"/>
              </a:rPr>
              <a:t> S, Khalsa SBS, Journal of Yoga and Physical Therapy, 1:2, 2011.</a:t>
            </a:r>
            <a:endParaRPr lang="en-US" sz="1600" i="1"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1970" name="Object 2"/>
          <p:cNvGraphicFramePr>
            <a:graphicFrameLocks noChangeAspect="1"/>
          </p:cNvGraphicFramePr>
          <p:nvPr/>
        </p:nvGraphicFramePr>
        <p:xfrm>
          <a:off x="3649663" y="447675"/>
          <a:ext cx="5070475" cy="5153025"/>
        </p:xfrm>
        <a:graphic>
          <a:graphicData uri="http://schemas.openxmlformats.org/presentationml/2006/ole">
            <p:oleObj spid="_x0000_s212014" r:id="rId4" imgW="6983273" imgH="7098487" progId="">
              <p:embed/>
            </p:oleObj>
          </a:graphicData>
        </a:graphic>
      </p:graphicFrame>
      <p:sp>
        <p:nvSpPr>
          <p:cNvPr id="211971" name="Text Box 3"/>
          <p:cNvSpPr txBox="1">
            <a:spLocks noChangeArrowheads="1"/>
          </p:cNvSpPr>
          <p:nvPr/>
        </p:nvSpPr>
        <p:spPr bwMode="auto">
          <a:xfrm>
            <a:off x="739775" y="661988"/>
            <a:ext cx="2235200" cy="2041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Yoga</a:t>
            </a:r>
          </a:p>
          <a:p>
            <a:pPr algn="ctr" eaLnBrk="1" hangingPunct="1">
              <a:spcBef>
                <a:spcPct val="0"/>
              </a:spcBef>
              <a:buFontTx/>
              <a:buNone/>
            </a:pPr>
            <a:r>
              <a:rPr lang="en-US" b="1">
                <a:solidFill>
                  <a:srgbClr val="FFFF00"/>
                </a:solidFill>
                <a:latin typeface="Arial" panose="020B0604020202020204" pitchFamily="34" charset="0"/>
              </a:rPr>
              <a:t>for</a:t>
            </a:r>
          </a:p>
          <a:p>
            <a:pPr algn="ctr" eaLnBrk="1" hangingPunct="1">
              <a:spcBef>
                <a:spcPct val="0"/>
              </a:spcBef>
              <a:buFontTx/>
              <a:buNone/>
            </a:pPr>
            <a:r>
              <a:rPr lang="en-US" b="1">
                <a:solidFill>
                  <a:srgbClr val="FFFF00"/>
                </a:solidFill>
                <a:latin typeface="Arial" panose="020B0604020202020204" pitchFamily="34" charset="0"/>
              </a:rPr>
              <a:t>Substance</a:t>
            </a:r>
          </a:p>
          <a:p>
            <a:pPr algn="ctr" eaLnBrk="1" hangingPunct="1">
              <a:spcBef>
                <a:spcPct val="0"/>
              </a:spcBef>
              <a:buFontTx/>
              <a:buNone/>
            </a:pPr>
            <a:r>
              <a:rPr lang="en-US" b="1">
                <a:solidFill>
                  <a:srgbClr val="FFFF00"/>
                </a:solidFill>
                <a:latin typeface="Arial" panose="020B0604020202020204" pitchFamily="34" charset="0"/>
              </a:rPr>
              <a:t>Abuse</a:t>
            </a:r>
          </a:p>
        </p:txBody>
      </p:sp>
      <p:sp>
        <p:nvSpPr>
          <p:cNvPr id="211972" name="Text Box 4"/>
          <p:cNvSpPr txBox="1">
            <a:spLocks noChangeArrowheads="1"/>
          </p:cNvSpPr>
          <p:nvPr/>
        </p:nvSpPr>
        <p:spPr bwMode="auto">
          <a:xfrm>
            <a:off x="692150" y="5675313"/>
            <a:ext cx="7799388"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cs typeface="Times New Roman" panose="02020603050405020304" pitchFamily="18" charset="0"/>
              </a:rPr>
              <a:t>Evaluation of a residential Kundalini Yoga lifestyle pilot program for addiction in India, Khalsa SBS, Khalsa GS, Khalsa HK, Khalsa MK, Journal of Ethnicity in Substance Abuse  7:67-79, 2008.</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7810" name="Object 2"/>
          <p:cNvGraphicFramePr>
            <a:graphicFrameLocks noChangeAspect="1"/>
          </p:cNvGraphicFramePr>
          <p:nvPr/>
        </p:nvGraphicFramePr>
        <p:xfrm>
          <a:off x="409575" y="857250"/>
          <a:ext cx="8328025" cy="5641975"/>
        </p:xfrm>
        <a:graphic>
          <a:graphicData uri="http://schemas.openxmlformats.org/presentationml/2006/ole">
            <p:oleObj spid="_x0000_s247853" name="SPW 7.1 Graph" r:id="rId3" imgW="8758080" imgH="5933520" progId="">
              <p:embed/>
            </p:oleObj>
          </a:graphicData>
        </a:graphic>
      </p:graphicFrame>
      <p:sp>
        <p:nvSpPr>
          <p:cNvPr id="247811" name="Text Box 3"/>
          <p:cNvSpPr txBox="1">
            <a:spLocks noChangeArrowheads="1"/>
          </p:cNvSpPr>
          <p:nvPr/>
        </p:nvSpPr>
        <p:spPr bwMode="auto">
          <a:xfrm>
            <a:off x="2868613" y="292100"/>
            <a:ext cx="3387725"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Sleep Diary Data</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Text Box 3"/>
          <p:cNvSpPr txBox="1">
            <a:spLocks noChangeArrowheads="1"/>
          </p:cNvSpPr>
          <p:nvPr/>
        </p:nvSpPr>
        <p:spPr bwMode="auto">
          <a:xfrm>
            <a:off x="1029034" y="970036"/>
            <a:ext cx="1697996"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b="1" dirty="0" smtClean="0">
                <a:solidFill>
                  <a:srgbClr val="FFFF00"/>
                </a:solidFill>
                <a:latin typeface="Arial" panose="020B0604020202020204" pitchFamily="34" charset="0"/>
              </a:rPr>
              <a:t>Yoga for PTSD</a:t>
            </a:r>
            <a:endParaRPr lang="en-US" altLang="en-US" b="1" dirty="0">
              <a:solidFill>
                <a:srgbClr val="FFFF00"/>
              </a:solidFill>
              <a:latin typeface="Arial" panose="020B0604020202020204" pitchFamily="34" charset="0"/>
            </a:endParaRPr>
          </a:p>
        </p:txBody>
      </p:sp>
      <p:sp>
        <p:nvSpPr>
          <p:cNvPr id="161796" name="Text Box 4"/>
          <p:cNvSpPr txBox="1">
            <a:spLocks noChangeArrowheads="1"/>
          </p:cNvSpPr>
          <p:nvPr/>
        </p:nvSpPr>
        <p:spPr bwMode="auto">
          <a:xfrm>
            <a:off x="692150" y="5675313"/>
            <a:ext cx="779938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600" dirty="0">
                <a:latin typeface="Arial" panose="020B0604020202020204" pitchFamily="34" charset="0"/>
                <a:cs typeface="Times New Roman" panose="02020603050405020304" pitchFamily="18" charset="0"/>
              </a:rPr>
              <a:t>From:  </a:t>
            </a:r>
            <a:r>
              <a:rPr lang="en-US" altLang="en-US" sz="1600" i="1" dirty="0">
                <a:latin typeface="Arial" panose="020B0604020202020204" pitchFamily="34" charset="0"/>
                <a:cs typeface="Times New Roman" panose="02020603050405020304" pitchFamily="18" charset="0"/>
              </a:rPr>
              <a:t>A Yoga Intervention for Posttraumatic Stress: A Preliminary Randomized Control Trial, Evidence-Based Complementary and Alternative </a:t>
            </a:r>
            <a:r>
              <a:rPr lang="en-US" altLang="en-US" sz="1600" i="1" dirty="0" smtClean="0">
                <a:latin typeface="Arial" panose="020B0604020202020204" pitchFamily="34" charset="0"/>
                <a:cs typeface="Times New Roman" panose="02020603050405020304" pitchFamily="18" charset="0"/>
              </a:rPr>
              <a:t>Medicine, Jindani F, Turner N, Khalsa SBS, 351746, 2015.</a:t>
            </a:r>
            <a:endParaRPr lang="en-US" altLang="en-US" sz="1600" i="1" dirty="0">
              <a:latin typeface="Arial" panose="020B0604020202020204" pitchFamily="34" charset="0"/>
              <a:cs typeface="Times New Roman" panose="02020603050405020304" pitchFamily="18" charset="0"/>
            </a:endParaRPr>
          </a:p>
        </p:txBody>
      </p:sp>
      <p:graphicFrame>
        <p:nvGraphicFramePr>
          <p:cNvPr id="5" name="Object 4"/>
          <p:cNvGraphicFramePr>
            <a:graphicFrameLocks noChangeAspect="1"/>
          </p:cNvGraphicFramePr>
          <p:nvPr>
            <p:extLst/>
          </p:nvPr>
        </p:nvGraphicFramePr>
        <p:xfrm>
          <a:off x="3576484" y="427186"/>
          <a:ext cx="3738715" cy="3048994"/>
        </p:xfrm>
        <a:graphic>
          <a:graphicData uri="http://schemas.openxmlformats.org/presentationml/2006/ole">
            <p:oleObj spid="_x0000_s336946" r:id="rId4" imgW="3418200" imgH="2787840" progId="">
              <p:embed/>
            </p:oleObj>
          </a:graphicData>
        </a:graphic>
      </p:graphicFrame>
      <p:graphicFrame>
        <p:nvGraphicFramePr>
          <p:cNvPr id="6" name="Object 5"/>
          <p:cNvGraphicFramePr>
            <a:graphicFrameLocks noChangeAspect="1"/>
          </p:cNvGraphicFramePr>
          <p:nvPr>
            <p:extLst/>
          </p:nvPr>
        </p:nvGraphicFramePr>
        <p:xfrm>
          <a:off x="383457" y="3479451"/>
          <a:ext cx="8357547" cy="2152503"/>
        </p:xfrm>
        <a:graphic>
          <a:graphicData uri="http://schemas.openxmlformats.org/presentationml/2006/ole">
            <p:oleObj spid="_x0000_s336947" r:id="rId5" imgW="9995760" imgH="2574720" progId="">
              <p:embed/>
            </p:oleObj>
          </a:graphicData>
        </a:graphic>
      </p:graphicFrame>
    </p:spTree>
    <p:extLst>
      <p:ext uri="{BB962C8B-B14F-4D97-AF65-F5344CB8AC3E}">
        <p14:creationId xmlns:p14="http://schemas.microsoft.com/office/powerpoint/2010/main" xmlns="" val="25111565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Text Box 3"/>
          <p:cNvSpPr txBox="1">
            <a:spLocks noChangeArrowheads="1"/>
          </p:cNvSpPr>
          <p:nvPr/>
        </p:nvSpPr>
        <p:spPr bwMode="auto">
          <a:xfrm>
            <a:off x="1430215" y="469480"/>
            <a:ext cx="622993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b="1" dirty="0" smtClean="0">
                <a:solidFill>
                  <a:srgbClr val="FFFF00"/>
                </a:solidFill>
                <a:latin typeface="Arial" panose="020B0604020202020204" pitchFamily="34" charset="0"/>
              </a:rPr>
              <a:t>Yoga for PTSD</a:t>
            </a:r>
            <a:endParaRPr lang="en-US" altLang="en-US" b="1" dirty="0">
              <a:solidFill>
                <a:srgbClr val="FFFF00"/>
              </a:solidFill>
              <a:latin typeface="Arial" panose="020B0604020202020204" pitchFamily="34" charset="0"/>
            </a:endParaRPr>
          </a:p>
        </p:txBody>
      </p:sp>
      <p:sp>
        <p:nvSpPr>
          <p:cNvPr id="161796" name="Text Box 4"/>
          <p:cNvSpPr txBox="1">
            <a:spLocks noChangeArrowheads="1"/>
          </p:cNvSpPr>
          <p:nvPr/>
        </p:nvSpPr>
        <p:spPr bwMode="auto">
          <a:xfrm>
            <a:off x="692150" y="5675313"/>
            <a:ext cx="779938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600" dirty="0">
                <a:latin typeface="Arial" panose="020B0604020202020204" pitchFamily="34" charset="0"/>
                <a:cs typeface="Times New Roman" panose="02020603050405020304" pitchFamily="18" charset="0"/>
              </a:rPr>
              <a:t>From:  </a:t>
            </a:r>
            <a:r>
              <a:rPr lang="en-US" altLang="en-US" sz="1600" i="1" dirty="0">
                <a:latin typeface="Arial" panose="020B0604020202020204" pitchFamily="34" charset="0"/>
                <a:cs typeface="Times New Roman" panose="02020603050405020304" pitchFamily="18" charset="0"/>
              </a:rPr>
              <a:t>Evaluation of a Combined Yoga and Cognitive Behavioral Therapy Program for Posttraumatic Stress </a:t>
            </a:r>
            <a:r>
              <a:rPr lang="en-US" altLang="en-US" sz="1600" i="1" dirty="0" smtClean="0">
                <a:latin typeface="Arial" panose="020B0604020202020204" pitchFamily="34" charset="0"/>
                <a:cs typeface="Times New Roman" panose="02020603050405020304" pitchFamily="18" charset="0"/>
              </a:rPr>
              <a:t>Disorder, Staples JK, Mintie D, Khalsa SBS, International Congress on Complementary and Integrative Health, poster abstract, 2016.</a:t>
            </a:r>
            <a:endParaRPr lang="en-US" altLang="en-US" sz="1600" i="1" dirty="0">
              <a:latin typeface="Arial" panose="020B0604020202020204" pitchFamily="34" charset="0"/>
              <a:cs typeface="Times New Roman" panose="02020603050405020304" pitchFamily="18" charset="0"/>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76879" y="1126447"/>
            <a:ext cx="6229930" cy="45255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951953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Text Box 3"/>
          <p:cNvSpPr txBox="1">
            <a:spLocks noChangeArrowheads="1"/>
          </p:cNvSpPr>
          <p:nvPr/>
        </p:nvSpPr>
        <p:spPr bwMode="auto">
          <a:xfrm>
            <a:off x="1430215" y="469480"/>
            <a:ext cx="622993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b="1" dirty="0" smtClean="0">
                <a:solidFill>
                  <a:srgbClr val="FFFF00"/>
                </a:solidFill>
                <a:latin typeface="Arial" panose="020B0604020202020204" pitchFamily="34" charset="0"/>
              </a:rPr>
              <a:t>Yoga for PTSD</a:t>
            </a:r>
            <a:endParaRPr lang="en-US" altLang="en-US" b="1" dirty="0">
              <a:solidFill>
                <a:srgbClr val="FFFF00"/>
              </a:solidFill>
              <a:latin typeface="Arial" panose="020B0604020202020204" pitchFamily="34" charset="0"/>
            </a:endParaRPr>
          </a:p>
        </p:txBody>
      </p:sp>
      <p:sp>
        <p:nvSpPr>
          <p:cNvPr id="161796" name="Text Box 4"/>
          <p:cNvSpPr txBox="1">
            <a:spLocks noChangeArrowheads="1"/>
          </p:cNvSpPr>
          <p:nvPr/>
        </p:nvSpPr>
        <p:spPr bwMode="auto">
          <a:xfrm>
            <a:off x="692150" y="5675313"/>
            <a:ext cx="779938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600" dirty="0">
                <a:latin typeface="Arial" panose="020B0604020202020204" pitchFamily="34" charset="0"/>
                <a:cs typeface="Times New Roman" panose="02020603050405020304" pitchFamily="18" charset="0"/>
              </a:rPr>
              <a:t>From:  </a:t>
            </a:r>
            <a:r>
              <a:rPr lang="en-US" altLang="en-US" sz="1600" i="1" dirty="0">
                <a:latin typeface="Arial" panose="020B0604020202020204" pitchFamily="34" charset="0"/>
                <a:cs typeface="Times New Roman" panose="02020603050405020304" pitchFamily="18" charset="0"/>
              </a:rPr>
              <a:t>Evaluation of a Combined Yoga and Cognitive Behavioral Therapy Program for Posttraumatic Stress </a:t>
            </a:r>
            <a:r>
              <a:rPr lang="en-US" altLang="en-US" sz="1600" i="1" dirty="0" smtClean="0">
                <a:latin typeface="Arial" panose="020B0604020202020204" pitchFamily="34" charset="0"/>
                <a:cs typeface="Times New Roman" panose="02020603050405020304" pitchFamily="18" charset="0"/>
              </a:rPr>
              <a:t>Disorder, Staples JK, Mintie D, Khalsa SBS, International Congress on Complementary and Integrative Health, poster abstract, 2016.</a:t>
            </a:r>
            <a:endParaRPr lang="en-US" altLang="en-US" sz="1600" i="1" dirty="0">
              <a:latin typeface="Arial" panose="020B0604020202020204" pitchFamily="34" charset="0"/>
              <a:cs typeface="Times New Roman" panose="02020603050405020304" pitchFamily="18" charset="0"/>
            </a:endParaRPr>
          </a:p>
        </p:txBody>
      </p:sp>
      <p:pic>
        <p:nvPicPr>
          <p:cNvPr id="4"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23873" y="1673575"/>
            <a:ext cx="4199021" cy="30502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98198" y="1678083"/>
            <a:ext cx="4192640" cy="30456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315090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Text Box 3"/>
          <p:cNvSpPr txBox="1">
            <a:spLocks noChangeArrowheads="1"/>
          </p:cNvSpPr>
          <p:nvPr/>
        </p:nvSpPr>
        <p:spPr bwMode="auto">
          <a:xfrm>
            <a:off x="962025" y="687388"/>
            <a:ext cx="722312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KY for Generalized Anxiety Disorder</a:t>
            </a:r>
          </a:p>
        </p:txBody>
      </p:sp>
      <p:sp>
        <p:nvSpPr>
          <p:cNvPr id="194563" name="Text Box 4"/>
          <p:cNvSpPr txBox="1">
            <a:spLocks noChangeArrowheads="1"/>
          </p:cNvSpPr>
          <p:nvPr/>
        </p:nvSpPr>
        <p:spPr bwMode="auto">
          <a:xfrm>
            <a:off x="2017713" y="5991225"/>
            <a:ext cx="5065712"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Arial" panose="020B0604020202020204" pitchFamily="34" charset="0"/>
              </a:rPr>
              <a:t>From: Graybiel SSK, </a:t>
            </a:r>
            <a:r>
              <a:rPr lang="en-US" sz="1600" i="1">
                <a:latin typeface="Arial" panose="020B0604020202020204" pitchFamily="34" charset="0"/>
                <a:cs typeface="Arial" panose="020B0604020202020204" pitchFamily="34" charset="0"/>
              </a:rPr>
              <a:t>Khalsa,SBS, unpublished data.</a:t>
            </a:r>
            <a:endParaRPr lang="en-US" sz="1600" i="1">
              <a:latin typeface="Arial" panose="020B0604020202020204" pitchFamily="34" charset="0"/>
            </a:endParaRPr>
          </a:p>
        </p:txBody>
      </p:sp>
      <p:sp>
        <p:nvSpPr>
          <p:cNvPr id="194564" name="Rectangle 4"/>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endParaRPr lang="en-US" sz="2400">
              <a:latin typeface="Arial" panose="020B0604020202020204" pitchFamily="34" charset="0"/>
            </a:endParaRPr>
          </a:p>
        </p:txBody>
      </p:sp>
      <p:graphicFrame>
        <p:nvGraphicFramePr>
          <p:cNvPr id="194565" name="Object 3"/>
          <p:cNvGraphicFramePr>
            <a:graphicFrameLocks noChangeAspect="1"/>
          </p:cNvGraphicFramePr>
          <p:nvPr/>
        </p:nvGraphicFramePr>
        <p:xfrm>
          <a:off x="439738" y="2317750"/>
          <a:ext cx="8262937" cy="2420938"/>
        </p:xfrm>
        <a:graphic>
          <a:graphicData uri="http://schemas.openxmlformats.org/presentationml/2006/ole">
            <p:oleObj spid="_x0000_s334877" name="SPW 7.1 Graph" r:id="rId3" imgW="2776656" imgH="704462" progId="">
              <p:embed/>
            </p:oleObj>
          </a:graphicData>
        </a:graphic>
      </p:graphicFrame>
    </p:spTree>
    <p:extLst>
      <p:ext uri="{BB962C8B-B14F-4D97-AF65-F5344CB8AC3E}">
        <p14:creationId xmlns:p14="http://schemas.microsoft.com/office/powerpoint/2010/main" xmlns="" val="42909623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5586" name="Object 2"/>
          <p:cNvGraphicFramePr>
            <a:graphicFrameLocks noChangeAspect="1"/>
          </p:cNvGraphicFramePr>
          <p:nvPr/>
        </p:nvGraphicFramePr>
        <p:xfrm>
          <a:off x="1436688" y="3529013"/>
          <a:ext cx="6186487" cy="2952750"/>
        </p:xfrm>
        <a:graphic>
          <a:graphicData uri="http://schemas.openxmlformats.org/presentationml/2006/ole">
            <p:oleObj spid="_x0000_s335901" name="SPW 7.1 Graph" r:id="rId3" imgW="5140757" imgH="2452421" progId="">
              <p:embed/>
            </p:oleObj>
          </a:graphicData>
        </a:graphic>
      </p:graphicFrame>
      <p:sp>
        <p:nvSpPr>
          <p:cNvPr id="195587" name="Text Box 3"/>
          <p:cNvSpPr txBox="1">
            <a:spLocks noChangeArrowheads="1"/>
          </p:cNvSpPr>
          <p:nvPr/>
        </p:nvSpPr>
        <p:spPr bwMode="auto">
          <a:xfrm>
            <a:off x="962025" y="438150"/>
            <a:ext cx="722312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KY for Generalized Anxiety Disorder</a:t>
            </a:r>
          </a:p>
        </p:txBody>
      </p:sp>
      <p:pic>
        <p:nvPicPr>
          <p:cNvPr id="195588" name="Picture 1"/>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8788" y="1022350"/>
            <a:ext cx="8229600" cy="2420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429968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Text Box 2"/>
          <p:cNvSpPr txBox="1">
            <a:spLocks noChangeArrowheads="1"/>
          </p:cNvSpPr>
          <p:nvPr/>
        </p:nvSpPr>
        <p:spPr bwMode="auto">
          <a:xfrm>
            <a:off x="2786063" y="819150"/>
            <a:ext cx="3543300"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b="1">
                <a:solidFill>
                  <a:srgbClr val="FFFF00"/>
                </a:solidFill>
                <a:latin typeface="Arial" panose="020B0604020202020204" pitchFamily="34" charset="0"/>
                <a:cs typeface="Arial" panose="020B0604020202020204" pitchFamily="34" charset="0"/>
              </a:rPr>
              <a:t>Future Directions</a:t>
            </a:r>
          </a:p>
        </p:txBody>
      </p:sp>
      <p:sp>
        <p:nvSpPr>
          <p:cNvPr id="222211" name="Text Box 3"/>
          <p:cNvSpPr txBox="1">
            <a:spLocks noChangeArrowheads="1"/>
          </p:cNvSpPr>
          <p:nvPr/>
        </p:nvSpPr>
        <p:spPr bwMode="auto">
          <a:xfrm>
            <a:off x="2677575" y="1862514"/>
            <a:ext cx="4065537" cy="41242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Char char="l"/>
            </a:pPr>
            <a:r>
              <a:rPr lang="en-US" altLang="en-US" sz="2800" dirty="0">
                <a:solidFill>
                  <a:srgbClr val="FFFF00"/>
                </a:solidFill>
                <a:latin typeface="Arial" panose="020B0604020202020204" pitchFamily="34" charset="0"/>
                <a:cs typeface="Times New Roman" panose="02020603050405020304" pitchFamily="18" charset="0"/>
              </a:rPr>
              <a:t> New Disorders</a:t>
            </a:r>
          </a:p>
          <a:p>
            <a:pPr eaLnBrk="1" hangingPunct="1">
              <a:spcBef>
                <a:spcPct val="0"/>
              </a:spcBef>
              <a:buSzPct val="70000"/>
              <a:buFont typeface="Wingdings" panose="05000000000000000000" pitchFamily="2" charset="2"/>
              <a:buNone/>
            </a:pPr>
            <a:r>
              <a:rPr lang="en-US" altLang="en-US" sz="1100" dirty="0">
                <a:solidFill>
                  <a:srgbClr val="FFFF00"/>
                </a:solidFill>
                <a:latin typeface="Arial" panose="020B0604020202020204" pitchFamily="34" charset="0"/>
                <a:cs typeface="Times New Roman" panose="02020603050405020304" pitchFamily="18" charset="0"/>
              </a:rPr>
              <a:t> </a:t>
            </a:r>
          </a:p>
          <a:p>
            <a:pPr eaLnBrk="1" hangingPunct="1">
              <a:spcBef>
                <a:spcPct val="0"/>
              </a:spcBef>
              <a:buSzPct val="70000"/>
              <a:buFont typeface="Wingdings" panose="05000000000000000000" pitchFamily="2" charset="2"/>
              <a:buChar char="l"/>
            </a:pPr>
            <a:r>
              <a:rPr lang="en-US" altLang="en-US" sz="2800" dirty="0">
                <a:solidFill>
                  <a:srgbClr val="FFFF00"/>
                </a:solidFill>
                <a:latin typeface="Arial" panose="020B0604020202020204" pitchFamily="34" charset="0"/>
                <a:cs typeface="Times New Roman" panose="02020603050405020304" pitchFamily="18" charset="0"/>
              </a:rPr>
              <a:t> Neuroimaging</a:t>
            </a:r>
          </a:p>
          <a:p>
            <a:pPr eaLnBrk="1" hangingPunct="1">
              <a:spcBef>
                <a:spcPct val="0"/>
              </a:spcBef>
              <a:buSzPct val="70000"/>
              <a:buFont typeface="Wingdings" panose="05000000000000000000" pitchFamily="2" charset="2"/>
              <a:buNone/>
            </a:pPr>
            <a:r>
              <a:rPr lang="en-US" altLang="en-US" sz="1100" dirty="0">
                <a:solidFill>
                  <a:srgbClr val="FFFF00"/>
                </a:solidFill>
                <a:latin typeface="Arial" panose="020B0604020202020204" pitchFamily="34" charset="0"/>
                <a:cs typeface="Times New Roman" panose="02020603050405020304" pitchFamily="18" charset="0"/>
              </a:rPr>
              <a:t> </a:t>
            </a:r>
          </a:p>
          <a:p>
            <a:pPr eaLnBrk="1" hangingPunct="1">
              <a:spcBef>
                <a:spcPct val="0"/>
              </a:spcBef>
              <a:buSzPct val="70000"/>
              <a:buFont typeface="Wingdings" panose="05000000000000000000" pitchFamily="2" charset="2"/>
              <a:buChar char="l"/>
            </a:pPr>
            <a:r>
              <a:rPr lang="en-US" altLang="en-US" sz="2800" dirty="0" smtClean="0">
                <a:solidFill>
                  <a:srgbClr val="FFFF00"/>
                </a:solidFill>
                <a:latin typeface="Arial" panose="020B0604020202020204" pitchFamily="34" charset="0"/>
                <a:cs typeface="Times New Roman" panose="02020603050405020304" pitchFamily="18" charset="0"/>
              </a:rPr>
              <a:t> </a:t>
            </a:r>
            <a:r>
              <a:rPr lang="en-US" altLang="en-US" sz="2800" dirty="0">
                <a:solidFill>
                  <a:srgbClr val="FFFF00"/>
                </a:solidFill>
                <a:latin typeface="Arial" panose="020B0604020202020204" pitchFamily="34" charset="0"/>
                <a:cs typeface="Times New Roman" panose="02020603050405020304" pitchFamily="18" charset="0"/>
              </a:rPr>
              <a:t>Genomic Expression</a:t>
            </a:r>
          </a:p>
          <a:p>
            <a:pPr eaLnBrk="1" hangingPunct="1">
              <a:spcBef>
                <a:spcPct val="0"/>
              </a:spcBef>
              <a:buSzPct val="70000"/>
              <a:buFont typeface="Wingdings" panose="05000000000000000000" pitchFamily="2" charset="2"/>
              <a:buChar char="l"/>
            </a:pPr>
            <a:endParaRPr lang="en-US" altLang="en-US" sz="1100" dirty="0">
              <a:solidFill>
                <a:srgbClr val="FFFF00"/>
              </a:solidFill>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Char char="l"/>
            </a:pPr>
            <a:r>
              <a:rPr lang="en-US" altLang="en-US" sz="2800" dirty="0">
                <a:solidFill>
                  <a:srgbClr val="FFFF00"/>
                </a:solidFill>
                <a:latin typeface="Arial" panose="020B0604020202020204" pitchFamily="34" charset="0"/>
                <a:cs typeface="Times New Roman" panose="02020603050405020304" pitchFamily="18" charset="0"/>
              </a:rPr>
              <a:t> Specificity of </a:t>
            </a:r>
            <a:r>
              <a:rPr lang="en-US" altLang="en-US" sz="2800" dirty="0" smtClean="0">
                <a:solidFill>
                  <a:srgbClr val="FFFF00"/>
                </a:solidFill>
                <a:latin typeface="Arial" panose="020B0604020202020204" pitchFamily="34" charset="0"/>
                <a:cs typeface="Times New Roman" panose="02020603050405020304" pitchFamily="18" charset="0"/>
              </a:rPr>
              <a:t>Practices</a:t>
            </a:r>
          </a:p>
          <a:p>
            <a:pPr eaLnBrk="1" hangingPunct="1">
              <a:spcBef>
                <a:spcPct val="0"/>
              </a:spcBef>
              <a:buSzPct val="70000"/>
              <a:buFont typeface="Wingdings" panose="05000000000000000000" pitchFamily="2" charset="2"/>
              <a:buChar char="l"/>
            </a:pPr>
            <a:endParaRPr lang="en-US" altLang="en-US" sz="1100" dirty="0">
              <a:solidFill>
                <a:srgbClr val="FFFF00"/>
              </a:solidFill>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Char char="l"/>
            </a:pPr>
            <a:r>
              <a:rPr lang="en-US" altLang="en-US" sz="2800" dirty="0">
                <a:solidFill>
                  <a:srgbClr val="FFFF00"/>
                </a:solidFill>
                <a:latin typeface="Arial" panose="020B0604020202020204" pitchFamily="34" charset="0"/>
                <a:cs typeface="Times New Roman" panose="02020603050405020304" pitchFamily="18" charset="0"/>
              </a:rPr>
              <a:t> </a:t>
            </a:r>
            <a:r>
              <a:rPr lang="en-US" altLang="en-US" sz="2800" dirty="0" smtClean="0">
                <a:solidFill>
                  <a:srgbClr val="FFFF00"/>
                </a:solidFill>
                <a:latin typeface="Arial" panose="020B0604020202020204" pitchFamily="34" charset="0"/>
                <a:cs typeface="Times New Roman" panose="02020603050405020304" pitchFamily="18" charset="0"/>
              </a:rPr>
              <a:t>Cost Effectiveness</a:t>
            </a:r>
          </a:p>
          <a:p>
            <a:pPr eaLnBrk="1" hangingPunct="1">
              <a:spcBef>
                <a:spcPct val="0"/>
              </a:spcBef>
              <a:buSzPct val="70000"/>
              <a:buFont typeface="Wingdings" panose="05000000000000000000" pitchFamily="2" charset="2"/>
              <a:buChar char="l"/>
            </a:pPr>
            <a:endParaRPr lang="en-US" altLang="en-US" sz="1100" dirty="0">
              <a:solidFill>
                <a:srgbClr val="FFFF00"/>
              </a:solidFill>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Char char="l"/>
            </a:pPr>
            <a:r>
              <a:rPr lang="en-US" altLang="en-US" sz="2800" dirty="0" smtClean="0">
                <a:solidFill>
                  <a:srgbClr val="FFFF00"/>
                </a:solidFill>
                <a:latin typeface="Arial" panose="020B0604020202020204" pitchFamily="34" charset="0"/>
                <a:cs typeface="Times New Roman" panose="02020603050405020304" pitchFamily="18" charset="0"/>
              </a:rPr>
              <a:t> Prevention</a:t>
            </a:r>
            <a:endParaRPr lang="en-US" altLang="en-US" sz="2800" dirty="0">
              <a:solidFill>
                <a:srgbClr val="FFFF00"/>
              </a:solidFill>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Char char="l"/>
            </a:pPr>
            <a:endParaRPr lang="en-US" altLang="en-US" sz="1100" dirty="0">
              <a:solidFill>
                <a:srgbClr val="FFFF00"/>
              </a:solidFill>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Char char="l"/>
            </a:pPr>
            <a:r>
              <a:rPr lang="en-US" altLang="en-US" sz="2800" dirty="0">
                <a:solidFill>
                  <a:srgbClr val="FFFF00"/>
                </a:solidFill>
                <a:latin typeface="Arial" panose="020B0604020202020204" pitchFamily="34" charset="0"/>
                <a:cs typeface="Times New Roman" panose="02020603050405020304" pitchFamily="18" charset="0"/>
              </a:rPr>
              <a:t> Positive Psychology</a:t>
            </a: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182090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403225" y="5681749"/>
            <a:ext cx="847883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dirty="0">
                <a:latin typeface="Arial" panose="020B0604020202020204" pitchFamily="34" charset="0"/>
                <a:cs typeface="Times New Roman" panose="02020603050405020304" pitchFamily="18" charset="0"/>
              </a:rPr>
              <a:t>From:  </a:t>
            </a:r>
            <a:r>
              <a:rPr lang="en-US" sz="1600" i="1" dirty="0">
                <a:latin typeface="Arial" panose="020B0604020202020204" pitchFamily="34" charset="0"/>
              </a:rPr>
              <a:t>Yoga </a:t>
            </a:r>
            <a:r>
              <a:rPr lang="en-US" sz="1600" i="1" dirty="0" smtClean="0">
                <a:latin typeface="Arial" panose="020B0604020202020204" pitchFamily="34" charset="0"/>
              </a:rPr>
              <a:t>as a therapeutic intervention</a:t>
            </a:r>
            <a:r>
              <a:rPr lang="en-US" sz="1600" i="1" dirty="0">
                <a:latin typeface="Arial" panose="020B0604020202020204" pitchFamily="34" charset="0"/>
              </a:rPr>
              <a:t>: A </a:t>
            </a:r>
            <a:r>
              <a:rPr lang="en-US" sz="1600" i="1" dirty="0" smtClean="0">
                <a:latin typeface="Arial" panose="020B0604020202020204" pitchFamily="34" charset="0"/>
              </a:rPr>
              <a:t>bibliometric analysis of published research studies </a:t>
            </a:r>
            <a:r>
              <a:rPr lang="en-US" sz="1600" i="1" dirty="0">
                <a:latin typeface="Arial" panose="020B0604020202020204" pitchFamily="34" charset="0"/>
              </a:rPr>
              <a:t>from </a:t>
            </a:r>
            <a:r>
              <a:rPr lang="en-US" sz="1600" i="1" dirty="0" smtClean="0">
                <a:latin typeface="Arial" panose="020B0604020202020204" pitchFamily="34" charset="0"/>
              </a:rPr>
              <a:t>1967-2013, Jeter PE, Slutsky J, </a:t>
            </a:r>
            <a:r>
              <a:rPr lang="en-US" sz="1600" i="1" dirty="0">
                <a:latin typeface="Arial" panose="020B0604020202020204" pitchFamily="34" charset="0"/>
              </a:rPr>
              <a:t>Singh N, Khalsa SBS, Journal of Alternative and Complementary </a:t>
            </a:r>
            <a:r>
              <a:rPr lang="en-US" sz="1600" i="1" dirty="0" smtClean="0">
                <a:latin typeface="Arial" panose="020B0604020202020204" pitchFamily="34" charset="0"/>
              </a:rPr>
              <a:t>Medicine</a:t>
            </a:r>
            <a:r>
              <a:rPr lang="en-US" sz="1600" i="1" dirty="0">
                <a:latin typeface="Arial" panose="020B0604020202020204" pitchFamily="34" charset="0"/>
              </a:rPr>
              <a:t>, </a:t>
            </a:r>
            <a:r>
              <a:rPr lang="en-US" sz="1600" i="1" dirty="0" smtClean="0">
                <a:latin typeface="Arial" panose="020B0604020202020204" pitchFamily="34" charset="0"/>
              </a:rPr>
              <a:t>21:586-92, 2015</a:t>
            </a:r>
            <a:r>
              <a:rPr lang="en-US" sz="1600" i="1" dirty="0" smtClean="0">
                <a:latin typeface="Arial" panose="020B0604020202020204" pitchFamily="34" charset="0"/>
                <a:cs typeface="Times New Roman" panose="02020603050405020304" pitchFamily="18" charset="0"/>
              </a:rPr>
              <a:t>.</a:t>
            </a:r>
            <a:endParaRPr lang="en-US" sz="1600" i="1" dirty="0">
              <a:latin typeface="Arial" panose="020B0604020202020204" pitchFamily="34" charset="0"/>
              <a:cs typeface="Times New Roman" panose="02020603050405020304" pitchFamily="18" charset="0"/>
            </a:endParaRPr>
          </a:p>
        </p:txBody>
      </p:sp>
      <p:sp>
        <p:nvSpPr>
          <p:cNvPr id="6" name="Text Box 2"/>
          <p:cNvSpPr txBox="1">
            <a:spLocks noChangeArrowheads="1"/>
          </p:cNvSpPr>
          <p:nvPr/>
        </p:nvSpPr>
        <p:spPr bwMode="auto">
          <a:xfrm>
            <a:off x="595296" y="404636"/>
            <a:ext cx="795499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dirty="0">
                <a:solidFill>
                  <a:srgbClr val="FFFF00"/>
                </a:solidFill>
                <a:latin typeface="Arial" panose="020B0604020202020204" pitchFamily="34" charset="0"/>
              </a:rPr>
              <a:t>Chronology of Yoga </a:t>
            </a:r>
            <a:r>
              <a:rPr lang="en-US" b="1" dirty="0" smtClean="0">
                <a:solidFill>
                  <a:srgbClr val="FFFF00"/>
                </a:solidFill>
                <a:latin typeface="Arial" panose="020B0604020202020204" pitchFamily="34" charset="0"/>
              </a:rPr>
              <a:t>Therapy Research</a:t>
            </a:r>
            <a:endParaRPr lang="en-US" b="1" dirty="0">
              <a:solidFill>
                <a:srgbClr val="FFFF00"/>
              </a:solidFill>
              <a:latin typeface="Arial" panose="020B0604020202020204" pitchFamily="34" charset="0"/>
            </a:endParaRPr>
          </a:p>
        </p:txBody>
      </p:sp>
      <p:graphicFrame>
        <p:nvGraphicFramePr>
          <p:cNvPr id="2" name="Object 1"/>
          <p:cNvGraphicFramePr>
            <a:graphicFrameLocks noChangeAspect="1"/>
          </p:cNvGraphicFramePr>
          <p:nvPr>
            <p:extLst/>
          </p:nvPr>
        </p:nvGraphicFramePr>
        <p:xfrm>
          <a:off x="1470940" y="1082906"/>
          <a:ext cx="6203709" cy="4598844"/>
        </p:xfrm>
        <a:graphic>
          <a:graphicData uri="http://schemas.openxmlformats.org/presentationml/2006/ole">
            <p:oleObj spid="_x0000_s331808" r:id="rId4" imgW="8535600" imgH="6327720" progId="">
              <p:embed/>
            </p:oleObj>
          </a:graphicData>
        </a:graphic>
      </p:graphicFrame>
    </p:spTree>
    <p:extLst>
      <p:ext uri="{BB962C8B-B14F-4D97-AF65-F5344CB8AC3E}">
        <p14:creationId xmlns:p14="http://schemas.microsoft.com/office/powerpoint/2010/main" xmlns="" val="27859956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Text Box 1026"/>
          <p:cNvSpPr txBox="1">
            <a:spLocks noChangeArrowheads="1"/>
          </p:cNvSpPr>
          <p:nvPr/>
        </p:nvSpPr>
        <p:spPr bwMode="auto">
          <a:xfrm>
            <a:off x="2124075" y="2497138"/>
            <a:ext cx="5011738"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5400">
                <a:solidFill>
                  <a:srgbClr val="FFFF00"/>
                </a:solidFill>
                <a:latin typeface="Arial" panose="020B0604020202020204" pitchFamily="34" charset="0"/>
              </a:rPr>
              <a:t>Yoga for Prevention</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ext Box 2"/>
          <p:cNvSpPr txBox="1">
            <a:spLocks noChangeArrowheads="1"/>
          </p:cNvSpPr>
          <p:nvPr/>
        </p:nvSpPr>
        <p:spPr bwMode="auto">
          <a:xfrm>
            <a:off x="717550" y="3533633"/>
            <a:ext cx="7531100" cy="3381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600" i="1" dirty="0" err="1">
                <a:latin typeface="Arial" panose="020B0604020202020204" pitchFamily="34" charset="0"/>
                <a:cs typeface="Arial" panose="020B0604020202020204" pitchFamily="34" charset="0"/>
              </a:rPr>
              <a:t>Noncommunicable</a:t>
            </a:r>
            <a:r>
              <a:rPr lang="en-US" altLang="en-US" sz="1600" i="1" dirty="0">
                <a:latin typeface="Arial" panose="020B0604020202020204" pitchFamily="34" charset="0"/>
                <a:cs typeface="Arial" panose="020B0604020202020204" pitchFamily="34" charset="0"/>
              </a:rPr>
              <a:t> Diseases, Country Proﬁles, World Health Organization, 2011</a:t>
            </a:r>
          </a:p>
        </p:txBody>
      </p:sp>
      <p:sp>
        <p:nvSpPr>
          <p:cNvPr id="184323" name="TextBox 2"/>
          <p:cNvSpPr txBox="1">
            <a:spLocks noChangeArrowheads="1"/>
          </p:cNvSpPr>
          <p:nvPr/>
        </p:nvSpPr>
        <p:spPr bwMode="auto">
          <a:xfrm>
            <a:off x="576262" y="1506122"/>
            <a:ext cx="8181975"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2400" dirty="0" smtClean="0">
                <a:latin typeface="Arial" panose="020B0604020202020204" pitchFamily="34" charset="0"/>
              </a:rPr>
              <a:t>…NCDs are the leading cause of </a:t>
            </a:r>
            <a:r>
              <a:rPr lang="en-US" altLang="en-US" sz="2400" dirty="0">
                <a:latin typeface="Arial" panose="020B0604020202020204" pitchFamily="34" charset="0"/>
              </a:rPr>
              <a:t>death in the </a:t>
            </a:r>
            <a:r>
              <a:rPr lang="en-US" altLang="en-US" sz="2400" dirty="0" smtClean="0">
                <a:latin typeface="Arial" panose="020B0604020202020204" pitchFamily="34" charset="0"/>
              </a:rPr>
              <a:t>world…</a:t>
            </a:r>
            <a:endParaRPr lang="en-US" altLang="en-US" sz="2400" dirty="0">
              <a:latin typeface="Arial" panose="020B0604020202020204" pitchFamily="34" charset="0"/>
            </a:endParaRPr>
          </a:p>
          <a:p>
            <a:pPr eaLnBrk="1" hangingPunct="1">
              <a:spcBef>
                <a:spcPct val="0"/>
              </a:spcBef>
              <a:buFontTx/>
              <a:buNone/>
            </a:pPr>
            <a:endParaRPr lang="en-US" altLang="en-US" sz="2400" dirty="0">
              <a:latin typeface="Arial" panose="020B0604020202020204" pitchFamily="34" charset="0"/>
            </a:endParaRPr>
          </a:p>
          <a:p>
            <a:pPr eaLnBrk="1" hangingPunct="1">
              <a:spcBef>
                <a:spcPct val="0"/>
              </a:spcBef>
              <a:buFontTx/>
              <a:buNone/>
            </a:pPr>
            <a:r>
              <a:rPr lang="en-US" altLang="en-US" sz="2400" dirty="0">
                <a:latin typeface="Arial" panose="020B0604020202020204" pitchFamily="34" charset="0"/>
              </a:rPr>
              <a:t>In most middle- and high-income countries NCDs were responsible for more deaths than all other causes of death </a:t>
            </a:r>
            <a:r>
              <a:rPr lang="en-US" altLang="en-US" sz="2400" dirty="0" smtClean="0">
                <a:latin typeface="Arial" panose="020B0604020202020204" pitchFamily="34" charset="0"/>
              </a:rPr>
              <a:t>combined... </a:t>
            </a:r>
            <a:endParaRPr lang="en-US" altLang="en-US" sz="2400" dirty="0">
              <a:latin typeface="Arial" panose="020B0604020202020204" pitchFamily="34" charset="0"/>
            </a:endParaRPr>
          </a:p>
        </p:txBody>
      </p:sp>
      <p:sp>
        <p:nvSpPr>
          <p:cNvPr id="184324" name="TextBox 12"/>
          <p:cNvSpPr txBox="1">
            <a:spLocks noChangeArrowheads="1"/>
          </p:cNvSpPr>
          <p:nvPr/>
        </p:nvSpPr>
        <p:spPr bwMode="auto">
          <a:xfrm>
            <a:off x="868363" y="657225"/>
            <a:ext cx="7380287"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b="1">
                <a:solidFill>
                  <a:srgbClr val="FFFF00"/>
                </a:solidFill>
                <a:latin typeface="Arial" panose="020B0604020202020204" pitchFamily="34" charset="0"/>
                <a:cs typeface="Arial" panose="020B0604020202020204" pitchFamily="34" charset="0"/>
              </a:rPr>
              <a:t>Non-communicable Diseases (NCDs)</a:t>
            </a:r>
          </a:p>
        </p:txBody>
      </p:sp>
      <p:sp>
        <p:nvSpPr>
          <p:cNvPr id="5" name="Text Box 2"/>
          <p:cNvSpPr txBox="1">
            <a:spLocks noChangeArrowheads="1"/>
          </p:cNvSpPr>
          <p:nvPr/>
        </p:nvSpPr>
        <p:spPr bwMode="auto">
          <a:xfrm>
            <a:off x="685800" y="5624750"/>
            <a:ext cx="7962900" cy="3381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600" i="1" dirty="0">
                <a:latin typeface="Arial" panose="020B0604020202020204" pitchFamily="34" charset="0"/>
                <a:cs typeface="Arial" panose="020B0604020202020204" pitchFamily="34" charset="0"/>
              </a:rPr>
              <a:t>Global status report on </a:t>
            </a:r>
            <a:r>
              <a:rPr lang="en-US" altLang="en-US" sz="1600" i="1" dirty="0" err="1">
                <a:latin typeface="Arial" panose="020B0604020202020204" pitchFamily="34" charset="0"/>
                <a:cs typeface="Arial" panose="020B0604020202020204" pitchFamily="34" charset="0"/>
              </a:rPr>
              <a:t>noncommunicable</a:t>
            </a:r>
            <a:r>
              <a:rPr lang="en-US" altLang="en-US" sz="1600" i="1" dirty="0">
                <a:latin typeface="Arial" panose="020B0604020202020204" pitchFamily="34" charset="0"/>
                <a:cs typeface="Arial" panose="020B0604020202020204" pitchFamily="34" charset="0"/>
              </a:rPr>
              <a:t> diseases 2010 World Health Organization</a:t>
            </a:r>
          </a:p>
        </p:txBody>
      </p:sp>
      <p:sp>
        <p:nvSpPr>
          <p:cNvPr id="6" name="TextBox 2"/>
          <p:cNvSpPr txBox="1">
            <a:spLocks noChangeArrowheads="1"/>
          </p:cNvSpPr>
          <p:nvPr/>
        </p:nvSpPr>
        <p:spPr bwMode="auto">
          <a:xfrm>
            <a:off x="576261" y="4595004"/>
            <a:ext cx="8181975"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2400" dirty="0" smtClean="0">
                <a:latin typeface="Arial" panose="020B0604020202020204" pitchFamily="34" charset="0"/>
              </a:rPr>
              <a:t>…NCD </a:t>
            </a:r>
            <a:r>
              <a:rPr lang="en-US" altLang="en-US" sz="2400" dirty="0">
                <a:latin typeface="Arial" panose="020B0604020202020204" pitchFamily="34" charset="0"/>
              </a:rPr>
              <a:t>deaths are projected to increase by 15% globally between 2010 and 2020 (to 44 million deaths). </a:t>
            </a:r>
          </a:p>
        </p:txBody>
      </p:sp>
    </p:spTree>
    <p:extLst>
      <p:ext uri="{BB962C8B-B14F-4D97-AF65-F5344CB8AC3E}">
        <p14:creationId xmlns:p14="http://schemas.microsoft.com/office/powerpoint/2010/main" xmlns="" val="39145521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5"/>
          <p:cNvSpPr>
            <a:spLocks noChangeArrowheads="1"/>
          </p:cNvSpPr>
          <p:nvPr/>
        </p:nvSpPr>
        <p:spPr bwMode="auto">
          <a:xfrm>
            <a:off x="1468438" y="2593322"/>
            <a:ext cx="6364287" cy="23570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b"/>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None/>
            </a:pPr>
            <a:r>
              <a:rPr lang="en-US" altLang="en-US" sz="4800" b="1" dirty="0">
                <a:solidFill>
                  <a:srgbClr val="FFFF00"/>
                </a:solidFill>
                <a:latin typeface="Arial" panose="020B0604020202020204" pitchFamily="34" charset="0"/>
              </a:rPr>
              <a:t>Stress</a:t>
            </a:r>
          </a:p>
          <a:p>
            <a:pPr algn="ctr" eaLnBrk="1" hangingPunct="1">
              <a:spcBef>
                <a:spcPct val="0"/>
              </a:spcBef>
              <a:buFontTx/>
              <a:buNone/>
            </a:pPr>
            <a:r>
              <a:rPr lang="en-US" altLang="en-US" sz="4800" b="1" dirty="0" smtClean="0">
                <a:solidFill>
                  <a:srgbClr val="FFFF00"/>
                </a:solidFill>
                <a:latin typeface="Arial" panose="020B0604020202020204" pitchFamily="34" charset="0"/>
              </a:rPr>
              <a:t>Awareness</a:t>
            </a:r>
            <a:endParaRPr lang="en-US" altLang="en-US" sz="4800" b="1" dirty="0">
              <a:solidFill>
                <a:srgbClr val="FFFF00"/>
              </a:solidFill>
              <a:latin typeface="Arial" panose="020B0604020202020204" pitchFamily="34" charset="0"/>
            </a:endParaRPr>
          </a:p>
          <a:p>
            <a:pPr algn="ctr" eaLnBrk="1" hangingPunct="1">
              <a:spcBef>
                <a:spcPct val="0"/>
              </a:spcBef>
              <a:buFontTx/>
              <a:buNone/>
            </a:pPr>
            <a:r>
              <a:rPr lang="en-US" altLang="en-US" sz="4800" b="1" dirty="0" smtClean="0">
                <a:solidFill>
                  <a:srgbClr val="FFFF00"/>
                </a:solidFill>
                <a:latin typeface="Arial" panose="020B0604020202020204" pitchFamily="34" charset="0"/>
              </a:rPr>
              <a:t>Worldview</a:t>
            </a:r>
            <a:endParaRPr lang="en-US" altLang="en-US" sz="4800" b="1" dirty="0">
              <a:solidFill>
                <a:srgbClr val="FFFF00"/>
              </a:solidFill>
              <a:latin typeface="Arial" panose="020B0604020202020204" pitchFamily="34" charset="0"/>
            </a:endParaRPr>
          </a:p>
        </p:txBody>
      </p:sp>
      <p:sp>
        <p:nvSpPr>
          <p:cNvPr id="3" name="TextBox 12"/>
          <p:cNvSpPr txBox="1">
            <a:spLocks noChangeArrowheads="1"/>
          </p:cNvSpPr>
          <p:nvPr/>
        </p:nvSpPr>
        <p:spPr bwMode="auto">
          <a:xfrm>
            <a:off x="2324562" y="949325"/>
            <a:ext cx="446789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sz="3600" b="1" dirty="0" smtClean="0">
                <a:solidFill>
                  <a:srgbClr val="FFFF00"/>
                </a:solidFill>
                <a:latin typeface="Arial" panose="020B0604020202020204" pitchFamily="34" charset="0"/>
                <a:cs typeface="Arial" panose="020B0604020202020204" pitchFamily="34" charset="0"/>
              </a:rPr>
              <a:t>Non-communicable</a:t>
            </a:r>
          </a:p>
          <a:p>
            <a:pPr algn="ctr" eaLnBrk="1" hangingPunct="1">
              <a:spcBef>
                <a:spcPct val="0"/>
              </a:spcBef>
              <a:buFontTx/>
              <a:buNone/>
            </a:pPr>
            <a:r>
              <a:rPr lang="en-US" altLang="en-US" sz="3600" b="1" dirty="0" smtClean="0">
                <a:solidFill>
                  <a:srgbClr val="FFFF00"/>
                </a:solidFill>
                <a:latin typeface="Arial" panose="020B0604020202020204" pitchFamily="34" charset="0"/>
                <a:cs typeface="Arial" panose="020B0604020202020204" pitchFamily="34" charset="0"/>
              </a:rPr>
              <a:t>Diseases </a:t>
            </a:r>
            <a:r>
              <a:rPr lang="en-US" altLang="en-US" sz="3600" b="1" dirty="0">
                <a:solidFill>
                  <a:srgbClr val="FFFF00"/>
                </a:solidFill>
                <a:latin typeface="Arial" panose="020B0604020202020204" pitchFamily="34" charset="0"/>
                <a:cs typeface="Arial" panose="020B0604020202020204" pitchFamily="34" charset="0"/>
              </a:rPr>
              <a:t>(NCDs)</a:t>
            </a:r>
          </a:p>
        </p:txBody>
      </p:sp>
    </p:spTree>
    <p:extLst>
      <p:ext uri="{BB962C8B-B14F-4D97-AF65-F5344CB8AC3E}">
        <p14:creationId xmlns:p14="http://schemas.microsoft.com/office/powerpoint/2010/main" xmlns="" val="7255411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3"/>
          <p:cNvSpPr txBox="1">
            <a:spLocks noChangeArrowheads="1"/>
          </p:cNvSpPr>
          <p:nvPr/>
        </p:nvSpPr>
        <p:spPr bwMode="auto">
          <a:xfrm>
            <a:off x="482600" y="3402013"/>
            <a:ext cx="2044700" cy="304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eaLnBrk="0" hangingPunct="0">
              <a:defRPr sz="2400">
                <a:solidFill>
                  <a:schemeClr val="tx1"/>
                </a:solidFill>
                <a:latin typeface="Arial" panose="020B0604020202020204" pitchFamily="34" charset="0"/>
              </a:defRPr>
            </a:lvl1pPr>
            <a:lvl2pPr marL="742950" indent="-285750" defTabSz="912813" eaLnBrk="0" hangingPunct="0">
              <a:defRPr sz="2400">
                <a:solidFill>
                  <a:schemeClr val="tx1"/>
                </a:solidFill>
                <a:latin typeface="Arial" panose="020B0604020202020204" pitchFamily="34" charset="0"/>
              </a:defRPr>
            </a:lvl2pPr>
            <a:lvl3pPr marL="1143000" indent="-228600" defTabSz="912813" eaLnBrk="0" hangingPunct="0">
              <a:defRPr sz="2400">
                <a:solidFill>
                  <a:schemeClr val="tx1"/>
                </a:solidFill>
                <a:latin typeface="Arial" panose="020B0604020202020204" pitchFamily="34" charset="0"/>
              </a:defRPr>
            </a:lvl3pPr>
            <a:lvl4pPr marL="1600200" indent="-228600" defTabSz="912813" eaLnBrk="0" hangingPunct="0">
              <a:defRPr sz="2400">
                <a:solidFill>
                  <a:schemeClr val="tx1"/>
                </a:solidFill>
                <a:latin typeface="Arial" panose="020B0604020202020204" pitchFamily="34" charset="0"/>
              </a:defRPr>
            </a:lvl4pPr>
            <a:lvl5pPr marL="2057400" indent="-228600" defTabSz="912813" eaLnBrk="0" hangingPunct="0">
              <a:defRPr sz="24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altLang="en-US" sz="1600">
                <a:cs typeface="Arial" panose="020B0604020202020204" pitchFamily="34" charset="0"/>
              </a:rPr>
              <a:t>From:  </a:t>
            </a:r>
            <a:r>
              <a:rPr lang="en-US" altLang="en-US" sz="1600" i="1">
                <a:cs typeface="Arial" panose="020B0604020202020204" pitchFamily="34" charset="0"/>
              </a:rPr>
              <a:t>Developmental origins of noncommunicable disease: population and public health implications, </a:t>
            </a:r>
            <a:r>
              <a:rPr lang="de-DE" altLang="en-US" sz="1600" i="1">
                <a:cs typeface="Arial" panose="020B0604020202020204" pitchFamily="34" charset="0"/>
              </a:rPr>
              <a:t>Hanson M, Gluckman P, </a:t>
            </a:r>
            <a:r>
              <a:rPr lang="en-US" altLang="en-US" sz="1600" i="1">
                <a:cs typeface="Arial" panose="020B0604020202020204" pitchFamily="34" charset="0"/>
              </a:rPr>
              <a:t>American Journal of Clinical Nutrition, 94:1754S–8S, 2011.</a:t>
            </a:r>
          </a:p>
        </p:txBody>
      </p:sp>
      <p:pic>
        <p:nvPicPr>
          <p:cNvPr id="6144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11438" y="442913"/>
            <a:ext cx="6099175" cy="60055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448037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1026"/>
          <p:cNvSpPr txBox="1">
            <a:spLocks noChangeArrowheads="1"/>
          </p:cNvSpPr>
          <p:nvPr/>
        </p:nvSpPr>
        <p:spPr bwMode="auto">
          <a:xfrm>
            <a:off x="1817688" y="614363"/>
            <a:ext cx="5511800" cy="584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b="1">
                <a:solidFill>
                  <a:srgbClr val="FFFF00"/>
                </a:solidFill>
                <a:latin typeface="Arial" panose="020B0604020202020204" pitchFamily="34" charset="0"/>
                <a:cs typeface="Arial" panose="020B0604020202020204" pitchFamily="34" charset="0"/>
              </a:rPr>
              <a:t>Yoga Practice Associations</a:t>
            </a:r>
          </a:p>
        </p:txBody>
      </p:sp>
      <p:sp>
        <p:nvSpPr>
          <p:cNvPr id="226307" name="Text Box 1030"/>
          <p:cNvSpPr txBox="1">
            <a:spLocks noChangeArrowheads="1"/>
          </p:cNvSpPr>
          <p:nvPr/>
        </p:nvSpPr>
        <p:spPr bwMode="auto">
          <a:xfrm>
            <a:off x="747713" y="5513388"/>
            <a:ext cx="7429500" cy="831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600">
                <a:latin typeface="Arial" panose="020B0604020202020204" pitchFamily="34" charset="0"/>
                <a:cs typeface="Times New Roman" panose="02020603050405020304" pitchFamily="18" charset="0"/>
              </a:rPr>
              <a:t>From: </a:t>
            </a:r>
            <a:r>
              <a:rPr lang="en-US" altLang="en-US" sz="1600" i="1">
                <a:latin typeface="Arial" panose="020B0604020202020204" pitchFamily="34" charset="0"/>
                <a:cs typeface="Times New Roman" panose="02020603050405020304" pitchFamily="18" charset="0"/>
              </a:rPr>
              <a:t>National survey of yoga practitioners: mental and physical health benefits, Ross A, Friedmann E, Bevans M, Thomas S, Complementary Therapies Medicine, 21:313-23, 2013.</a:t>
            </a:r>
          </a:p>
        </p:txBody>
      </p:sp>
      <p:pic>
        <p:nvPicPr>
          <p:cNvPr id="22630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78363" y="1516063"/>
            <a:ext cx="3916362" cy="3705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26309" name="Group 6"/>
          <p:cNvGrpSpPr>
            <a:grpSpLocks/>
          </p:cNvGrpSpPr>
          <p:nvPr/>
        </p:nvGrpSpPr>
        <p:grpSpPr bwMode="auto">
          <a:xfrm>
            <a:off x="554038" y="1516063"/>
            <a:ext cx="3908425" cy="3705225"/>
            <a:chOff x="4844941" y="1980563"/>
            <a:chExt cx="2590575" cy="2903155"/>
          </a:xfrm>
        </p:grpSpPr>
        <p:pic>
          <p:nvPicPr>
            <p:cNvPr id="226310"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44941" y="1980563"/>
              <a:ext cx="1868679" cy="28999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26311"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712825" y="1980564"/>
              <a:ext cx="722691" cy="29031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6175590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stretch>
            <a:fillRect/>
          </a:stretch>
        </p:blipFill>
        <p:spPr>
          <a:xfrm>
            <a:off x="398798" y="434440"/>
            <a:ext cx="8336128" cy="4857695"/>
          </a:xfrm>
          <a:prstGeom prst="rect">
            <a:avLst/>
          </a:prstGeom>
        </p:spPr>
      </p:pic>
      <p:sp>
        <p:nvSpPr>
          <p:cNvPr id="3" name="TextBox 2"/>
          <p:cNvSpPr txBox="1"/>
          <p:nvPr/>
        </p:nvSpPr>
        <p:spPr>
          <a:xfrm>
            <a:off x="398798" y="5400417"/>
            <a:ext cx="8564728" cy="1015663"/>
          </a:xfrm>
          <a:prstGeom prst="rect">
            <a:avLst/>
          </a:prstGeom>
          <a:noFill/>
        </p:spPr>
        <p:txBody>
          <a:bodyPr wrap="square" rtlCol="0">
            <a:spAutoFit/>
          </a:bodyPr>
          <a:lstStyle/>
          <a:p>
            <a:r>
              <a:rPr lang="en-US" sz="2000" dirty="0"/>
              <a:t>A large percentage of the female population are using yoga or meditation</a:t>
            </a:r>
            <a:r>
              <a:rPr lang="en-US" sz="2000" dirty="0" smtClean="0"/>
              <a:t>.</a:t>
            </a:r>
          </a:p>
          <a:p>
            <a:r>
              <a:rPr lang="en-US" sz="2000" dirty="0" smtClean="0"/>
              <a:t>…women </a:t>
            </a:r>
            <a:r>
              <a:rPr lang="en-US" sz="2000" dirty="0"/>
              <a:t>who regularly use yoga or meditation positively associated with measures of </a:t>
            </a:r>
            <a:r>
              <a:rPr lang="en-US" sz="2000" dirty="0" smtClean="0"/>
              <a:t>mental </a:t>
            </a:r>
            <a:r>
              <a:rPr lang="en-US" sz="2000" dirty="0"/>
              <a:t>and physical </a:t>
            </a:r>
            <a:r>
              <a:rPr lang="en-US" sz="2000" dirty="0" smtClean="0"/>
              <a:t>health…</a:t>
            </a:r>
            <a:endParaRPr lang="en-US" sz="2000" dirty="0"/>
          </a:p>
        </p:txBody>
      </p:sp>
    </p:spTree>
    <p:extLst>
      <p:ext uri="{BB962C8B-B14F-4D97-AF65-F5344CB8AC3E}">
        <p14:creationId xmlns:p14="http://schemas.microsoft.com/office/powerpoint/2010/main" xmlns="" val="2892513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30"/>
          <p:cNvSpPr txBox="1">
            <a:spLocks noChangeArrowheads="1"/>
          </p:cNvSpPr>
          <p:nvPr/>
        </p:nvSpPr>
        <p:spPr bwMode="auto">
          <a:xfrm>
            <a:off x="458956" y="5092283"/>
            <a:ext cx="3391150" cy="13234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600" dirty="0">
                <a:latin typeface="Arial" panose="020B0604020202020204" pitchFamily="34" charset="0"/>
                <a:cs typeface="Times New Roman" panose="02020603050405020304" pitchFamily="18" charset="0"/>
              </a:rPr>
              <a:t>From: </a:t>
            </a:r>
            <a:r>
              <a:rPr lang="en-US" altLang="en-US" sz="1600" i="1" dirty="0" smtClean="0">
                <a:latin typeface="Arial" panose="020B0604020202020204" pitchFamily="34" charset="0"/>
                <a:cs typeface="Times New Roman" panose="02020603050405020304" pitchFamily="18" charset="0"/>
              </a:rPr>
              <a:t>Yoga </a:t>
            </a:r>
            <a:r>
              <a:rPr lang="en-US" altLang="en-US" sz="1600" i="1" dirty="0">
                <a:latin typeface="Arial" panose="020B0604020202020204" pitchFamily="34" charset="0"/>
                <a:cs typeface="Times New Roman" panose="02020603050405020304" pitchFamily="18" charset="0"/>
              </a:rPr>
              <a:t>in Australia: Results of a national </a:t>
            </a:r>
            <a:r>
              <a:rPr lang="en-US" altLang="en-US" sz="1600" i="1" dirty="0" smtClean="0">
                <a:latin typeface="Arial" panose="020B0604020202020204" pitchFamily="34" charset="0"/>
                <a:cs typeface="Times New Roman" panose="02020603050405020304" pitchFamily="18" charset="0"/>
              </a:rPr>
              <a:t>survey, Penman </a:t>
            </a:r>
            <a:r>
              <a:rPr lang="en-US" altLang="en-US" sz="1600" i="1" dirty="0">
                <a:latin typeface="Arial" panose="020B0604020202020204" pitchFamily="34" charset="0"/>
                <a:cs typeface="Times New Roman" panose="02020603050405020304" pitchFamily="18" charset="0"/>
              </a:rPr>
              <a:t>S, Cohen M, Stevens P, Jackson </a:t>
            </a:r>
            <a:r>
              <a:rPr lang="en-US" altLang="en-US" sz="1600" i="1" dirty="0" smtClean="0">
                <a:latin typeface="Arial" panose="020B0604020202020204" pitchFamily="34" charset="0"/>
                <a:cs typeface="Times New Roman" panose="02020603050405020304" pitchFamily="18" charset="0"/>
              </a:rPr>
              <a:t>S, International Journal of Yoga, 5:92-101, 2012.</a:t>
            </a:r>
            <a:endParaRPr lang="en-US" altLang="en-US" sz="1600" i="1" dirty="0">
              <a:latin typeface="Arial" panose="020B0604020202020204" pitchFamily="34" charset="0"/>
              <a:cs typeface="Times New Roman" panose="02020603050405020304" pitchFamily="18" charset="0"/>
            </a:endParaRPr>
          </a:p>
        </p:txBody>
      </p:sp>
      <p:sp>
        <p:nvSpPr>
          <p:cNvPr id="6" name="Text Box 1026"/>
          <p:cNvSpPr txBox="1">
            <a:spLocks noChangeArrowheads="1"/>
          </p:cNvSpPr>
          <p:nvPr/>
        </p:nvSpPr>
        <p:spPr bwMode="auto">
          <a:xfrm>
            <a:off x="757989" y="914577"/>
            <a:ext cx="2755232" cy="20621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b="1" dirty="0">
                <a:solidFill>
                  <a:srgbClr val="FFFF00"/>
                </a:solidFill>
                <a:latin typeface="Arial" panose="020B0604020202020204" pitchFamily="34" charset="0"/>
                <a:cs typeface="Arial" panose="020B0604020202020204" pitchFamily="34" charset="0"/>
              </a:rPr>
              <a:t>Yoga Practice </a:t>
            </a:r>
            <a:r>
              <a:rPr lang="en-US" altLang="en-US" b="1" dirty="0" smtClean="0">
                <a:solidFill>
                  <a:srgbClr val="FFFF00"/>
                </a:solidFill>
                <a:latin typeface="Arial" panose="020B0604020202020204" pitchFamily="34" charset="0"/>
                <a:cs typeface="Arial" panose="020B0604020202020204" pitchFamily="34" charset="0"/>
              </a:rPr>
              <a:t>Associations - Australia</a:t>
            </a:r>
            <a:endParaRPr lang="en-US" altLang="en-US" b="1" dirty="0">
              <a:solidFill>
                <a:srgbClr val="FFFF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cstate="print"/>
          <a:stretch>
            <a:fillRect/>
          </a:stretch>
        </p:blipFill>
        <p:spPr>
          <a:xfrm>
            <a:off x="4098712" y="425175"/>
            <a:ext cx="4664151" cy="6071876"/>
          </a:xfrm>
          <a:prstGeom prst="rect">
            <a:avLst/>
          </a:prstGeom>
        </p:spPr>
      </p:pic>
    </p:spTree>
    <p:extLst>
      <p:ext uri="{BB962C8B-B14F-4D97-AF65-F5344CB8AC3E}">
        <p14:creationId xmlns:p14="http://schemas.microsoft.com/office/powerpoint/2010/main" xmlns="" val="23603518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Text Box 2"/>
          <p:cNvSpPr txBox="1">
            <a:spLocks noChangeArrowheads="1"/>
          </p:cNvSpPr>
          <p:nvPr/>
        </p:nvSpPr>
        <p:spPr bwMode="auto">
          <a:xfrm>
            <a:off x="552450" y="668338"/>
            <a:ext cx="8043863"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BMI in Yoga Practitioners</a:t>
            </a:r>
          </a:p>
        </p:txBody>
      </p:sp>
      <p:sp>
        <p:nvSpPr>
          <p:cNvPr id="310275" name="Text Box 4"/>
          <p:cNvSpPr txBox="1">
            <a:spLocks noChangeArrowheads="1"/>
          </p:cNvSpPr>
          <p:nvPr/>
        </p:nvSpPr>
        <p:spPr bwMode="auto">
          <a:xfrm>
            <a:off x="527050" y="5592763"/>
            <a:ext cx="8128000" cy="830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a:latin typeface="Arial" panose="020B0604020202020204" pitchFamily="34" charset="0"/>
              </a:rPr>
              <a:t>From:</a:t>
            </a:r>
            <a:r>
              <a:rPr lang="en-US" sz="1600" i="1">
                <a:latin typeface="Arial" panose="020B0604020202020204" pitchFamily="34" charset="0"/>
              </a:rPr>
              <a:t> </a:t>
            </a:r>
            <a:r>
              <a:rPr lang="en-US" sz="1600" i="1">
                <a:latin typeface="Arial" panose="020B0604020202020204" pitchFamily="34" charset="0"/>
                <a:cs typeface="Times New Roman" panose="02020603050405020304" pitchFamily="18" charset="0"/>
              </a:rPr>
              <a:t>Increased Hatha yoga experience predicts lower body mass index and reduced medication use in women over 45 years, Moliver N, Mika E, Chartrand M, Burrus S, Haussmann R, Khalsa S, International Journal of Yoga, 4:77-86, 2011.</a:t>
            </a:r>
          </a:p>
        </p:txBody>
      </p:sp>
      <p:pic>
        <p:nvPicPr>
          <p:cNvPr id="31027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30313" y="1631950"/>
            <a:ext cx="6721475" cy="3705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Text Box 2"/>
          <p:cNvSpPr txBox="1">
            <a:spLocks noChangeArrowheads="1"/>
          </p:cNvSpPr>
          <p:nvPr/>
        </p:nvSpPr>
        <p:spPr bwMode="auto">
          <a:xfrm>
            <a:off x="539750" y="560388"/>
            <a:ext cx="8043863"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Medications in Yoga Practitioners</a:t>
            </a:r>
          </a:p>
        </p:txBody>
      </p:sp>
      <p:sp>
        <p:nvSpPr>
          <p:cNvPr id="320515" name="Text Box 4"/>
          <p:cNvSpPr txBox="1">
            <a:spLocks noChangeArrowheads="1"/>
          </p:cNvSpPr>
          <p:nvPr/>
        </p:nvSpPr>
        <p:spPr bwMode="auto">
          <a:xfrm>
            <a:off x="527050" y="4683125"/>
            <a:ext cx="4064000" cy="1816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a:latin typeface="Arial" panose="020B0604020202020204" pitchFamily="34" charset="0"/>
              </a:rPr>
              <a:t>From:</a:t>
            </a:r>
            <a:r>
              <a:rPr lang="en-US" sz="1600" i="1">
                <a:latin typeface="Arial" panose="020B0604020202020204" pitchFamily="34" charset="0"/>
              </a:rPr>
              <a:t> </a:t>
            </a:r>
            <a:r>
              <a:rPr lang="en-US" sz="1600" i="1">
                <a:latin typeface="Arial" panose="020B0604020202020204" pitchFamily="34" charset="0"/>
                <a:cs typeface="Times New Roman" panose="02020603050405020304" pitchFamily="18" charset="0"/>
              </a:rPr>
              <a:t>Increased Hatha yoga experience predicts lower body mass index and reduced medication use in women over 45 years, Moliver N, Mika E, Chartrand M, Burrus S, Haussmann R, Khalsa S, International Journal of Yoga, 4:77-86, 2011.</a:t>
            </a:r>
          </a:p>
        </p:txBody>
      </p:sp>
      <p:pic>
        <p:nvPicPr>
          <p:cNvPr id="32051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2125" y="2197100"/>
            <a:ext cx="3924300" cy="2317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20518"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51363" y="1362075"/>
            <a:ext cx="4113212" cy="5051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Text Box 1026"/>
          <p:cNvSpPr txBox="1">
            <a:spLocks noChangeArrowheads="1"/>
          </p:cNvSpPr>
          <p:nvPr/>
        </p:nvSpPr>
        <p:spPr bwMode="auto">
          <a:xfrm>
            <a:off x="1528763" y="652463"/>
            <a:ext cx="6088062" cy="5857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cs typeface="Arial" panose="020B0604020202020204" pitchFamily="34" charset="0"/>
              </a:rPr>
              <a:t>Perceptions of Yoga on Health</a:t>
            </a:r>
          </a:p>
        </p:txBody>
      </p:sp>
      <p:sp>
        <p:nvSpPr>
          <p:cNvPr id="306179" name="Text Box 1030"/>
          <p:cNvSpPr txBox="1">
            <a:spLocks noChangeArrowheads="1"/>
          </p:cNvSpPr>
          <p:nvPr/>
        </p:nvSpPr>
        <p:spPr bwMode="auto">
          <a:xfrm>
            <a:off x="747713" y="5513388"/>
            <a:ext cx="7429500" cy="831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cs typeface="Times New Roman" panose="02020603050405020304" pitchFamily="18" charset="0"/>
              </a:rPr>
              <a:t>National survey of yoga practitioners: mental and physical health benefits, Ross A, Friedmann E, Bevans M, Thomas S, Complementary Therapies Medicine, 21:313-23, 2013.</a:t>
            </a:r>
          </a:p>
        </p:txBody>
      </p:sp>
      <p:pic>
        <p:nvPicPr>
          <p:cNvPr id="30618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5450" y="1522413"/>
            <a:ext cx="8294688" cy="36147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79266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403225" y="5681749"/>
            <a:ext cx="847883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dirty="0">
                <a:latin typeface="Arial" panose="020B0604020202020204" pitchFamily="34" charset="0"/>
                <a:cs typeface="Times New Roman" panose="02020603050405020304" pitchFamily="18" charset="0"/>
              </a:rPr>
              <a:t>From:  </a:t>
            </a:r>
            <a:r>
              <a:rPr lang="en-US" sz="1600" i="1" dirty="0">
                <a:latin typeface="Arial" panose="020B0604020202020204" pitchFamily="34" charset="0"/>
              </a:rPr>
              <a:t>Yoga </a:t>
            </a:r>
            <a:r>
              <a:rPr lang="en-US" sz="1600" i="1" dirty="0" smtClean="0">
                <a:latin typeface="Arial" panose="020B0604020202020204" pitchFamily="34" charset="0"/>
              </a:rPr>
              <a:t>as a therapeutic intervention</a:t>
            </a:r>
            <a:r>
              <a:rPr lang="en-US" sz="1600" i="1" dirty="0">
                <a:latin typeface="Arial" panose="020B0604020202020204" pitchFamily="34" charset="0"/>
              </a:rPr>
              <a:t>: A </a:t>
            </a:r>
            <a:r>
              <a:rPr lang="en-US" sz="1600" i="1" dirty="0" smtClean="0">
                <a:latin typeface="Arial" panose="020B0604020202020204" pitchFamily="34" charset="0"/>
              </a:rPr>
              <a:t>bibliometric analysis of published research studies </a:t>
            </a:r>
            <a:r>
              <a:rPr lang="en-US" sz="1600" i="1" dirty="0">
                <a:latin typeface="Arial" panose="020B0604020202020204" pitchFamily="34" charset="0"/>
              </a:rPr>
              <a:t>from </a:t>
            </a:r>
            <a:r>
              <a:rPr lang="en-US" sz="1600" i="1" dirty="0" smtClean="0">
                <a:latin typeface="Arial" panose="020B0604020202020204" pitchFamily="34" charset="0"/>
              </a:rPr>
              <a:t>1967-2013, Jeter PE, Slutsky J, </a:t>
            </a:r>
            <a:r>
              <a:rPr lang="en-US" sz="1600" i="1" dirty="0">
                <a:latin typeface="Arial" panose="020B0604020202020204" pitchFamily="34" charset="0"/>
              </a:rPr>
              <a:t>Singh N, Khalsa SBS, Journal of Alternative and Complementary </a:t>
            </a:r>
            <a:r>
              <a:rPr lang="en-US" sz="1600" i="1" dirty="0" smtClean="0">
                <a:latin typeface="Arial" panose="020B0604020202020204" pitchFamily="34" charset="0"/>
              </a:rPr>
              <a:t>Medicine, 21:586-92, 2015</a:t>
            </a:r>
            <a:r>
              <a:rPr lang="en-US" sz="1600" i="1" dirty="0" smtClean="0">
                <a:latin typeface="Arial" panose="020B0604020202020204" pitchFamily="34" charset="0"/>
                <a:cs typeface="Times New Roman" panose="02020603050405020304" pitchFamily="18" charset="0"/>
              </a:rPr>
              <a:t>.</a:t>
            </a:r>
            <a:endParaRPr lang="en-US" sz="1600" i="1" dirty="0">
              <a:latin typeface="Arial" panose="020B0604020202020204" pitchFamily="34" charset="0"/>
              <a:cs typeface="Times New Roman" panose="02020603050405020304" pitchFamily="18" charset="0"/>
            </a:endParaRPr>
          </a:p>
        </p:txBody>
      </p:sp>
      <p:sp>
        <p:nvSpPr>
          <p:cNvPr id="6" name="Text Box 2"/>
          <p:cNvSpPr txBox="1">
            <a:spLocks noChangeArrowheads="1"/>
          </p:cNvSpPr>
          <p:nvPr/>
        </p:nvSpPr>
        <p:spPr bwMode="auto">
          <a:xfrm>
            <a:off x="595296" y="404636"/>
            <a:ext cx="795499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dirty="0">
                <a:solidFill>
                  <a:srgbClr val="FFFF00"/>
                </a:solidFill>
                <a:latin typeface="Arial" panose="020B0604020202020204" pitchFamily="34" charset="0"/>
              </a:rPr>
              <a:t>Chronology of Yoga </a:t>
            </a:r>
            <a:r>
              <a:rPr lang="en-US" b="1" dirty="0" smtClean="0">
                <a:solidFill>
                  <a:srgbClr val="FFFF00"/>
                </a:solidFill>
                <a:latin typeface="Arial" panose="020B0604020202020204" pitchFamily="34" charset="0"/>
              </a:rPr>
              <a:t>Therapy Research</a:t>
            </a:r>
            <a:endParaRPr lang="en-US" b="1" dirty="0">
              <a:solidFill>
                <a:srgbClr val="FFFF00"/>
              </a:solidFill>
              <a:latin typeface="Arial" panose="020B0604020202020204" pitchFamily="34" charset="0"/>
            </a:endParaRPr>
          </a:p>
        </p:txBody>
      </p:sp>
      <p:graphicFrame>
        <p:nvGraphicFramePr>
          <p:cNvPr id="4" name="Object 3"/>
          <p:cNvGraphicFramePr>
            <a:graphicFrameLocks noChangeAspect="1"/>
          </p:cNvGraphicFramePr>
          <p:nvPr/>
        </p:nvGraphicFramePr>
        <p:xfrm>
          <a:off x="1503578" y="1082905"/>
          <a:ext cx="6138434" cy="4598844"/>
        </p:xfrm>
        <a:graphic>
          <a:graphicData uri="http://schemas.openxmlformats.org/presentationml/2006/ole">
            <p:oleObj spid="_x0000_s332832" r:id="rId4" imgW="8803800" imgH="6595560" progId="">
              <p:embed/>
            </p:oleObj>
          </a:graphicData>
        </a:graphic>
      </p:graphicFrame>
    </p:spTree>
    <p:extLst>
      <p:ext uri="{BB962C8B-B14F-4D97-AF65-F5344CB8AC3E}">
        <p14:creationId xmlns:p14="http://schemas.microsoft.com/office/powerpoint/2010/main" xmlns="" val="34819737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30"/>
          <p:cNvSpPr txBox="1">
            <a:spLocks noChangeArrowheads="1"/>
          </p:cNvSpPr>
          <p:nvPr/>
        </p:nvSpPr>
        <p:spPr bwMode="auto">
          <a:xfrm>
            <a:off x="1156787" y="5838241"/>
            <a:ext cx="742950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600" dirty="0">
                <a:latin typeface="Arial" panose="020B0604020202020204" pitchFamily="34" charset="0"/>
                <a:cs typeface="Times New Roman" panose="02020603050405020304" pitchFamily="18" charset="0"/>
              </a:rPr>
              <a:t>From: </a:t>
            </a:r>
            <a:r>
              <a:rPr lang="en-US" altLang="en-US" sz="1600" i="1" dirty="0" smtClean="0">
                <a:latin typeface="Arial" panose="020B0604020202020204" pitchFamily="34" charset="0"/>
                <a:cs typeface="Times New Roman" panose="02020603050405020304" pitchFamily="18" charset="0"/>
              </a:rPr>
              <a:t>Yoga </a:t>
            </a:r>
            <a:r>
              <a:rPr lang="en-US" altLang="en-US" sz="1600" i="1" dirty="0">
                <a:latin typeface="Arial" panose="020B0604020202020204" pitchFamily="34" charset="0"/>
                <a:cs typeface="Times New Roman" panose="02020603050405020304" pitchFamily="18" charset="0"/>
              </a:rPr>
              <a:t>in Australia: Results of a national </a:t>
            </a:r>
            <a:r>
              <a:rPr lang="en-US" altLang="en-US" sz="1600" i="1" dirty="0" smtClean="0">
                <a:latin typeface="Arial" panose="020B0604020202020204" pitchFamily="34" charset="0"/>
                <a:cs typeface="Times New Roman" panose="02020603050405020304" pitchFamily="18" charset="0"/>
              </a:rPr>
              <a:t>survey, Penman </a:t>
            </a:r>
            <a:r>
              <a:rPr lang="en-US" altLang="en-US" sz="1600" i="1" dirty="0">
                <a:latin typeface="Arial" panose="020B0604020202020204" pitchFamily="34" charset="0"/>
                <a:cs typeface="Times New Roman" panose="02020603050405020304" pitchFamily="18" charset="0"/>
              </a:rPr>
              <a:t>S, Cohen M, Stevens P, Jackson </a:t>
            </a:r>
            <a:r>
              <a:rPr lang="en-US" altLang="en-US" sz="1600" i="1" dirty="0" smtClean="0">
                <a:latin typeface="Arial" panose="020B0604020202020204" pitchFamily="34" charset="0"/>
                <a:cs typeface="Times New Roman" panose="02020603050405020304" pitchFamily="18" charset="0"/>
              </a:rPr>
              <a:t>S, International Journal of Yoga, 5:92-101, 2012.</a:t>
            </a:r>
            <a:endParaRPr lang="en-US" altLang="en-US" sz="1600" i="1" dirty="0">
              <a:latin typeface="Arial" panose="020B0604020202020204" pitchFamily="34" charset="0"/>
              <a:cs typeface="Times New Roman" panose="02020603050405020304" pitchFamily="18" charset="0"/>
            </a:endParaRPr>
          </a:p>
        </p:txBody>
      </p:sp>
      <p:pic>
        <p:nvPicPr>
          <p:cNvPr id="4" name="Picture 3"/>
          <p:cNvPicPr>
            <a:picLocks noChangeAspect="1"/>
          </p:cNvPicPr>
          <p:nvPr/>
        </p:nvPicPr>
        <p:blipFill>
          <a:blip r:embed="rId2" cstate="print"/>
          <a:stretch>
            <a:fillRect/>
          </a:stretch>
        </p:blipFill>
        <p:spPr>
          <a:xfrm>
            <a:off x="1259765" y="1222157"/>
            <a:ext cx="6627645" cy="4508268"/>
          </a:xfrm>
          <a:prstGeom prst="rect">
            <a:avLst/>
          </a:prstGeom>
        </p:spPr>
      </p:pic>
      <p:sp>
        <p:nvSpPr>
          <p:cNvPr id="5" name="Text Box 1026"/>
          <p:cNvSpPr txBox="1">
            <a:spLocks noChangeArrowheads="1"/>
          </p:cNvSpPr>
          <p:nvPr/>
        </p:nvSpPr>
        <p:spPr bwMode="auto">
          <a:xfrm>
            <a:off x="478684" y="529566"/>
            <a:ext cx="8189806"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b="1" dirty="0">
                <a:solidFill>
                  <a:srgbClr val="FFFF00"/>
                </a:solidFill>
                <a:latin typeface="Arial" panose="020B0604020202020204" pitchFamily="34" charset="0"/>
                <a:cs typeface="Arial" panose="020B0604020202020204" pitchFamily="34" charset="0"/>
              </a:rPr>
              <a:t>Perceptions of Yoga on </a:t>
            </a:r>
            <a:r>
              <a:rPr lang="en-US" altLang="en-US" b="1" dirty="0" smtClean="0">
                <a:solidFill>
                  <a:srgbClr val="FFFF00"/>
                </a:solidFill>
                <a:latin typeface="Arial" panose="020B0604020202020204" pitchFamily="34" charset="0"/>
                <a:cs typeface="Arial" panose="020B0604020202020204" pitchFamily="34" charset="0"/>
              </a:rPr>
              <a:t>Health - Australia</a:t>
            </a:r>
            <a:endParaRPr lang="en-US" altLang="en-US" b="1"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4751583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30"/>
          <p:cNvSpPr txBox="1">
            <a:spLocks noChangeArrowheads="1"/>
          </p:cNvSpPr>
          <p:nvPr/>
        </p:nvSpPr>
        <p:spPr bwMode="auto">
          <a:xfrm>
            <a:off x="1156787" y="5838241"/>
            <a:ext cx="742950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600" dirty="0">
                <a:latin typeface="Arial" panose="020B0604020202020204" pitchFamily="34" charset="0"/>
                <a:cs typeface="Times New Roman" panose="02020603050405020304" pitchFamily="18" charset="0"/>
              </a:rPr>
              <a:t>From: </a:t>
            </a:r>
            <a:r>
              <a:rPr lang="en-US" altLang="en-US" sz="1600" i="1" dirty="0" smtClean="0">
                <a:latin typeface="Arial" panose="020B0604020202020204" pitchFamily="34" charset="0"/>
                <a:cs typeface="Times New Roman" panose="02020603050405020304" pitchFamily="18" charset="0"/>
              </a:rPr>
              <a:t>Yoga </a:t>
            </a:r>
            <a:r>
              <a:rPr lang="en-US" altLang="en-US" sz="1600" i="1" dirty="0">
                <a:latin typeface="Arial" panose="020B0604020202020204" pitchFamily="34" charset="0"/>
                <a:cs typeface="Times New Roman" panose="02020603050405020304" pitchFamily="18" charset="0"/>
              </a:rPr>
              <a:t>in Australia: Results of a national </a:t>
            </a:r>
            <a:r>
              <a:rPr lang="en-US" altLang="en-US" sz="1600" i="1" dirty="0" smtClean="0">
                <a:latin typeface="Arial" panose="020B0604020202020204" pitchFamily="34" charset="0"/>
                <a:cs typeface="Times New Roman" panose="02020603050405020304" pitchFamily="18" charset="0"/>
              </a:rPr>
              <a:t>survey, Penman </a:t>
            </a:r>
            <a:r>
              <a:rPr lang="en-US" altLang="en-US" sz="1600" i="1" dirty="0">
                <a:latin typeface="Arial" panose="020B0604020202020204" pitchFamily="34" charset="0"/>
                <a:cs typeface="Times New Roman" panose="02020603050405020304" pitchFamily="18" charset="0"/>
              </a:rPr>
              <a:t>S, Cohen M, Stevens P, Jackson </a:t>
            </a:r>
            <a:r>
              <a:rPr lang="en-US" altLang="en-US" sz="1600" i="1" dirty="0" smtClean="0">
                <a:latin typeface="Arial" panose="020B0604020202020204" pitchFamily="34" charset="0"/>
                <a:cs typeface="Times New Roman" panose="02020603050405020304" pitchFamily="18" charset="0"/>
              </a:rPr>
              <a:t>S, International Journal of Yoga, 5:92-101, 2012.</a:t>
            </a:r>
            <a:endParaRPr lang="en-US" altLang="en-US" sz="1600" i="1" dirty="0">
              <a:latin typeface="Arial" panose="020B0604020202020204" pitchFamily="34" charset="0"/>
              <a:cs typeface="Times New Roman" panose="02020603050405020304" pitchFamily="18" charset="0"/>
            </a:endParaRPr>
          </a:p>
        </p:txBody>
      </p:sp>
      <p:sp>
        <p:nvSpPr>
          <p:cNvPr id="5" name="Text Box 1026"/>
          <p:cNvSpPr txBox="1">
            <a:spLocks noChangeArrowheads="1"/>
          </p:cNvSpPr>
          <p:nvPr/>
        </p:nvSpPr>
        <p:spPr bwMode="auto">
          <a:xfrm>
            <a:off x="478684" y="529566"/>
            <a:ext cx="8189806"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b="1" dirty="0">
                <a:solidFill>
                  <a:srgbClr val="FFFF00"/>
                </a:solidFill>
                <a:latin typeface="Arial" panose="020B0604020202020204" pitchFamily="34" charset="0"/>
                <a:cs typeface="Arial" panose="020B0604020202020204" pitchFamily="34" charset="0"/>
              </a:rPr>
              <a:t>Perceptions of Yoga on </a:t>
            </a:r>
            <a:r>
              <a:rPr lang="en-US" altLang="en-US" b="1" dirty="0" smtClean="0">
                <a:solidFill>
                  <a:srgbClr val="FFFF00"/>
                </a:solidFill>
                <a:latin typeface="Arial" panose="020B0604020202020204" pitchFamily="34" charset="0"/>
                <a:cs typeface="Arial" panose="020B0604020202020204" pitchFamily="34" charset="0"/>
              </a:rPr>
              <a:t>Health - Australia</a:t>
            </a:r>
            <a:endParaRPr lang="en-US" altLang="en-US" b="1" dirty="0">
              <a:solidFill>
                <a:srgbClr val="FFFF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cstate="print"/>
          <a:stretch>
            <a:fillRect/>
          </a:stretch>
        </p:blipFill>
        <p:spPr>
          <a:xfrm>
            <a:off x="1171793" y="1214799"/>
            <a:ext cx="6803587" cy="4522983"/>
          </a:xfrm>
          <a:prstGeom prst="rect">
            <a:avLst/>
          </a:prstGeom>
        </p:spPr>
      </p:pic>
    </p:spTree>
    <p:extLst>
      <p:ext uri="{BB962C8B-B14F-4D97-AF65-F5344CB8AC3E}">
        <p14:creationId xmlns:p14="http://schemas.microsoft.com/office/powerpoint/2010/main" xmlns="" val="7172877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ChangeArrowheads="1"/>
          </p:cNvSpPr>
          <p:nvPr/>
        </p:nvSpPr>
        <p:spPr bwMode="auto">
          <a:xfrm>
            <a:off x="2105025" y="2586038"/>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endParaRPr lang="en-US" sz="2400">
              <a:latin typeface="Arial" panose="020B0604020202020204" pitchFamily="34" charset="0"/>
            </a:endParaRPr>
          </a:p>
        </p:txBody>
      </p:sp>
      <p:sp>
        <p:nvSpPr>
          <p:cNvPr id="300035" name="Text Box 4"/>
          <p:cNvSpPr txBox="1">
            <a:spLocks noChangeArrowheads="1"/>
          </p:cNvSpPr>
          <p:nvPr/>
        </p:nvSpPr>
        <p:spPr bwMode="auto">
          <a:xfrm>
            <a:off x="1704975" y="495300"/>
            <a:ext cx="5832475"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cs typeface="Arial" panose="020B0604020202020204" pitchFamily="34" charset="0"/>
              </a:rPr>
              <a:t>Yoga for Exercise Adherence</a:t>
            </a:r>
          </a:p>
        </p:txBody>
      </p:sp>
      <p:sp>
        <p:nvSpPr>
          <p:cNvPr id="300036" name="Text Box 5"/>
          <p:cNvSpPr txBox="1">
            <a:spLocks noChangeArrowheads="1"/>
          </p:cNvSpPr>
          <p:nvPr/>
        </p:nvSpPr>
        <p:spPr bwMode="auto">
          <a:xfrm>
            <a:off x="585788" y="5635625"/>
            <a:ext cx="8070850"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i="1">
                <a:latin typeface="Arial" panose="020B0604020202020204" pitchFamily="34" charset="0"/>
                <a:cs typeface="Times New Roman" panose="02020603050405020304" pitchFamily="18" charset="0"/>
              </a:rPr>
              <a:t>From: </a:t>
            </a:r>
            <a:r>
              <a:rPr lang="en-US" sz="1600" i="1">
                <a:latin typeface="Arial" panose="020B0604020202020204" pitchFamily="34" charset="0"/>
                <a:cs typeface="Arial" panose="020B0604020202020204" pitchFamily="34" charset="0"/>
              </a:rPr>
              <a:t>The effects of yoga on psychosocial variables and exercise adherence: a randomized, controlled pilot study, Bryan S, Pinto Zipp G, Parasher R, Alternative Therapies in Health and Medicine, 18:50-9, 2012.</a:t>
            </a:r>
          </a:p>
          <a:p>
            <a:pPr eaLnBrk="1" hangingPunct="1">
              <a:spcBef>
                <a:spcPct val="0"/>
              </a:spcBef>
              <a:buFontTx/>
              <a:buNone/>
            </a:pPr>
            <a:r>
              <a:rPr lang="en-US" sz="1600" i="1">
                <a:latin typeface="Arial" panose="020B0604020202020204" pitchFamily="34" charset="0"/>
                <a:cs typeface="Arial" panose="020B0604020202020204" pitchFamily="34" charset="0"/>
              </a:rPr>
              <a:t>.</a:t>
            </a:r>
          </a:p>
        </p:txBody>
      </p:sp>
      <p:pic>
        <p:nvPicPr>
          <p:cNvPr id="30003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01713" y="1166813"/>
            <a:ext cx="3544887" cy="3340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0038"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46600" y="1166813"/>
            <a:ext cx="3581400" cy="3340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00039" name="TextBox 1"/>
          <p:cNvSpPr txBox="1">
            <a:spLocks noChangeArrowheads="1"/>
          </p:cNvSpPr>
          <p:nvPr/>
        </p:nvSpPr>
        <p:spPr bwMode="auto">
          <a:xfrm>
            <a:off x="363538" y="4506913"/>
            <a:ext cx="8462962" cy="922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273050"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spcAft>
                <a:spcPts val="300"/>
              </a:spcAft>
              <a:buFontTx/>
              <a:buNone/>
            </a:pPr>
            <a:r>
              <a:rPr lang="en-US" sz="1800">
                <a:latin typeface="Arial Narrow" panose="020B0606020202030204" pitchFamily="34" charset="0"/>
              </a:rPr>
              <a:t>“The acute-feeling responses to the yoga classes were favorable and may have been a key con-tributor to participants' improved perceptions of ability, which may have further fostered adherence.” “The participants reported an increased self-awareness as a result of  their  experience.”</a:t>
            </a:r>
          </a:p>
        </p:txBody>
      </p:sp>
    </p:spTree>
    <p:extLst>
      <p:ext uri="{BB962C8B-B14F-4D97-AF65-F5344CB8AC3E}">
        <p14:creationId xmlns:p14="http://schemas.microsoft.com/office/powerpoint/2010/main" xmlns="" val="40776422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Text Box 1026"/>
          <p:cNvSpPr txBox="1">
            <a:spLocks noChangeArrowheads="1"/>
          </p:cNvSpPr>
          <p:nvPr/>
        </p:nvSpPr>
        <p:spPr bwMode="auto">
          <a:xfrm>
            <a:off x="2124075" y="2497138"/>
            <a:ext cx="5011738"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5400" dirty="0">
                <a:solidFill>
                  <a:srgbClr val="FFFF00"/>
                </a:solidFill>
                <a:latin typeface="Arial" panose="020B0604020202020204" pitchFamily="34" charset="0"/>
              </a:rPr>
              <a:t>Yoga </a:t>
            </a:r>
            <a:r>
              <a:rPr lang="en-US" sz="5400" dirty="0" smtClean="0">
                <a:solidFill>
                  <a:srgbClr val="FFFF00"/>
                </a:solidFill>
                <a:latin typeface="Arial" panose="020B0604020202020204" pitchFamily="34" charset="0"/>
              </a:rPr>
              <a:t>in Schools</a:t>
            </a:r>
            <a:endParaRPr lang="en-US" sz="5400" dirty="0">
              <a:solidFill>
                <a:srgbClr val="FFFF00"/>
              </a:solidFill>
              <a:latin typeface="Arial" panose="020B0604020202020204" pitchFamily="34" charset="0"/>
            </a:endParaRPr>
          </a:p>
        </p:txBody>
      </p:sp>
    </p:spTree>
    <p:extLst>
      <p:ext uri="{BB962C8B-B14F-4D97-AF65-F5344CB8AC3E}">
        <p14:creationId xmlns:p14="http://schemas.microsoft.com/office/powerpoint/2010/main" xmlns="" val="38725452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256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b="28563"/>
          <a:stretch>
            <a:fillRect/>
          </a:stretch>
        </p:blipFill>
        <p:spPr bwMode="auto">
          <a:xfrm>
            <a:off x="561975" y="425450"/>
            <a:ext cx="7991475" cy="6051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5"/>
          <p:cNvSpPr txBox="1"/>
          <p:nvPr/>
        </p:nvSpPr>
        <p:spPr>
          <a:xfrm>
            <a:off x="3467100" y="3756025"/>
            <a:ext cx="5067300" cy="2678113"/>
          </a:xfrm>
          <a:prstGeom prst="rect">
            <a:avLst/>
          </a:prstGeom>
          <a:solidFill>
            <a:schemeClr val="tx1">
              <a:lumMod val="60000"/>
              <a:lumOff val="40000"/>
            </a:schemeClr>
          </a:solidFill>
          <a:ln w="92075">
            <a:solidFill>
              <a:schemeClr val="tx2"/>
            </a:solidFill>
          </a:ln>
        </p:spPr>
        <p:txBody>
          <a:bodyPr>
            <a:spAutoFit/>
          </a:bodyPr>
          <a:lstStyle/>
          <a:p>
            <a:pPr indent="-914400" eaLnBrk="1" hangingPunct="1">
              <a:defRPr/>
            </a:pPr>
            <a:r>
              <a:rPr lang="en-US" dirty="0">
                <a:solidFill>
                  <a:srgbClr val="000000"/>
                </a:solidFill>
                <a:latin typeface="Arial" charset="0"/>
              </a:rPr>
              <a:t>Majority of seriously impairing and</a:t>
            </a:r>
          </a:p>
          <a:p>
            <a:pPr indent="-914400" eaLnBrk="1" hangingPunct="1">
              <a:defRPr/>
            </a:pPr>
            <a:r>
              <a:rPr lang="en-US" dirty="0">
                <a:solidFill>
                  <a:srgbClr val="000000"/>
                </a:solidFill>
                <a:latin typeface="Arial" charset="0"/>
              </a:rPr>
              <a:t>  persistent conditions have child-</a:t>
            </a:r>
          </a:p>
          <a:p>
            <a:pPr indent="-914400" eaLnBrk="1" hangingPunct="1">
              <a:defRPr/>
            </a:pPr>
            <a:r>
              <a:rPr lang="en-US" dirty="0">
                <a:solidFill>
                  <a:srgbClr val="000000"/>
                </a:solidFill>
                <a:latin typeface="Arial" charset="0"/>
              </a:rPr>
              <a:t>  adolescent onsets and high</a:t>
            </a:r>
          </a:p>
          <a:p>
            <a:pPr indent="-914400" eaLnBrk="1" hangingPunct="1">
              <a:defRPr/>
            </a:pPr>
            <a:r>
              <a:rPr lang="en-US" dirty="0">
                <a:solidFill>
                  <a:srgbClr val="000000"/>
                </a:solidFill>
                <a:latin typeface="Arial" charset="0"/>
              </a:rPr>
              <a:t>  comorbidity</a:t>
            </a:r>
          </a:p>
          <a:p>
            <a:pPr indent="-914400" eaLnBrk="1" hangingPunct="1">
              <a:defRPr/>
            </a:pPr>
            <a:r>
              <a:rPr lang="en-US" dirty="0">
                <a:solidFill>
                  <a:srgbClr val="000000"/>
                </a:solidFill>
                <a:latin typeface="Arial" charset="0"/>
              </a:rPr>
              <a:t>Need for treatment of largely</a:t>
            </a:r>
          </a:p>
          <a:p>
            <a:pPr indent="-914400" eaLnBrk="1" hangingPunct="1">
              <a:defRPr/>
            </a:pPr>
            <a:r>
              <a:rPr lang="en-US" dirty="0">
                <a:solidFill>
                  <a:srgbClr val="000000"/>
                </a:solidFill>
                <a:latin typeface="Arial" charset="0"/>
              </a:rPr>
              <a:t>  untreated child-adolescent</a:t>
            </a:r>
          </a:p>
          <a:p>
            <a:pPr indent="-914400" eaLnBrk="1" hangingPunct="1">
              <a:defRPr/>
            </a:pPr>
            <a:r>
              <a:rPr lang="en-US" dirty="0">
                <a:solidFill>
                  <a:srgbClr val="000000"/>
                </a:solidFill>
                <a:latin typeface="Arial" charset="0"/>
              </a:rPr>
              <a:t>  disorders</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Text Box 4"/>
          <p:cNvSpPr txBox="1">
            <a:spLocks noChangeArrowheads="1"/>
          </p:cNvSpPr>
          <p:nvPr/>
        </p:nvSpPr>
        <p:spPr bwMode="auto">
          <a:xfrm>
            <a:off x="1403350" y="792163"/>
            <a:ext cx="633730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Adolescent / School Challenges</a:t>
            </a:r>
          </a:p>
        </p:txBody>
      </p:sp>
      <p:sp>
        <p:nvSpPr>
          <p:cNvPr id="5" name="Rectangle 3"/>
          <p:cNvSpPr txBox="1">
            <a:spLocks noChangeArrowheads="1"/>
          </p:cNvSpPr>
          <p:nvPr/>
        </p:nvSpPr>
        <p:spPr bwMode="auto">
          <a:xfrm>
            <a:off x="396875" y="1552575"/>
            <a:ext cx="8359775" cy="4178300"/>
          </a:xfrm>
          <a:prstGeom prst="rect">
            <a:avLst/>
          </a:prstGeom>
          <a:noFill/>
          <a:ln w="9525">
            <a:noFill/>
            <a:miter lim="800000"/>
            <a:headEnd/>
            <a:tailEnd/>
          </a:ln>
          <a:effectLst/>
        </p:spPr>
        <p:txBody>
          <a:bodyPr/>
          <a:lstStyle/>
          <a:p>
            <a:pPr indent="-342900" eaLnBrk="1" hangingPunct="1">
              <a:lnSpc>
                <a:spcPct val="135000"/>
              </a:lnSpc>
              <a:spcAft>
                <a:spcPts val="600"/>
              </a:spcAft>
              <a:buSzPct val="70000"/>
              <a:buFont typeface="Wingdings" pitchFamily="2" charset="2"/>
              <a:buChar char="l"/>
              <a:defRPr/>
            </a:pPr>
            <a:r>
              <a:rPr lang="en-US" sz="2800" b="1" u="sng" kern="0" dirty="0">
                <a:solidFill>
                  <a:srgbClr val="FFFF99"/>
                </a:solidFill>
                <a:latin typeface="Arial" charset="0"/>
                <a:ea typeface="ＭＳ Ｐゴシック" charset="-128"/>
              </a:rPr>
              <a:t>Stress</a:t>
            </a:r>
            <a:r>
              <a:rPr lang="en-US" sz="3200" kern="0" dirty="0">
                <a:solidFill>
                  <a:srgbClr val="FFFFCC"/>
                </a:solidFill>
                <a:latin typeface="Arial" charset="0"/>
                <a:ea typeface="ＭＳ Ｐゴシック" charset="-128"/>
              </a:rPr>
              <a:t> </a:t>
            </a:r>
            <a:r>
              <a:rPr lang="en-US" sz="2000" kern="0" dirty="0">
                <a:solidFill>
                  <a:srgbClr val="FFFFCC"/>
                </a:solidFill>
                <a:latin typeface="Arial" charset="0"/>
                <a:ea typeface="ＭＳ Ｐゴシック" charset="-128"/>
              </a:rPr>
              <a:t>(developmental, family, social, academic, societal)</a:t>
            </a:r>
          </a:p>
          <a:p>
            <a:pPr indent="-342900" eaLnBrk="1" hangingPunct="1">
              <a:lnSpc>
                <a:spcPct val="135000"/>
              </a:lnSpc>
              <a:spcAft>
                <a:spcPts val="600"/>
              </a:spcAft>
              <a:buSzPct val="70000"/>
              <a:buFont typeface="Wingdings" pitchFamily="2" charset="2"/>
              <a:buChar char="l"/>
              <a:defRPr/>
            </a:pPr>
            <a:r>
              <a:rPr lang="en-US" sz="2800" b="1" u="sng" kern="0" dirty="0">
                <a:solidFill>
                  <a:srgbClr val="FFFF99"/>
                </a:solidFill>
                <a:latin typeface="Arial" charset="0"/>
                <a:ea typeface="ＭＳ Ｐゴシック" charset="-128"/>
              </a:rPr>
              <a:t>Behavior</a:t>
            </a:r>
            <a:r>
              <a:rPr lang="en-US" sz="3200" kern="0" dirty="0">
                <a:solidFill>
                  <a:srgbClr val="FFFFCC"/>
                </a:solidFill>
                <a:latin typeface="Arial" charset="0"/>
                <a:ea typeface="ＭＳ Ｐゴシック" charset="-128"/>
              </a:rPr>
              <a:t> </a:t>
            </a:r>
            <a:r>
              <a:rPr lang="en-US" sz="2000" kern="0" dirty="0">
                <a:solidFill>
                  <a:srgbClr val="FFFFCC"/>
                </a:solidFill>
                <a:latin typeface="Arial" charset="0"/>
                <a:ea typeface="ＭＳ Ｐゴシック" charset="-128"/>
              </a:rPr>
              <a:t>(apathy, violence, social skills, bullying, absenteeism)</a:t>
            </a:r>
          </a:p>
          <a:p>
            <a:pPr indent="-342900" eaLnBrk="1" hangingPunct="1">
              <a:lnSpc>
                <a:spcPct val="135000"/>
              </a:lnSpc>
              <a:spcAft>
                <a:spcPts val="600"/>
              </a:spcAft>
              <a:buSzPct val="70000"/>
              <a:buFont typeface="Wingdings" pitchFamily="2" charset="2"/>
              <a:buChar char="l"/>
              <a:defRPr/>
            </a:pPr>
            <a:r>
              <a:rPr lang="en-US" sz="2800" b="1" u="sng" kern="0" dirty="0">
                <a:solidFill>
                  <a:srgbClr val="FFFF99"/>
                </a:solidFill>
                <a:latin typeface="Arial" charset="0"/>
                <a:ea typeface="ＭＳ Ｐゴシック" charset="-128"/>
              </a:rPr>
              <a:t>Mental Health</a:t>
            </a:r>
            <a:r>
              <a:rPr lang="en-US" sz="2800" kern="0" dirty="0">
                <a:solidFill>
                  <a:srgbClr val="FFFF99"/>
                </a:solidFill>
                <a:latin typeface="Arial" charset="0"/>
                <a:ea typeface="ＭＳ Ｐゴシック" charset="-128"/>
              </a:rPr>
              <a:t> </a:t>
            </a:r>
            <a:r>
              <a:rPr lang="en-US" sz="2000" kern="0" dirty="0">
                <a:solidFill>
                  <a:srgbClr val="FFFFCC"/>
                </a:solidFill>
                <a:latin typeface="Arial" charset="0"/>
                <a:ea typeface="ＭＳ Ｐゴシック" charset="-128"/>
              </a:rPr>
              <a:t>(depression, anxiety, substance abuse, trauma)</a:t>
            </a:r>
          </a:p>
          <a:p>
            <a:pPr indent="-342900" eaLnBrk="1" hangingPunct="1">
              <a:lnSpc>
                <a:spcPct val="135000"/>
              </a:lnSpc>
              <a:spcAft>
                <a:spcPts val="600"/>
              </a:spcAft>
              <a:buSzPct val="70000"/>
              <a:buFont typeface="Wingdings" pitchFamily="2" charset="2"/>
              <a:buChar char="l"/>
              <a:defRPr/>
            </a:pPr>
            <a:r>
              <a:rPr lang="en-US" sz="2800" b="1" u="sng" kern="0" dirty="0">
                <a:solidFill>
                  <a:srgbClr val="FFFF99"/>
                </a:solidFill>
                <a:latin typeface="Arial" charset="0"/>
                <a:ea typeface="ＭＳ Ｐゴシック" charset="-128"/>
              </a:rPr>
              <a:t>Attention</a:t>
            </a:r>
            <a:r>
              <a:rPr lang="en-US" sz="3200" kern="0" dirty="0">
                <a:solidFill>
                  <a:srgbClr val="FFFFCC"/>
                </a:solidFill>
                <a:latin typeface="Arial" charset="0"/>
                <a:ea typeface="ＭＳ Ｐゴシック" charset="-128"/>
              </a:rPr>
              <a:t> </a:t>
            </a:r>
            <a:r>
              <a:rPr lang="en-US" sz="2000" kern="0" dirty="0">
                <a:solidFill>
                  <a:srgbClr val="FFFFCC"/>
                </a:solidFill>
                <a:latin typeface="Arial" charset="0"/>
                <a:ea typeface="ＭＳ Ｐゴシック" charset="-128"/>
              </a:rPr>
              <a:t>(ADD, ADHD)</a:t>
            </a:r>
          </a:p>
          <a:p>
            <a:pPr indent="-342900" eaLnBrk="1" hangingPunct="1">
              <a:lnSpc>
                <a:spcPct val="135000"/>
              </a:lnSpc>
              <a:spcAft>
                <a:spcPts val="600"/>
              </a:spcAft>
              <a:buSzPct val="70000"/>
              <a:buFont typeface="Wingdings" pitchFamily="2" charset="2"/>
              <a:buChar char="l"/>
              <a:defRPr/>
            </a:pPr>
            <a:r>
              <a:rPr lang="en-US" sz="2800" b="1" u="sng" kern="0" dirty="0">
                <a:solidFill>
                  <a:srgbClr val="FFFF99"/>
                </a:solidFill>
                <a:latin typeface="Arial" charset="0"/>
                <a:ea typeface="ＭＳ Ｐゴシック" charset="-128"/>
              </a:rPr>
              <a:t>Academics</a:t>
            </a:r>
            <a:r>
              <a:rPr lang="en-US" sz="3200" kern="0" dirty="0">
                <a:solidFill>
                  <a:srgbClr val="FFFFCC"/>
                </a:solidFill>
                <a:latin typeface="Arial" charset="0"/>
                <a:ea typeface="ＭＳ Ｐゴシック" charset="-128"/>
              </a:rPr>
              <a:t> </a:t>
            </a:r>
            <a:r>
              <a:rPr lang="en-US" sz="2000" kern="0" dirty="0">
                <a:solidFill>
                  <a:srgbClr val="FFFFCC"/>
                </a:solidFill>
                <a:latin typeface="Arial" charset="0"/>
                <a:ea typeface="ＭＳ Ｐゴシック" charset="-128"/>
              </a:rPr>
              <a:t>(grades, dropouts)</a:t>
            </a:r>
          </a:p>
          <a:p>
            <a:pPr indent="-342900" eaLnBrk="1" hangingPunct="1">
              <a:lnSpc>
                <a:spcPct val="135000"/>
              </a:lnSpc>
              <a:spcAft>
                <a:spcPts val="600"/>
              </a:spcAft>
              <a:buSzPct val="70000"/>
              <a:buFont typeface="Wingdings" pitchFamily="2" charset="2"/>
              <a:buChar char="l"/>
              <a:defRPr/>
            </a:pPr>
            <a:r>
              <a:rPr lang="en-US" sz="2800" b="1" u="sng" kern="0" dirty="0">
                <a:solidFill>
                  <a:srgbClr val="FFFF99"/>
                </a:solidFill>
                <a:latin typeface="Arial" charset="0"/>
                <a:ea typeface="ＭＳ Ｐゴシック" charset="-128"/>
              </a:rPr>
              <a:t>Physical Health</a:t>
            </a:r>
            <a:r>
              <a:rPr lang="en-US" sz="2800" kern="0" dirty="0">
                <a:solidFill>
                  <a:srgbClr val="FFFF99"/>
                </a:solidFill>
                <a:latin typeface="Arial" charset="0"/>
                <a:ea typeface="ＭＳ Ｐゴシック" charset="-128"/>
              </a:rPr>
              <a:t> </a:t>
            </a:r>
            <a:r>
              <a:rPr lang="en-US" sz="2000" kern="0" dirty="0">
                <a:solidFill>
                  <a:srgbClr val="FFFFCC"/>
                </a:solidFill>
                <a:latin typeface="Arial" charset="0"/>
                <a:ea typeface="ＭＳ Ｐゴシック" charset="-128"/>
              </a:rPr>
              <a:t>(obesity, diabetes)</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8706"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1638" y="798513"/>
            <a:ext cx="5057775" cy="3663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8707" name="Text Box 4"/>
          <p:cNvSpPr txBox="1">
            <a:spLocks noChangeArrowheads="1"/>
          </p:cNvSpPr>
          <p:nvPr/>
        </p:nvSpPr>
        <p:spPr bwMode="auto">
          <a:xfrm>
            <a:off x="606425" y="4699000"/>
            <a:ext cx="4852988" cy="156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a:solidFill>
                  <a:srgbClr val="FFFFCC"/>
                </a:solidFill>
                <a:latin typeface="Arial" panose="020B0604020202020204" pitchFamily="34" charset="0"/>
              </a:rPr>
              <a:t>From:</a:t>
            </a:r>
            <a:r>
              <a:rPr lang="en-US" sz="1600" i="1">
                <a:solidFill>
                  <a:srgbClr val="FFFFCC"/>
                </a:solidFill>
                <a:latin typeface="Arial" panose="020B0604020202020204" pitchFamily="34" charset="0"/>
              </a:rPr>
              <a:t> </a:t>
            </a:r>
            <a:r>
              <a:rPr lang="en-US" sz="1600" i="1">
                <a:solidFill>
                  <a:srgbClr val="FFFFCC"/>
                </a:solidFill>
                <a:latin typeface="Arial" panose="020B0604020202020204" pitchFamily="34" charset="0"/>
                <a:cs typeface="Times New Roman" panose="02020603050405020304" pitchFamily="18" charset="0"/>
              </a:rPr>
              <a:t>Cumulative prevalence of psychiatric disorders by young adulthood: a prospective cohort analysis from the Great Smoky Mountains Study, Copeland W, Shanahan L, Costello EJ, Angold A, Journal of the American Academy of Child and Adolescent Psychiatry, 50:252-61, 2011.</a:t>
            </a:r>
          </a:p>
        </p:txBody>
      </p:sp>
      <p:sp>
        <p:nvSpPr>
          <p:cNvPr id="5" name="TextBox 4"/>
          <p:cNvSpPr txBox="1"/>
          <p:nvPr/>
        </p:nvSpPr>
        <p:spPr>
          <a:xfrm>
            <a:off x="5675313" y="784225"/>
            <a:ext cx="3048000" cy="5262563"/>
          </a:xfrm>
          <a:prstGeom prst="rect">
            <a:avLst/>
          </a:prstGeom>
          <a:solidFill>
            <a:schemeClr val="tx1">
              <a:lumMod val="60000"/>
              <a:lumOff val="40000"/>
            </a:schemeClr>
          </a:solidFill>
          <a:ln w="92075">
            <a:solidFill>
              <a:schemeClr val="tx2"/>
            </a:solidFill>
          </a:ln>
        </p:spPr>
        <p:txBody>
          <a:bodyPr>
            <a:spAutoFit/>
          </a:bodyPr>
          <a:lstStyle/>
          <a:p>
            <a:pPr eaLnBrk="1" hangingPunct="1">
              <a:defRPr/>
            </a:pPr>
            <a:r>
              <a:rPr lang="en-US" dirty="0">
                <a:solidFill>
                  <a:srgbClr val="000000"/>
                </a:solidFill>
                <a:latin typeface="Arial" charset="0"/>
              </a:rPr>
              <a:t>…the striking feature of the present data is...how high the rates of early psychiatric disorders are. Most likely, the lifetime prevalence of psychiatric problems by age 21 well exceeds 80%, suggesting that the experience of psychiatric illness is nearly universal.</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ext Box 2"/>
          <p:cNvSpPr txBox="1">
            <a:spLocks noChangeArrowheads="1"/>
          </p:cNvSpPr>
          <p:nvPr/>
        </p:nvSpPr>
        <p:spPr bwMode="auto">
          <a:xfrm>
            <a:off x="2678113" y="706438"/>
            <a:ext cx="372745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b="1">
                <a:solidFill>
                  <a:srgbClr val="FFFF00"/>
                </a:solidFill>
                <a:latin typeface="Arial" panose="020B0604020202020204" pitchFamily="34" charset="0"/>
              </a:rPr>
              <a:t>Yoga in Education</a:t>
            </a:r>
          </a:p>
        </p:txBody>
      </p:sp>
      <p:sp>
        <p:nvSpPr>
          <p:cNvPr id="112643" name="Text Box 3"/>
          <p:cNvSpPr txBox="1">
            <a:spLocks noChangeArrowheads="1"/>
          </p:cNvSpPr>
          <p:nvPr/>
        </p:nvSpPr>
        <p:spPr bwMode="auto">
          <a:xfrm>
            <a:off x="4052888" y="2120900"/>
            <a:ext cx="4602162" cy="3859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30188" defTabSz="338138">
              <a:spcBef>
                <a:spcPct val="20000"/>
              </a:spcBef>
              <a:buChar char="•"/>
              <a:defRPr sz="3200">
                <a:solidFill>
                  <a:schemeClr val="tx1"/>
                </a:solidFill>
                <a:latin typeface="Lucida Bright" panose="02040602050505020304" pitchFamily="18" charset="0"/>
              </a:defRPr>
            </a:lvl1pPr>
            <a:lvl2pPr marL="742950" indent="-285750" defTabSz="338138">
              <a:spcBef>
                <a:spcPct val="20000"/>
              </a:spcBef>
              <a:buChar char="–"/>
              <a:defRPr sz="2800">
                <a:solidFill>
                  <a:schemeClr val="tx1"/>
                </a:solidFill>
                <a:latin typeface="Lucida Bright" panose="02040602050505020304" pitchFamily="18" charset="0"/>
              </a:defRPr>
            </a:lvl2pPr>
            <a:lvl3pPr marL="1143000" indent="-228600" defTabSz="338138">
              <a:spcBef>
                <a:spcPct val="20000"/>
              </a:spcBef>
              <a:buChar char="•"/>
              <a:defRPr sz="2400">
                <a:solidFill>
                  <a:schemeClr val="tx1"/>
                </a:solidFill>
                <a:latin typeface="Lucida Bright" panose="02040602050505020304" pitchFamily="18" charset="0"/>
              </a:defRPr>
            </a:lvl3pPr>
            <a:lvl4pPr marL="1600200" indent="-228600" defTabSz="338138">
              <a:spcBef>
                <a:spcPct val="20000"/>
              </a:spcBef>
              <a:buChar char="–"/>
              <a:defRPr sz="2000">
                <a:solidFill>
                  <a:schemeClr val="tx1"/>
                </a:solidFill>
                <a:latin typeface="Lucida Bright" panose="02040602050505020304" pitchFamily="18" charset="0"/>
              </a:defRPr>
            </a:lvl4pPr>
            <a:lvl5pPr marL="2057400" indent="-228600" defTabSz="338138">
              <a:spcBef>
                <a:spcPct val="20000"/>
              </a:spcBef>
              <a:buChar char="»"/>
              <a:defRPr sz="2000">
                <a:solidFill>
                  <a:schemeClr val="tx1"/>
                </a:solidFill>
                <a:latin typeface="Lucida Bright" panose="02040602050505020304" pitchFamily="18" charset="0"/>
              </a:defRPr>
            </a:lvl5pPr>
            <a:lvl6pPr marL="2514600" indent="-228600" defTabSz="338138"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338138"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338138"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338138"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spcAft>
                <a:spcPct val="20000"/>
              </a:spcAft>
              <a:buSzPct val="70000"/>
              <a:buFontTx/>
              <a:buNone/>
            </a:pPr>
            <a:r>
              <a:rPr lang="en-US" altLang="en-US" sz="2400">
                <a:solidFill>
                  <a:srgbClr val="FFFFCC"/>
                </a:solidFill>
                <a:latin typeface="Arial" panose="020B0604020202020204" pitchFamily="34" charset="0"/>
                <a:cs typeface="Arial" panose="020B0604020202020204" pitchFamily="34" charset="0"/>
              </a:rPr>
              <a:t>“The practice of meditation leads to mental concentration.</a:t>
            </a:r>
          </a:p>
          <a:p>
            <a:pPr eaLnBrk="1" hangingPunct="1">
              <a:spcBef>
                <a:spcPct val="0"/>
              </a:spcBef>
              <a:spcAft>
                <a:spcPct val="20000"/>
              </a:spcAft>
              <a:buSzPct val="70000"/>
              <a:buFontTx/>
              <a:buNone/>
            </a:pPr>
            <a:r>
              <a:rPr lang="en-US" altLang="en-US" sz="2400">
                <a:solidFill>
                  <a:srgbClr val="FFFFCC"/>
                </a:solidFill>
                <a:latin typeface="Arial" panose="020B0604020202020204" pitchFamily="34" charset="0"/>
                <a:cs typeface="Arial" panose="020B0604020202020204" pitchFamily="34" charset="0"/>
              </a:rPr>
              <a:t>The very essence of education is concentration of mind, not the collection of facts.  If I had to do my education once again, I would not study facts at all.  I would develop the power of concentration and detachment…”</a:t>
            </a:r>
          </a:p>
        </p:txBody>
      </p:sp>
      <p:sp>
        <p:nvSpPr>
          <p:cNvPr id="112644" name="Rectangle 3"/>
          <p:cNvSpPr>
            <a:spLocks noChangeArrowheads="1"/>
          </p:cNvSpPr>
          <p:nvPr/>
        </p:nvSpPr>
        <p:spPr bwMode="auto">
          <a:xfrm>
            <a:off x="644525" y="5878513"/>
            <a:ext cx="7794625"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50000"/>
              </a:spcBef>
              <a:buFontTx/>
              <a:buNone/>
            </a:pPr>
            <a:r>
              <a:rPr lang="en-US" altLang="en-US" sz="1600">
                <a:latin typeface="Arial" panose="020B0604020202020204" pitchFamily="34" charset="0"/>
              </a:rPr>
              <a:t>From</a:t>
            </a:r>
            <a:r>
              <a:rPr lang="en-US" altLang="en-US" sz="1600" i="1">
                <a:latin typeface="Arial" panose="020B0604020202020204" pitchFamily="34" charset="0"/>
              </a:rPr>
              <a:t>: Swami Vivekananda, in Education, Compiled from the speeches and writings of Swami Vivekananda, T.S. Avinashilingam,1943.</a:t>
            </a:r>
          </a:p>
        </p:txBody>
      </p:sp>
      <p:sp>
        <p:nvSpPr>
          <p:cNvPr id="112645" name="TextBox 3"/>
          <p:cNvSpPr txBox="1">
            <a:spLocks noChangeArrowheads="1"/>
          </p:cNvSpPr>
          <p:nvPr/>
        </p:nvSpPr>
        <p:spPr bwMode="auto">
          <a:xfrm>
            <a:off x="3013075" y="1470025"/>
            <a:ext cx="3057525"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2400">
                <a:latin typeface="Arial" panose="020B0604020202020204" pitchFamily="34" charset="0"/>
              </a:rPr>
              <a:t>Swami  Vivekananda</a:t>
            </a:r>
          </a:p>
        </p:txBody>
      </p:sp>
      <p:pic>
        <p:nvPicPr>
          <p:cNvPr id="112646" name="Picture 8" descr="http://2.bp.blogspot.com/-T8g3kaydmeY/UNYOCvfm8AI/AAAAAAAAC5U/MYHNNW87hyQ/s1600/974e4c8d81bdda63bf53923c8c2de1b6.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l="8223" t="-2" r="13071" b="25908"/>
          <a:stretch>
            <a:fillRect/>
          </a:stretch>
        </p:blipFill>
        <p:spPr bwMode="auto">
          <a:xfrm>
            <a:off x="460375" y="2093913"/>
            <a:ext cx="3592513" cy="3594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735615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2"/>
          <p:cNvSpPr txBox="1">
            <a:spLocks noChangeArrowheads="1"/>
          </p:cNvSpPr>
          <p:nvPr/>
        </p:nvSpPr>
        <p:spPr bwMode="auto">
          <a:xfrm>
            <a:off x="2678113" y="706438"/>
            <a:ext cx="372745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b="1">
                <a:solidFill>
                  <a:srgbClr val="FFFF00"/>
                </a:solidFill>
                <a:latin typeface="Arial" panose="020B0604020202020204" pitchFamily="34" charset="0"/>
              </a:rPr>
              <a:t>Yoga in Education</a:t>
            </a:r>
          </a:p>
        </p:txBody>
      </p:sp>
      <p:sp>
        <p:nvSpPr>
          <p:cNvPr id="114691" name="Text Box 3"/>
          <p:cNvSpPr txBox="1">
            <a:spLocks noChangeArrowheads="1"/>
          </p:cNvSpPr>
          <p:nvPr/>
        </p:nvSpPr>
        <p:spPr bwMode="auto">
          <a:xfrm>
            <a:off x="4052888" y="2120900"/>
            <a:ext cx="4602162" cy="3786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30188" defTabSz="338138">
              <a:spcBef>
                <a:spcPct val="20000"/>
              </a:spcBef>
              <a:buChar char="•"/>
              <a:defRPr sz="3200">
                <a:solidFill>
                  <a:schemeClr val="tx1"/>
                </a:solidFill>
                <a:latin typeface="Lucida Bright" panose="02040602050505020304" pitchFamily="18" charset="0"/>
              </a:defRPr>
            </a:lvl1pPr>
            <a:lvl2pPr marL="742950" indent="-285750" defTabSz="338138">
              <a:spcBef>
                <a:spcPct val="20000"/>
              </a:spcBef>
              <a:buChar char="–"/>
              <a:defRPr sz="2800">
                <a:solidFill>
                  <a:schemeClr val="tx1"/>
                </a:solidFill>
                <a:latin typeface="Lucida Bright" panose="02040602050505020304" pitchFamily="18" charset="0"/>
              </a:defRPr>
            </a:lvl2pPr>
            <a:lvl3pPr marL="1143000" indent="-228600" defTabSz="338138">
              <a:spcBef>
                <a:spcPct val="20000"/>
              </a:spcBef>
              <a:buChar char="•"/>
              <a:defRPr sz="2400">
                <a:solidFill>
                  <a:schemeClr val="tx1"/>
                </a:solidFill>
                <a:latin typeface="Lucida Bright" panose="02040602050505020304" pitchFamily="18" charset="0"/>
              </a:defRPr>
            </a:lvl3pPr>
            <a:lvl4pPr marL="1600200" indent="-228600" defTabSz="338138">
              <a:spcBef>
                <a:spcPct val="20000"/>
              </a:spcBef>
              <a:buChar char="–"/>
              <a:defRPr sz="2000">
                <a:solidFill>
                  <a:schemeClr val="tx1"/>
                </a:solidFill>
                <a:latin typeface="Lucida Bright" panose="02040602050505020304" pitchFamily="18" charset="0"/>
              </a:defRPr>
            </a:lvl4pPr>
            <a:lvl5pPr marL="2057400" indent="-228600" defTabSz="338138">
              <a:spcBef>
                <a:spcPct val="20000"/>
              </a:spcBef>
              <a:buChar char="»"/>
              <a:defRPr sz="2000">
                <a:solidFill>
                  <a:schemeClr val="tx1"/>
                </a:solidFill>
                <a:latin typeface="Lucida Bright" panose="02040602050505020304" pitchFamily="18" charset="0"/>
              </a:defRPr>
            </a:lvl5pPr>
            <a:lvl6pPr marL="2514600" indent="-228600" defTabSz="338138"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338138"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338138"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338138"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spcAft>
                <a:spcPct val="20000"/>
              </a:spcAft>
              <a:buSzPct val="70000"/>
              <a:buFontTx/>
              <a:buNone/>
            </a:pPr>
            <a:r>
              <a:rPr lang="en-US" altLang="en-US" sz="2400">
                <a:solidFill>
                  <a:srgbClr val="FFFFCC"/>
                </a:solidFill>
                <a:latin typeface="Arial" panose="020B0604020202020204" pitchFamily="34" charset="0"/>
                <a:cs typeface="Arial" panose="020B0604020202020204" pitchFamily="34" charset="0"/>
              </a:rPr>
              <a:t>“…the faculty of voluntarily bringing back a wandering attention, over and over again, is the very root of judgment, character and will.  No one is [master of himself]</a:t>
            </a:r>
            <a:r>
              <a:rPr lang="en-US" altLang="en-US" sz="2400" i="1">
                <a:solidFill>
                  <a:srgbClr val="FFFFCC"/>
                </a:solidFill>
                <a:latin typeface="Arial" panose="020B0604020202020204" pitchFamily="34" charset="0"/>
                <a:cs typeface="Arial" panose="020B0604020202020204" pitchFamily="34" charset="0"/>
              </a:rPr>
              <a:t> </a:t>
            </a:r>
            <a:r>
              <a:rPr lang="en-US" altLang="en-US" sz="2400">
                <a:solidFill>
                  <a:srgbClr val="FFFFCC"/>
                </a:solidFill>
                <a:latin typeface="Arial" panose="020B0604020202020204" pitchFamily="34" charset="0"/>
                <a:cs typeface="Arial" panose="020B0604020202020204" pitchFamily="34" charset="0"/>
              </a:rPr>
              <a:t>if he have it not.  An education which should improve this faculty would be the education </a:t>
            </a:r>
            <a:r>
              <a:rPr lang="en-US" altLang="en-US" sz="2400" i="1">
                <a:solidFill>
                  <a:srgbClr val="FFFFCC"/>
                </a:solidFill>
                <a:latin typeface="Arial" panose="020B0604020202020204" pitchFamily="34" charset="0"/>
                <a:cs typeface="Arial" panose="020B0604020202020204" pitchFamily="34" charset="0"/>
              </a:rPr>
              <a:t>par excellence</a:t>
            </a:r>
            <a:r>
              <a:rPr lang="en-US" altLang="en-US" sz="2400">
                <a:solidFill>
                  <a:srgbClr val="FFFFCC"/>
                </a:solidFill>
                <a:latin typeface="Arial" panose="020B0604020202020204" pitchFamily="34" charset="0"/>
                <a:cs typeface="Arial" panose="020B0604020202020204" pitchFamily="34" charset="0"/>
              </a:rPr>
              <a:t>.”</a:t>
            </a:r>
          </a:p>
        </p:txBody>
      </p:sp>
      <p:sp>
        <p:nvSpPr>
          <p:cNvPr id="114692" name="Rectangle 3"/>
          <p:cNvSpPr>
            <a:spLocks noChangeArrowheads="1"/>
          </p:cNvSpPr>
          <p:nvPr/>
        </p:nvSpPr>
        <p:spPr bwMode="auto">
          <a:xfrm>
            <a:off x="1789113" y="6065838"/>
            <a:ext cx="5505450"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50000"/>
              </a:spcBef>
              <a:buFontTx/>
              <a:buNone/>
            </a:pPr>
            <a:r>
              <a:rPr lang="en-US" altLang="en-US" sz="1600">
                <a:latin typeface="Arial" panose="020B0604020202020204" pitchFamily="34" charset="0"/>
              </a:rPr>
              <a:t>From: </a:t>
            </a:r>
            <a:r>
              <a:rPr lang="en-US" altLang="en-US" sz="1600" i="1">
                <a:latin typeface="Arial" panose="020B0604020202020204" pitchFamily="34" charset="0"/>
              </a:rPr>
              <a:t>William James, The Principles of Psychology, 1890.</a:t>
            </a:r>
          </a:p>
        </p:txBody>
      </p:sp>
      <p:sp>
        <p:nvSpPr>
          <p:cNvPr id="114693" name="TextBox 3"/>
          <p:cNvSpPr txBox="1">
            <a:spLocks noChangeArrowheads="1"/>
          </p:cNvSpPr>
          <p:nvPr/>
        </p:nvSpPr>
        <p:spPr bwMode="auto">
          <a:xfrm>
            <a:off x="2935288" y="1470025"/>
            <a:ext cx="321310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2400">
                <a:latin typeface="Arial" panose="020B0604020202020204" pitchFamily="34" charset="0"/>
              </a:rPr>
              <a:t>William James - 1890 </a:t>
            </a:r>
          </a:p>
        </p:txBody>
      </p:sp>
      <p:pic>
        <p:nvPicPr>
          <p:cNvPr id="114694" name="Picture 2" descr="http://upload.wikimedia.org/wikipedia/commons/thumb/9/9c/William_James_b1842c.jpg/220px-William_James_b1842c.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l="3889" t="8191" b="17619"/>
          <a:stretch>
            <a:fillRect/>
          </a:stretch>
        </p:blipFill>
        <p:spPr bwMode="auto">
          <a:xfrm>
            <a:off x="460375" y="2120900"/>
            <a:ext cx="3592513" cy="3592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9320785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288" y="430213"/>
            <a:ext cx="4057650" cy="6067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6739" name="Text Box 4"/>
          <p:cNvSpPr txBox="1">
            <a:spLocks noChangeArrowheads="1"/>
          </p:cNvSpPr>
          <p:nvPr/>
        </p:nvSpPr>
        <p:spPr bwMode="auto">
          <a:xfrm>
            <a:off x="4724400" y="4799013"/>
            <a:ext cx="368617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altLang="en-US" sz="1600">
                <a:solidFill>
                  <a:srgbClr val="FFFFCC"/>
                </a:solidFill>
                <a:latin typeface="Arial" panose="020B0604020202020204" pitchFamily="34" charset="0"/>
              </a:rPr>
              <a:t>From:</a:t>
            </a:r>
            <a:r>
              <a:rPr lang="en-US" altLang="en-US" sz="1600" i="1">
                <a:solidFill>
                  <a:srgbClr val="FFFFCC"/>
                </a:solidFill>
                <a:latin typeface="Arial" panose="020B0604020202020204" pitchFamily="34" charset="0"/>
              </a:rPr>
              <a:t> </a:t>
            </a:r>
            <a:r>
              <a:rPr lang="en-US" altLang="en-US" sz="1600" i="1">
                <a:solidFill>
                  <a:srgbClr val="FFFFCC"/>
                </a:solidFill>
                <a:latin typeface="Arial" panose="020B0604020202020204" pitchFamily="34" charset="0"/>
                <a:cs typeface="Times New Roman" panose="02020603050405020304" pitchFamily="18" charset="0"/>
              </a:rPr>
              <a:t>The Hygiene of the School Child, LM Terman, 1914.</a:t>
            </a:r>
          </a:p>
        </p:txBody>
      </p:sp>
      <p:sp>
        <p:nvSpPr>
          <p:cNvPr id="116740" name="TextBox 5"/>
          <p:cNvSpPr txBox="1">
            <a:spLocks noChangeArrowheads="1"/>
          </p:cNvSpPr>
          <p:nvPr/>
        </p:nvSpPr>
        <p:spPr bwMode="auto">
          <a:xfrm>
            <a:off x="4724400" y="1916113"/>
            <a:ext cx="3816350" cy="230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2400">
                <a:solidFill>
                  <a:srgbClr val="FFFFFF"/>
                </a:solidFill>
                <a:latin typeface="Arial" panose="020B0604020202020204" pitchFamily="34" charset="0"/>
              </a:rPr>
              <a:t>… the health and welfare of a child will … be regarded as one of as much importance as arithmetic and geography…</a:t>
            </a:r>
          </a:p>
        </p:txBody>
      </p:sp>
    </p:spTree>
    <p:extLst>
      <p:ext uri="{BB962C8B-B14F-4D97-AF65-F5344CB8AC3E}">
        <p14:creationId xmlns:p14="http://schemas.microsoft.com/office/powerpoint/2010/main" xmlns="" val="334921017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1114962" y="477788"/>
            <a:ext cx="691567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dirty="0" smtClean="0">
                <a:solidFill>
                  <a:srgbClr val="FFFF00"/>
                </a:solidFill>
                <a:latin typeface="Arial" panose="020B0604020202020204" pitchFamily="34" charset="0"/>
              </a:rPr>
              <a:t>Yoga Therapy Publication Sources</a:t>
            </a:r>
            <a:endParaRPr lang="en-US" b="1" dirty="0">
              <a:solidFill>
                <a:srgbClr val="FFFF00"/>
              </a:solidFill>
              <a:latin typeface="Arial" panose="020B0604020202020204" pitchFamily="34" charset="0"/>
            </a:endParaRPr>
          </a:p>
        </p:txBody>
      </p:sp>
      <p:sp>
        <p:nvSpPr>
          <p:cNvPr id="6" name="Text Box 4"/>
          <p:cNvSpPr txBox="1">
            <a:spLocks noChangeArrowheads="1"/>
          </p:cNvSpPr>
          <p:nvPr/>
        </p:nvSpPr>
        <p:spPr bwMode="auto">
          <a:xfrm>
            <a:off x="463385" y="5656405"/>
            <a:ext cx="847883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dirty="0">
                <a:latin typeface="Arial" panose="020B0604020202020204" pitchFamily="34" charset="0"/>
                <a:cs typeface="Times New Roman" panose="02020603050405020304" pitchFamily="18" charset="0"/>
              </a:rPr>
              <a:t>From:  </a:t>
            </a:r>
            <a:r>
              <a:rPr lang="en-US" sz="1600" i="1" dirty="0">
                <a:latin typeface="Arial" panose="020B0604020202020204" pitchFamily="34" charset="0"/>
              </a:rPr>
              <a:t>Yoga </a:t>
            </a:r>
            <a:r>
              <a:rPr lang="en-US" sz="1600" i="1" dirty="0" smtClean="0">
                <a:latin typeface="Arial" panose="020B0604020202020204" pitchFamily="34" charset="0"/>
              </a:rPr>
              <a:t>as a therapeutic intervention</a:t>
            </a:r>
            <a:r>
              <a:rPr lang="en-US" sz="1600" i="1" dirty="0">
                <a:latin typeface="Arial" panose="020B0604020202020204" pitchFamily="34" charset="0"/>
              </a:rPr>
              <a:t>: A </a:t>
            </a:r>
            <a:r>
              <a:rPr lang="en-US" sz="1600" i="1" dirty="0" smtClean="0">
                <a:latin typeface="Arial" panose="020B0604020202020204" pitchFamily="34" charset="0"/>
              </a:rPr>
              <a:t>bibliometric analysis of published research studies </a:t>
            </a:r>
            <a:r>
              <a:rPr lang="en-US" sz="1600" i="1" dirty="0">
                <a:latin typeface="Arial" panose="020B0604020202020204" pitchFamily="34" charset="0"/>
              </a:rPr>
              <a:t>from </a:t>
            </a:r>
            <a:r>
              <a:rPr lang="en-US" sz="1600" i="1" dirty="0" smtClean="0">
                <a:latin typeface="Arial" panose="020B0604020202020204" pitchFamily="34" charset="0"/>
              </a:rPr>
              <a:t>1967-2013, Jeter PE, Slutsky J, </a:t>
            </a:r>
            <a:r>
              <a:rPr lang="en-US" sz="1600" i="1" dirty="0">
                <a:latin typeface="Arial" panose="020B0604020202020204" pitchFamily="34" charset="0"/>
              </a:rPr>
              <a:t>Singh N, Khalsa SBS, Journal of Alternative and Complementary </a:t>
            </a:r>
            <a:r>
              <a:rPr lang="en-US" sz="1600" i="1" dirty="0" smtClean="0">
                <a:latin typeface="Arial" panose="020B0604020202020204" pitchFamily="34" charset="0"/>
              </a:rPr>
              <a:t>Medicine</a:t>
            </a:r>
            <a:r>
              <a:rPr lang="en-US" sz="1600" i="1" dirty="0">
                <a:latin typeface="Arial" panose="020B0604020202020204" pitchFamily="34" charset="0"/>
              </a:rPr>
              <a:t>, </a:t>
            </a:r>
            <a:r>
              <a:rPr lang="en-US" sz="1600" i="1" dirty="0" smtClean="0">
                <a:latin typeface="Arial" panose="020B0604020202020204" pitchFamily="34" charset="0"/>
              </a:rPr>
              <a:t>21:586-92, 2015</a:t>
            </a:r>
            <a:r>
              <a:rPr lang="en-US" sz="1600" i="1" dirty="0" smtClean="0">
                <a:latin typeface="Arial" panose="020B0604020202020204" pitchFamily="34" charset="0"/>
                <a:cs typeface="Times New Roman" panose="02020603050405020304" pitchFamily="18" charset="0"/>
              </a:rPr>
              <a:t>.</a:t>
            </a:r>
            <a:endParaRPr lang="en-US" sz="1600" i="1" dirty="0">
              <a:latin typeface="Arial" panose="020B0604020202020204" pitchFamily="34" charset="0"/>
              <a:cs typeface="Times New Roman" panose="02020603050405020304" pitchFamily="18" charset="0"/>
            </a:endParaRPr>
          </a:p>
        </p:txBody>
      </p:sp>
      <p:graphicFrame>
        <p:nvGraphicFramePr>
          <p:cNvPr id="3" name="Object 2"/>
          <p:cNvGraphicFramePr>
            <a:graphicFrameLocks noChangeAspect="1"/>
          </p:cNvGraphicFramePr>
          <p:nvPr>
            <p:extLst/>
          </p:nvPr>
        </p:nvGraphicFramePr>
        <p:xfrm>
          <a:off x="742497" y="1146787"/>
          <a:ext cx="7660606" cy="4466406"/>
        </p:xfrm>
        <a:graphic>
          <a:graphicData uri="http://schemas.openxmlformats.org/presentationml/2006/ole">
            <p:oleObj spid="_x0000_s348171" r:id="rId4" imgW="8436240" imgH="4929480" progId="">
              <p:embed/>
            </p:oleObj>
          </a:graphicData>
        </a:graphic>
      </p:graphicFrame>
    </p:spTree>
    <p:extLst>
      <p:ext uri="{BB962C8B-B14F-4D97-AF65-F5344CB8AC3E}">
        <p14:creationId xmlns:p14="http://schemas.microsoft.com/office/powerpoint/2010/main" xmlns="" val="38715040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68417" y="398499"/>
            <a:ext cx="8401872" cy="6121571"/>
            <a:chOff x="416123" y="422352"/>
            <a:chExt cx="6546563" cy="4943447"/>
          </a:xfrm>
        </p:grpSpPr>
        <p:pic>
          <p:nvPicPr>
            <p:cNvPr id="4" name="Picture 3"/>
            <p:cNvPicPr>
              <a:picLocks noChangeAspect="1"/>
            </p:cNvPicPr>
            <p:nvPr/>
          </p:nvPicPr>
          <p:blipFill>
            <a:blip r:embed="rId2" cstate="print"/>
            <a:stretch>
              <a:fillRect/>
            </a:stretch>
          </p:blipFill>
          <p:spPr>
            <a:xfrm>
              <a:off x="416123" y="2001085"/>
              <a:ext cx="6546563" cy="3364714"/>
            </a:xfrm>
            <a:prstGeom prst="rect">
              <a:avLst/>
            </a:prstGeom>
          </p:spPr>
        </p:pic>
        <p:pic>
          <p:nvPicPr>
            <p:cNvPr id="5" name="Picture 4"/>
            <p:cNvPicPr>
              <a:picLocks noChangeAspect="1"/>
            </p:cNvPicPr>
            <p:nvPr/>
          </p:nvPicPr>
          <p:blipFill>
            <a:blip r:embed="rId3" cstate="print"/>
            <a:stretch>
              <a:fillRect/>
            </a:stretch>
          </p:blipFill>
          <p:spPr>
            <a:xfrm>
              <a:off x="416123" y="422352"/>
              <a:ext cx="6546563" cy="1578733"/>
            </a:xfrm>
            <a:prstGeom prst="rect">
              <a:avLst/>
            </a:prstGeom>
          </p:spPr>
        </p:pic>
      </p:grpSp>
    </p:spTree>
    <p:extLst>
      <p:ext uri="{BB962C8B-B14F-4D97-AF65-F5344CB8AC3E}">
        <p14:creationId xmlns:p14="http://schemas.microsoft.com/office/powerpoint/2010/main" xmlns="" val="23210950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Yoga in Schools Best Practices Guide"/>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3950" b="6238"/>
          <a:stretch/>
        </p:blipFill>
        <p:spPr bwMode="auto">
          <a:xfrm>
            <a:off x="4279087" y="389615"/>
            <a:ext cx="4483251" cy="6122504"/>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rotWithShape="1">
          <a:blip r:embed="rId3" cstate="print"/>
          <a:srcRect t="8096" r="47256" b="47642"/>
          <a:stretch/>
        </p:blipFill>
        <p:spPr>
          <a:xfrm>
            <a:off x="382306" y="2210771"/>
            <a:ext cx="3872928" cy="1828184"/>
          </a:xfrm>
          <a:prstGeom prst="rect">
            <a:avLst/>
          </a:prstGeom>
        </p:spPr>
      </p:pic>
    </p:spTree>
    <p:extLst>
      <p:ext uri="{BB962C8B-B14F-4D97-AF65-F5344CB8AC3E}">
        <p14:creationId xmlns:p14="http://schemas.microsoft.com/office/powerpoint/2010/main" xmlns="" val="27506345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srcRect l="21098" r="22104" b="4283"/>
          <a:stretch/>
        </p:blipFill>
        <p:spPr>
          <a:xfrm>
            <a:off x="1351893" y="405961"/>
            <a:ext cx="6440214" cy="6104959"/>
          </a:xfrm>
          <a:prstGeom prst="rect">
            <a:avLst/>
          </a:prstGeom>
        </p:spPr>
      </p:pic>
    </p:spTree>
    <p:extLst>
      <p:ext uri="{BB962C8B-B14F-4D97-AF65-F5344CB8AC3E}">
        <p14:creationId xmlns:p14="http://schemas.microsoft.com/office/powerpoint/2010/main" xmlns="" val="138531281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stretch>
            <a:fillRect/>
          </a:stretch>
        </p:blipFill>
        <p:spPr>
          <a:xfrm>
            <a:off x="1768642" y="416526"/>
            <a:ext cx="5608007" cy="6064788"/>
          </a:xfrm>
          <a:prstGeom prst="rect">
            <a:avLst/>
          </a:prstGeom>
        </p:spPr>
      </p:pic>
    </p:spTree>
    <p:extLst>
      <p:ext uri="{BB962C8B-B14F-4D97-AF65-F5344CB8AC3E}">
        <p14:creationId xmlns:p14="http://schemas.microsoft.com/office/powerpoint/2010/main" xmlns="" val="417669567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421369" y="408465"/>
            <a:ext cx="8286213" cy="6076556"/>
          </a:xfrm>
          <a:prstGeom prst="rect">
            <a:avLst/>
          </a:prstGeom>
        </p:spPr>
      </p:pic>
    </p:spTree>
    <p:extLst>
      <p:ext uri="{BB962C8B-B14F-4D97-AF65-F5344CB8AC3E}">
        <p14:creationId xmlns:p14="http://schemas.microsoft.com/office/powerpoint/2010/main" xmlns="" val="148096669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3"/>
          <p:cNvSpPr txBox="1">
            <a:spLocks noChangeArrowheads="1"/>
          </p:cNvSpPr>
          <p:nvPr/>
        </p:nvSpPr>
        <p:spPr bwMode="auto">
          <a:xfrm>
            <a:off x="474663" y="450850"/>
            <a:ext cx="8148637"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227013">
              <a:spcBef>
                <a:spcPct val="20000"/>
              </a:spcBef>
              <a:buChar char="•"/>
              <a:defRPr sz="3200">
                <a:solidFill>
                  <a:schemeClr val="tx1"/>
                </a:solidFill>
                <a:latin typeface="Lucida Bright" panose="02040602050505020304" pitchFamily="18" charset="0"/>
              </a:defRPr>
            </a:lvl1pPr>
            <a:lvl2pPr marL="742950" indent="-285750" defTabSz="227013">
              <a:spcBef>
                <a:spcPct val="20000"/>
              </a:spcBef>
              <a:buChar char="–"/>
              <a:defRPr sz="2800">
                <a:solidFill>
                  <a:schemeClr val="tx1"/>
                </a:solidFill>
                <a:latin typeface="Lucida Bright" panose="02040602050505020304" pitchFamily="18" charset="0"/>
              </a:defRPr>
            </a:lvl2pPr>
            <a:lvl3pPr marL="1143000" indent="-228600" defTabSz="227013">
              <a:spcBef>
                <a:spcPct val="20000"/>
              </a:spcBef>
              <a:buChar char="•"/>
              <a:defRPr sz="2400">
                <a:solidFill>
                  <a:schemeClr val="tx1"/>
                </a:solidFill>
                <a:latin typeface="Lucida Bright" panose="02040602050505020304" pitchFamily="18" charset="0"/>
              </a:defRPr>
            </a:lvl3pPr>
            <a:lvl4pPr marL="1600200" indent="-228600" defTabSz="227013">
              <a:spcBef>
                <a:spcPct val="20000"/>
              </a:spcBef>
              <a:buChar char="–"/>
              <a:defRPr sz="2000">
                <a:solidFill>
                  <a:schemeClr val="tx1"/>
                </a:solidFill>
                <a:latin typeface="Lucida Bright" panose="02040602050505020304" pitchFamily="18" charset="0"/>
              </a:defRPr>
            </a:lvl4pPr>
            <a:lvl5pPr marL="2057400" indent="-228600" defTabSz="227013">
              <a:spcBef>
                <a:spcPct val="20000"/>
              </a:spcBef>
              <a:buChar char="»"/>
              <a:defRPr sz="2000">
                <a:solidFill>
                  <a:schemeClr val="tx1"/>
                </a:solidFill>
                <a:latin typeface="Lucida Bright" panose="02040602050505020304" pitchFamily="18" charset="0"/>
              </a:defRPr>
            </a:lvl5pPr>
            <a:lvl6pPr marL="25146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b="1" dirty="0">
                <a:solidFill>
                  <a:srgbClr val="FFFF00"/>
                </a:solidFill>
                <a:latin typeface="Arial" panose="020B0604020202020204" pitchFamily="34" charset="0"/>
              </a:rPr>
              <a:t>Published Yoga/School Studies</a:t>
            </a:r>
          </a:p>
        </p:txBody>
      </p:sp>
      <p:graphicFrame>
        <p:nvGraphicFramePr>
          <p:cNvPr id="2" name="Object 1"/>
          <p:cNvGraphicFramePr>
            <a:graphicFrameLocks noChangeAspect="1"/>
          </p:cNvGraphicFramePr>
          <p:nvPr>
            <p:extLst/>
          </p:nvPr>
        </p:nvGraphicFramePr>
        <p:xfrm>
          <a:off x="1039248" y="1120474"/>
          <a:ext cx="7139781" cy="4625983"/>
        </p:xfrm>
        <a:graphic>
          <a:graphicData uri="http://schemas.openxmlformats.org/presentationml/2006/ole">
            <p:oleObj spid="_x0000_s349189" r:id="rId3" imgW="9778680" imgH="6336000" progId="">
              <p:embed/>
            </p:oleObj>
          </a:graphicData>
        </a:graphic>
      </p:graphicFrame>
      <p:sp>
        <p:nvSpPr>
          <p:cNvPr id="4" name="Text Box 3"/>
          <p:cNvSpPr txBox="1">
            <a:spLocks noChangeArrowheads="1"/>
          </p:cNvSpPr>
          <p:nvPr/>
        </p:nvSpPr>
        <p:spPr bwMode="auto">
          <a:xfrm>
            <a:off x="594978" y="5873457"/>
            <a:ext cx="802832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600" dirty="0">
                <a:latin typeface="Arial" panose="020B0604020202020204" pitchFamily="34" charset="0"/>
                <a:cs typeface="Arial" panose="020B0604020202020204" pitchFamily="34" charset="0"/>
              </a:rPr>
              <a:t>From: </a:t>
            </a:r>
            <a:r>
              <a:rPr lang="en-US" altLang="en-US" sz="1600" i="1" dirty="0">
                <a:latin typeface="Arial" panose="020B0604020202020204" pitchFamily="34" charset="0"/>
                <a:cs typeface="Arial" panose="020B0604020202020204" pitchFamily="34" charset="0"/>
              </a:rPr>
              <a:t>Yoga in School Settings: A Research </a:t>
            </a:r>
            <a:r>
              <a:rPr lang="en-US" altLang="en-US" sz="1600" i="1" dirty="0" smtClean="0">
                <a:latin typeface="Arial" panose="020B0604020202020204" pitchFamily="34" charset="0"/>
                <a:cs typeface="Arial" panose="020B0604020202020204" pitchFamily="34" charset="0"/>
              </a:rPr>
              <a:t>Review, Khalsa SBS, Butzer B, Annals </a:t>
            </a:r>
            <a:r>
              <a:rPr lang="en-US" altLang="en-US" sz="1600" i="1" dirty="0">
                <a:latin typeface="Arial" panose="020B0604020202020204" pitchFamily="34" charset="0"/>
                <a:cs typeface="Arial" panose="020B0604020202020204" pitchFamily="34" charset="0"/>
              </a:rPr>
              <a:t>of the New York Academy of </a:t>
            </a:r>
            <a:r>
              <a:rPr lang="en-US" altLang="en-US" sz="1600" i="1" dirty="0" smtClean="0">
                <a:latin typeface="Arial" panose="020B0604020202020204" pitchFamily="34" charset="0"/>
                <a:cs typeface="Arial" panose="020B0604020202020204" pitchFamily="34" charset="0"/>
              </a:rPr>
              <a:t>Sciences, 1373:45–55, 2016.</a:t>
            </a:r>
            <a:endParaRPr lang="en-US" altLang="en-US" sz="16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5717888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Text Box 3"/>
          <p:cNvSpPr txBox="1">
            <a:spLocks noChangeArrowheads="1"/>
          </p:cNvSpPr>
          <p:nvPr/>
        </p:nvSpPr>
        <p:spPr bwMode="auto">
          <a:xfrm>
            <a:off x="474663" y="528638"/>
            <a:ext cx="8148637"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227013">
              <a:spcBef>
                <a:spcPct val="20000"/>
              </a:spcBef>
              <a:buChar char="•"/>
              <a:defRPr sz="3200">
                <a:solidFill>
                  <a:schemeClr val="tx1"/>
                </a:solidFill>
                <a:latin typeface="Lucida Bright" panose="02040602050505020304" pitchFamily="18" charset="0"/>
              </a:defRPr>
            </a:lvl1pPr>
            <a:lvl2pPr marL="742950" indent="-285750" defTabSz="227013">
              <a:spcBef>
                <a:spcPct val="20000"/>
              </a:spcBef>
              <a:buChar char="–"/>
              <a:defRPr sz="2800">
                <a:solidFill>
                  <a:schemeClr val="tx1"/>
                </a:solidFill>
                <a:latin typeface="Lucida Bright" panose="02040602050505020304" pitchFamily="18" charset="0"/>
              </a:defRPr>
            </a:lvl2pPr>
            <a:lvl3pPr marL="1143000" indent="-228600" defTabSz="227013">
              <a:spcBef>
                <a:spcPct val="20000"/>
              </a:spcBef>
              <a:buChar char="•"/>
              <a:defRPr sz="2400">
                <a:solidFill>
                  <a:schemeClr val="tx1"/>
                </a:solidFill>
                <a:latin typeface="Lucida Bright" panose="02040602050505020304" pitchFamily="18" charset="0"/>
              </a:defRPr>
            </a:lvl3pPr>
            <a:lvl4pPr marL="1600200" indent="-228600" defTabSz="227013">
              <a:spcBef>
                <a:spcPct val="20000"/>
              </a:spcBef>
              <a:buChar char="–"/>
              <a:defRPr sz="2000">
                <a:solidFill>
                  <a:schemeClr val="tx1"/>
                </a:solidFill>
                <a:latin typeface="Lucida Bright" panose="02040602050505020304" pitchFamily="18" charset="0"/>
              </a:defRPr>
            </a:lvl4pPr>
            <a:lvl5pPr marL="2057400" indent="-228600" defTabSz="227013">
              <a:spcBef>
                <a:spcPct val="20000"/>
              </a:spcBef>
              <a:buChar char="»"/>
              <a:defRPr sz="2000">
                <a:solidFill>
                  <a:schemeClr val="tx1"/>
                </a:solidFill>
                <a:latin typeface="Lucida Bright" panose="02040602050505020304" pitchFamily="18" charset="0"/>
              </a:defRPr>
            </a:lvl5pPr>
            <a:lvl6pPr marL="25146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Yoga in Public School Research</a:t>
            </a:r>
          </a:p>
        </p:txBody>
      </p:sp>
      <p:pic>
        <p:nvPicPr>
          <p:cNvPr id="329731" name="Picture 4" descr="New Image partner"/>
          <p:cNvPicPr>
            <a:picLocks noChangeAspect="1" noChangeArrowheads="1"/>
          </p:cNvPicPr>
          <p:nvPr/>
        </p:nvPicPr>
        <p:blipFill>
          <a:blip r:embed="rId2" cstate="print">
            <a:extLst>
              <a:ext uri="{28A0092B-C50C-407E-A947-70E740481C1C}">
                <a14:useLocalDpi xmlns:a14="http://schemas.microsoft.com/office/drawing/2010/main" xmlns="" val="0"/>
              </a:ext>
            </a:extLst>
          </a:blip>
          <a:srcRect l="3987" r="4099"/>
          <a:stretch>
            <a:fillRect/>
          </a:stretch>
        </p:blipFill>
        <p:spPr bwMode="auto">
          <a:xfrm>
            <a:off x="4500563" y="3405188"/>
            <a:ext cx="4176712" cy="3041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9732" name="Picture 5" descr="New Image-side"/>
          <p:cNvPicPr>
            <a:picLocks noChangeAspect="1" noChangeArrowheads="1"/>
          </p:cNvPicPr>
          <p:nvPr/>
        </p:nvPicPr>
        <p:blipFill>
          <a:blip r:embed="rId3" cstate="print">
            <a:extLst>
              <a:ext uri="{28A0092B-C50C-407E-A947-70E740481C1C}">
                <a14:useLocalDpi xmlns:a14="http://schemas.microsoft.com/office/drawing/2010/main" xmlns="" val="0"/>
              </a:ext>
            </a:extLst>
          </a:blip>
          <a:srcRect r="13628"/>
          <a:stretch>
            <a:fillRect/>
          </a:stretch>
        </p:blipFill>
        <p:spPr bwMode="auto">
          <a:xfrm>
            <a:off x="455613" y="3395663"/>
            <a:ext cx="3930650" cy="304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429" name="Text Box 5"/>
          <p:cNvSpPr txBox="1">
            <a:spLocks noChangeArrowheads="1"/>
          </p:cNvSpPr>
          <p:nvPr/>
        </p:nvSpPr>
        <p:spPr bwMode="auto">
          <a:xfrm>
            <a:off x="622300" y="1262063"/>
            <a:ext cx="7916863" cy="1938337"/>
          </a:xfrm>
          <a:prstGeom prst="rect">
            <a:avLst/>
          </a:prstGeom>
          <a:noFill/>
          <a:ln w="9525">
            <a:noFill/>
            <a:miter lim="800000"/>
            <a:headEnd/>
            <a:tailEnd/>
          </a:ln>
        </p:spPr>
        <p:txBody>
          <a:bodyPr>
            <a:spAutoFit/>
          </a:bodyPr>
          <a:lstStyle/>
          <a:p>
            <a:pPr marL="231775" indent="-231775" defTabSz="338138" eaLnBrk="1" hangingPunct="1">
              <a:lnSpc>
                <a:spcPct val="110000"/>
              </a:lnSpc>
              <a:spcAft>
                <a:spcPct val="20000"/>
              </a:spcAft>
              <a:buFont typeface="Arial" pitchFamily="34" charset="0"/>
              <a:buChar char="●"/>
              <a:defRPr/>
            </a:pPr>
            <a:r>
              <a:rPr lang="en-US" dirty="0">
                <a:solidFill>
                  <a:schemeClr val="tx1">
                    <a:lumMod val="60000"/>
                    <a:lumOff val="40000"/>
                  </a:schemeClr>
                </a:solidFill>
                <a:latin typeface="Arial" charset="0"/>
                <a:cs typeface="Arial" pitchFamily="34" charset="0"/>
              </a:rPr>
              <a:t>12-week 1-hr Yoga Ed/</a:t>
            </a:r>
            <a:r>
              <a:rPr lang="en-US" dirty="0" err="1">
                <a:solidFill>
                  <a:schemeClr val="tx1">
                    <a:lumMod val="60000"/>
                    <a:lumOff val="40000"/>
                  </a:schemeClr>
                </a:solidFill>
                <a:latin typeface="Arial" charset="0"/>
                <a:cs typeface="Arial" pitchFamily="34" charset="0"/>
              </a:rPr>
              <a:t>Kripalu</a:t>
            </a:r>
            <a:r>
              <a:rPr lang="en-US" dirty="0">
                <a:solidFill>
                  <a:schemeClr val="tx1">
                    <a:lumMod val="60000"/>
                    <a:lumOff val="40000"/>
                  </a:schemeClr>
                </a:solidFill>
                <a:latin typeface="Arial" charset="0"/>
                <a:cs typeface="Arial" pitchFamily="34" charset="0"/>
              </a:rPr>
              <a:t> classes 2-3 times/week</a:t>
            </a:r>
          </a:p>
          <a:p>
            <a:pPr marL="231775" indent="-231775" defTabSz="338138" eaLnBrk="1" hangingPunct="1">
              <a:lnSpc>
                <a:spcPct val="110000"/>
              </a:lnSpc>
              <a:spcAft>
                <a:spcPct val="20000"/>
              </a:spcAft>
              <a:buFont typeface="Arial" pitchFamily="34" charset="0"/>
              <a:buChar char="●"/>
              <a:defRPr/>
            </a:pPr>
            <a:r>
              <a:rPr lang="en-US" dirty="0">
                <a:solidFill>
                  <a:schemeClr val="tx1">
                    <a:lumMod val="60000"/>
                    <a:lumOff val="40000"/>
                  </a:schemeClr>
                </a:solidFill>
                <a:latin typeface="Arial" charset="0"/>
                <a:cs typeface="Arial" pitchFamily="34" charset="0"/>
              </a:rPr>
              <a:t> RCT, yoga vs. physical education, N ~ 100</a:t>
            </a:r>
          </a:p>
          <a:p>
            <a:pPr marL="231775" indent="-231775" defTabSz="338138" eaLnBrk="1" hangingPunct="1">
              <a:lnSpc>
                <a:spcPct val="110000"/>
              </a:lnSpc>
              <a:spcAft>
                <a:spcPct val="20000"/>
              </a:spcAft>
              <a:buFont typeface="Arial" pitchFamily="34" charset="0"/>
              <a:buChar char="●"/>
              <a:defRPr/>
            </a:pPr>
            <a:r>
              <a:rPr lang="en-US" dirty="0">
                <a:solidFill>
                  <a:schemeClr val="tx1">
                    <a:lumMod val="60000"/>
                    <a:lumOff val="40000"/>
                  </a:schemeClr>
                </a:solidFill>
                <a:latin typeface="Arial" charset="0"/>
                <a:cs typeface="Arial" pitchFamily="34" charset="0"/>
              </a:rPr>
              <a:t> Qualitative interviews post-program</a:t>
            </a:r>
          </a:p>
          <a:p>
            <a:pPr marL="231775" indent="-231775" defTabSz="338138" eaLnBrk="1" hangingPunct="1">
              <a:lnSpc>
                <a:spcPct val="110000"/>
              </a:lnSpc>
              <a:spcAft>
                <a:spcPct val="20000"/>
              </a:spcAft>
              <a:buFont typeface="Arial" pitchFamily="34" charset="0"/>
              <a:buChar char="●"/>
              <a:defRPr/>
            </a:pPr>
            <a:r>
              <a:rPr lang="en-US" dirty="0">
                <a:solidFill>
                  <a:schemeClr val="tx1">
                    <a:lumMod val="60000"/>
                    <a:lumOff val="40000"/>
                  </a:schemeClr>
                </a:solidFill>
                <a:latin typeface="Arial" charset="0"/>
                <a:cs typeface="Arial" pitchFamily="34" charset="0"/>
              </a:rPr>
              <a:t> Self-report pre-post mental health questionnaires</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0754" name="Object 2"/>
          <p:cNvGraphicFramePr>
            <a:graphicFrameLocks noChangeAspect="1"/>
          </p:cNvGraphicFramePr>
          <p:nvPr/>
        </p:nvGraphicFramePr>
        <p:xfrm>
          <a:off x="1697038" y="1517650"/>
          <a:ext cx="5730875" cy="4895850"/>
        </p:xfrm>
        <a:graphic>
          <a:graphicData uri="http://schemas.openxmlformats.org/presentationml/2006/ole">
            <p:oleObj spid="_x0000_s330797" name="SPW 7.1 Graph" r:id="rId3" imgW="7425842" imgH="6345936" progId="">
              <p:embed/>
            </p:oleObj>
          </a:graphicData>
        </a:graphic>
      </p:graphicFrame>
      <p:sp>
        <p:nvSpPr>
          <p:cNvPr id="330755" name="Text Box 5"/>
          <p:cNvSpPr txBox="1">
            <a:spLocks noChangeArrowheads="1"/>
          </p:cNvSpPr>
          <p:nvPr/>
        </p:nvSpPr>
        <p:spPr bwMode="auto">
          <a:xfrm>
            <a:off x="1122363" y="592138"/>
            <a:ext cx="687705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Yoga in High School Students</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5"/>
          <p:cNvSpPr txBox="1">
            <a:spLocks noChangeArrowheads="1"/>
          </p:cNvSpPr>
          <p:nvPr/>
        </p:nvSpPr>
        <p:spPr bwMode="auto">
          <a:xfrm>
            <a:off x="1122363" y="482410"/>
            <a:ext cx="687705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b="1" dirty="0" smtClean="0">
                <a:solidFill>
                  <a:srgbClr val="FFFF00"/>
                </a:solidFill>
                <a:latin typeface="Arial" panose="020B0604020202020204" pitchFamily="34" charset="0"/>
              </a:rPr>
              <a:t>Academic Outcomes</a:t>
            </a:r>
            <a:endParaRPr lang="en-US" altLang="en-US" b="1" dirty="0">
              <a:solidFill>
                <a:srgbClr val="FFFF00"/>
              </a:solidFill>
              <a:latin typeface="Arial" panose="020B0604020202020204" pitchFamily="34" charset="0"/>
            </a:endParaRPr>
          </a:p>
        </p:txBody>
      </p:sp>
      <p:pic>
        <p:nvPicPr>
          <p:cNvPr id="3" name="Picture 2"/>
          <p:cNvPicPr>
            <a:picLocks noChangeAspect="1"/>
          </p:cNvPicPr>
          <p:nvPr/>
        </p:nvPicPr>
        <p:blipFill>
          <a:blip r:embed="rId2" cstate="print"/>
          <a:stretch>
            <a:fillRect/>
          </a:stretch>
        </p:blipFill>
        <p:spPr>
          <a:xfrm>
            <a:off x="1901575" y="1176338"/>
            <a:ext cx="5318626" cy="4500377"/>
          </a:xfrm>
          <a:prstGeom prst="rect">
            <a:avLst/>
          </a:prstGeom>
        </p:spPr>
      </p:pic>
      <p:sp>
        <p:nvSpPr>
          <p:cNvPr id="6" name="Text Box 3"/>
          <p:cNvSpPr txBox="1">
            <a:spLocks noChangeArrowheads="1"/>
          </p:cNvSpPr>
          <p:nvPr/>
        </p:nvSpPr>
        <p:spPr bwMode="auto">
          <a:xfrm>
            <a:off x="474663" y="5680075"/>
            <a:ext cx="824071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600" dirty="0">
                <a:latin typeface="Arial" panose="020B0604020202020204" pitchFamily="34" charset="0"/>
                <a:cs typeface="Arial" panose="020B0604020202020204" pitchFamily="34" charset="0"/>
              </a:rPr>
              <a:t>From: </a:t>
            </a:r>
            <a:r>
              <a:rPr lang="en-US" altLang="en-US" sz="1600" i="1" dirty="0">
                <a:latin typeface="Arial" panose="020B0604020202020204" pitchFamily="34" charset="0"/>
                <a:cs typeface="Arial" panose="020B0604020202020204" pitchFamily="34" charset="0"/>
              </a:rPr>
              <a:t>Yoga May Mitigate Decreases in High School </a:t>
            </a:r>
            <a:r>
              <a:rPr lang="en-US" altLang="en-US" sz="1600" i="1" dirty="0" smtClean="0">
                <a:latin typeface="Arial" panose="020B0604020202020204" pitchFamily="34" charset="0"/>
                <a:cs typeface="Arial" panose="020B0604020202020204" pitchFamily="34" charset="0"/>
              </a:rPr>
              <a:t>Grades, Butzer B, </a:t>
            </a:r>
            <a:r>
              <a:rPr lang="en-US" altLang="en-US" sz="1600" i="1" dirty="0">
                <a:latin typeface="Arial" panose="020B0604020202020204" pitchFamily="34" charset="0"/>
                <a:cs typeface="Arial" panose="020B0604020202020204" pitchFamily="34" charset="0"/>
              </a:rPr>
              <a:t>van </a:t>
            </a:r>
            <a:r>
              <a:rPr lang="en-US" altLang="en-US" sz="1600" i="1" dirty="0" smtClean="0">
                <a:latin typeface="Arial" panose="020B0604020202020204" pitchFamily="34" charset="0"/>
                <a:cs typeface="Arial" panose="020B0604020202020204" pitchFamily="34" charset="0"/>
              </a:rPr>
              <a:t>Over M, Noggle </a:t>
            </a:r>
            <a:r>
              <a:rPr lang="en-US" altLang="en-US" sz="1600" i="1" dirty="0">
                <a:latin typeface="Arial" panose="020B0604020202020204" pitchFamily="34" charset="0"/>
                <a:cs typeface="Arial" panose="020B0604020202020204" pitchFamily="34" charset="0"/>
              </a:rPr>
              <a:t>Taylor JJ, Khalsa SBS, Evidence-Based Complementary and Alternative Medicine</a:t>
            </a:r>
          </a:p>
          <a:p>
            <a:pPr eaLnBrk="1" hangingPunct="1">
              <a:spcBef>
                <a:spcPct val="0"/>
              </a:spcBef>
              <a:buFontTx/>
              <a:buNone/>
            </a:pPr>
            <a:r>
              <a:rPr lang="en-US" altLang="en-US" sz="1600" i="1" dirty="0" smtClean="0">
                <a:latin typeface="Arial" panose="020B0604020202020204" pitchFamily="34" charset="0"/>
                <a:cs typeface="Arial" panose="020B0604020202020204" pitchFamily="34" charset="0"/>
              </a:rPr>
              <a:t>Volume, Article </a:t>
            </a:r>
            <a:r>
              <a:rPr lang="en-US" altLang="en-US" sz="1600" i="1" dirty="0">
                <a:latin typeface="Arial" panose="020B0604020202020204" pitchFamily="34" charset="0"/>
                <a:cs typeface="Arial" panose="020B0604020202020204" pitchFamily="34" charset="0"/>
              </a:rPr>
              <a:t>ID 259814, </a:t>
            </a:r>
            <a:r>
              <a:rPr lang="en-US" altLang="en-US" sz="1600" i="1" dirty="0" smtClean="0">
                <a:latin typeface="Arial" panose="020B0604020202020204" pitchFamily="34" charset="0"/>
                <a:cs typeface="Arial" panose="020B0604020202020204" pitchFamily="34" charset="0"/>
              </a:rPr>
              <a:t>2015.</a:t>
            </a:r>
            <a:endParaRPr lang="en-US" altLang="en-US" sz="16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41495683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374735" y="418949"/>
            <a:ext cx="8382292" cy="2408472"/>
          </a:xfrm>
          <a:prstGeom prst="rect">
            <a:avLst/>
          </a:prstGeom>
        </p:spPr>
      </p:pic>
      <p:pic>
        <p:nvPicPr>
          <p:cNvPr id="3" name="Picture 2"/>
          <p:cNvPicPr>
            <a:picLocks noChangeAspect="1"/>
          </p:cNvPicPr>
          <p:nvPr/>
        </p:nvPicPr>
        <p:blipFill>
          <a:blip r:embed="rId3" cstate="print"/>
          <a:stretch>
            <a:fillRect/>
          </a:stretch>
        </p:blipFill>
        <p:spPr>
          <a:xfrm>
            <a:off x="2197090" y="2870659"/>
            <a:ext cx="4737581" cy="3597711"/>
          </a:xfrm>
          <a:prstGeom prst="rect">
            <a:avLst/>
          </a:prstGeom>
        </p:spPr>
      </p:pic>
    </p:spTree>
    <p:extLst>
      <p:ext uri="{BB962C8B-B14F-4D97-AF65-F5344CB8AC3E}">
        <p14:creationId xmlns:p14="http://schemas.microsoft.com/office/powerpoint/2010/main" xmlns="" val="27988983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403225" y="5728597"/>
            <a:ext cx="847883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dirty="0">
                <a:latin typeface="Arial" panose="020B0604020202020204" pitchFamily="34" charset="0"/>
                <a:cs typeface="Times New Roman" panose="02020603050405020304" pitchFamily="18" charset="0"/>
              </a:rPr>
              <a:t>From:  </a:t>
            </a:r>
            <a:r>
              <a:rPr lang="en-US" sz="1600" i="1" dirty="0">
                <a:latin typeface="Arial" panose="020B0604020202020204" pitchFamily="34" charset="0"/>
              </a:rPr>
              <a:t>Yoga </a:t>
            </a:r>
            <a:r>
              <a:rPr lang="en-US" sz="1600" i="1" dirty="0" smtClean="0">
                <a:latin typeface="Arial" panose="020B0604020202020204" pitchFamily="34" charset="0"/>
              </a:rPr>
              <a:t>as a therapeutic intervention</a:t>
            </a:r>
            <a:r>
              <a:rPr lang="en-US" sz="1600" i="1" dirty="0">
                <a:latin typeface="Arial" panose="020B0604020202020204" pitchFamily="34" charset="0"/>
              </a:rPr>
              <a:t>: A </a:t>
            </a:r>
            <a:r>
              <a:rPr lang="en-US" sz="1600" i="1" dirty="0" smtClean="0">
                <a:latin typeface="Arial" panose="020B0604020202020204" pitchFamily="34" charset="0"/>
              </a:rPr>
              <a:t>bibliometric analysis of published research studies </a:t>
            </a:r>
            <a:r>
              <a:rPr lang="en-US" sz="1600" i="1" dirty="0">
                <a:latin typeface="Arial" panose="020B0604020202020204" pitchFamily="34" charset="0"/>
              </a:rPr>
              <a:t>from </a:t>
            </a:r>
            <a:r>
              <a:rPr lang="en-US" sz="1600" i="1" dirty="0" smtClean="0">
                <a:latin typeface="Arial" panose="020B0604020202020204" pitchFamily="34" charset="0"/>
              </a:rPr>
              <a:t>1967-2013, Jeter PE, Slutsky J, </a:t>
            </a:r>
            <a:r>
              <a:rPr lang="en-US" sz="1600" i="1" dirty="0">
                <a:latin typeface="Arial" panose="020B0604020202020204" pitchFamily="34" charset="0"/>
              </a:rPr>
              <a:t>Singh N, Khalsa SBS, Journal of Alternative and Complementary </a:t>
            </a:r>
            <a:r>
              <a:rPr lang="en-US" sz="1600" i="1" dirty="0" smtClean="0">
                <a:latin typeface="Arial" panose="020B0604020202020204" pitchFamily="34" charset="0"/>
              </a:rPr>
              <a:t>Medicine</a:t>
            </a:r>
            <a:r>
              <a:rPr lang="en-US" sz="1600" i="1" dirty="0">
                <a:latin typeface="Arial" panose="020B0604020202020204" pitchFamily="34" charset="0"/>
              </a:rPr>
              <a:t>, </a:t>
            </a:r>
            <a:r>
              <a:rPr lang="en-US" sz="1600" i="1" dirty="0" smtClean="0">
                <a:latin typeface="Arial" panose="020B0604020202020204" pitchFamily="34" charset="0"/>
              </a:rPr>
              <a:t>21:586-92, 2015</a:t>
            </a:r>
            <a:r>
              <a:rPr lang="en-US" sz="1600" i="1" dirty="0" smtClean="0">
                <a:latin typeface="Arial" panose="020B0604020202020204" pitchFamily="34" charset="0"/>
                <a:cs typeface="Times New Roman" panose="02020603050405020304" pitchFamily="18" charset="0"/>
              </a:rPr>
              <a:t>.</a:t>
            </a:r>
            <a:endParaRPr lang="en-US" sz="1600" i="1" dirty="0">
              <a:latin typeface="Arial" panose="020B0604020202020204" pitchFamily="34" charset="0"/>
              <a:cs typeface="Times New Roman" panose="02020603050405020304" pitchFamily="18" charset="0"/>
            </a:endParaRPr>
          </a:p>
        </p:txBody>
      </p:sp>
      <p:sp>
        <p:nvSpPr>
          <p:cNvPr id="6" name="Text Box 2"/>
          <p:cNvSpPr txBox="1">
            <a:spLocks noChangeArrowheads="1"/>
          </p:cNvSpPr>
          <p:nvPr/>
        </p:nvSpPr>
        <p:spPr bwMode="auto">
          <a:xfrm>
            <a:off x="852070" y="405596"/>
            <a:ext cx="744146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dirty="0" smtClean="0">
                <a:solidFill>
                  <a:srgbClr val="FFFF00"/>
                </a:solidFill>
                <a:latin typeface="Arial" panose="020B0604020202020204" pitchFamily="34" charset="0"/>
              </a:rPr>
              <a:t>Yoga Therapy </a:t>
            </a:r>
            <a:r>
              <a:rPr lang="en-US" b="1" dirty="0">
                <a:solidFill>
                  <a:srgbClr val="FFFF00"/>
                </a:solidFill>
                <a:latin typeface="Arial" panose="020B0604020202020204" pitchFamily="34" charset="0"/>
              </a:rPr>
              <a:t>Research </a:t>
            </a:r>
            <a:r>
              <a:rPr lang="en-US" b="1" dirty="0" smtClean="0">
                <a:solidFill>
                  <a:srgbClr val="FFFF00"/>
                </a:solidFill>
                <a:latin typeface="Arial" panose="020B0604020202020204" pitchFamily="34" charset="0"/>
              </a:rPr>
              <a:t>by Disorders</a:t>
            </a:r>
            <a:endParaRPr lang="en-US" b="1" dirty="0">
              <a:solidFill>
                <a:srgbClr val="FFFF00"/>
              </a:solidFill>
              <a:latin typeface="Arial" panose="020B0604020202020204" pitchFamily="34"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xmlns="" val="2921606663"/>
              </p:ext>
            </p:extLst>
          </p:nvPr>
        </p:nvGraphicFramePr>
        <p:xfrm>
          <a:off x="1142986" y="1062563"/>
          <a:ext cx="6904224" cy="4666034"/>
        </p:xfrm>
        <a:graphic>
          <a:graphicData uri="http://schemas.openxmlformats.org/presentationml/2006/ole">
            <p:oleObj spid="_x0000_s345106" r:id="rId4" imgW="7282080" imgH="4921560" progId="">
              <p:embed/>
            </p:oleObj>
          </a:graphicData>
        </a:graphic>
      </p:graphicFrame>
    </p:spTree>
    <p:extLst>
      <p:ext uri="{BB962C8B-B14F-4D97-AF65-F5344CB8AC3E}">
        <p14:creationId xmlns:p14="http://schemas.microsoft.com/office/powerpoint/2010/main" xmlns="" val="42332120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Text Box 12"/>
          <p:cNvSpPr txBox="1">
            <a:spLocks noChangeArrowheads="1"/>
          </p:cNvSpPr>
          <p:nvPr/>
        </p:nvSpPr>
        <p:spPr bwMode="auto">
          <a:xfrm>
            <a:off x="415131" y="356926"/>
            <a:ext cx="8359775" cy="53245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33363" indent="-234950"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marL="0" indent="0" eaLnBrk="1" hangingPunct="1">
              <a:spcBef>
                <a:spcPct val="0"/>
              </a:spcBef>
              <a:spcAft>
                <a:spcPts val="600"/>
              </a:spcAft>
              <a:buSzPct val="174000"/>
              <a:buNone/>
            </a:pPr>
            <a:r>
              <a:rPr lang="en-US" sz="2800" b="1" dirty="0">
                <a:solidFill>
                  <a:srgbClr val="FFFF00"/>
                </a:solidFill>
                <a:latin typeface="Arial" panose="020B0604020202020204" pitchFamily="34" charset="0"/>
              </a:rPr>
              <a:t>Stress</a:t>
            </a:r>
            <a:endParaRPr lang="en-US" sz="2800" dirty="0" smtClean="0">
              <a:solidFill>
                <a:srgbClr val="FFFFCC"/>
              </a:solidFill>
              <a:latin typeface="Arial Narrow" panose="020B0606020202030204" pitchFamily="34" charset="0"/>
            </a:endParaRPr>
          </a:p>
          <a:p>
            <a:pPr eaLnBrk="1" hangingPunct="1">
              <a:spcBef>
                <a:spcPct val="0"/>
              </a:spcBef>
              <a:spcAft>
                <a:spcPts val="600"/>
              </a:spcAft>
              <a:buSzPct val="174000"/>
            </a:pPr>
            <a:r>
              <a:rPr lang="en-US" sz="1800" dirty="0" smtClean="0">
                <a:solidFill>
                  <a:srgbClr val="FFFFCC"/>
                </a:solidFill>
                <a:latin typeface="Arial Narrow" panose="020B0606020202030204" pitchFamily="34" charset="0"/>
              </a:rPr>
              <a:t>“</a:t>
            </a:r>
            <a:r>
              <a:rPr lang="en-US" sz="1800" dirty="0">
                <a:solidFill>
                  <a:srgbClr val="FFFFCC"/>
                </a:solidFill>
                <a:latin typeface="Arial Narrow" panose="020B0606020202030204" pitchFamily="34" charset="0"/>
              </a:rPr>
              <a:t>I used breathing outside the classroom in my life to calm me down… if I was stressed or angry I would then do the breathing to calm me down and I will probably continue to do </a:t>
            </a:r>
            <a:r>
              <a:rPr lang="en-US" sz="1800" dirty="0" smtClean="0">
                <a:solidFill>
                  <a:srgbClr val="FFFFCC"/>
                </a:solidFill>
                <a:latin typeface="Arial Narrow" panose="020B0606020202030204" pitchFamily="34" charset="0"/>
              </a:rPr>
              <a:t>this...”</a:t>
            </a:r>
          </a:p>
          <a:p>
            <a:pPr eaLnBrk="1" hangingPunct="1">
              <a:spcBef>
                <a:spcPct val="0"/>
              </a:spcBef>
              <a:spcAft>
                <a:spcPts val="600"/>
              </a:spcAft>
              <a:buSzPct val="174000"/>
            </a:pPr>
            <a:r>
              <a:rPr lang="en-US" sz="1800" dirty="0" smtClean="0">
                <a:solidFill>
                  <a:srgbClr val="FFFFCC"/>
                </a:solidFill>
                <a:latin typeface="Arial Narrow" panose="020B0606020202030204" pitchFamily="34" charset="0"/>
              </a:rPr>
              <a:t>“</a:t>
            </a:r>
            <a:r>
              <a:rPr lang="en-US" sz="1800" dirty="0">
                <a:solidFill>
                  <a:srgbClr val="FFFFCC"/>
                </a:solidFill>
                <a:latin typeface="Arial Narrow" panose="020B0606020202030204" pitchFamily="34" charset="0"/>
              </a:rPr>
              <a:t>My friends would complain before and after [class] so there was a lot of peer pressure to not like yoga but it made me more calm… I like it but you know, a bunch of my friends are peer pressuring and stuff ... they are like ‘yoga sucks’ and all that stuff. I’m like ‘oh I feel relaxed’ and they are like dude how can you feel relaxed?”</a:t>
            </a:r>
            <a:endParaRPr lang="en-US" sz="1800" dirty="0" smtClean="0">
              <a:solidFill>
                <a:srgbClr val="FFFFCC"/>
              </a:solidFill>
              <a:latin typeface="Arial Narrow" panose="020B0606020202030204" pitchFamily="34" charset="0"/>
            </a:endParaRPr>
          </a:p>
          <a:p>
            <a:pPr marL="0" indent="0" eaLnBrk="1" hangingPunct="1">
              <a:spcBef>
                <a:spcPct val="0"/>
              </a:spcBef>
              <a:spcAft>
                <a:spcPts val="600"/>
              </a:spcAft>
              <a:buSzPct val="174000"/>
              <a:buNone/>
            </a:pPr>
            <a:r>
              <a:rPr lang="en-US" sz="2800" b="1" dirty="0" smtClean="0">
                <a:solidFill>
                  <a:srgbClr val="FFFF00"/>
                </a:solidFill>
                <a:latin typeface="Arial" panose="020B0604020202020204" pitchFamily="34" charset="0"/>
              </a:rPr>
              <a:t>Awareness</a:t>
            </a:r>
            <a:endParaRPr lang="en-US" sz="2800" dirty="0" smtClean="0">
              <a:solidFill>
                <a:srgbClr val="FFFFCC"/>
              </a:solidFill>
              <a:latin typeface="Arial Narrow" panose="020B0606020202030204" pitchFamily="34" charset="0"/>
            </a:endParaRPr>
          </a:p>
          <a:p>
            <a:pPr eaLnBrk="1" hangingPunct="1">
              <a:spcBef>
                <a:spcPct val="0"/>
              </a:spcBef>
              <a:spcAft>
                <a:spcPts val="600"/>
              </a:spcAft>
              <a:buSzPct val="174000"/>
            </a:pPr>
            <a:r>
              <a:rPr lang="en-US" sz="1800" dirty="0">
                <a:solidFill>
                  <a:srgbClr val="FFFFCC"/>
                </a:solidFill>
                <a:latin typeface="Arial Narrow" panose="020B0606020202030204" pitchFamily="34" charset="0"/>
              </a:rPr>
              <a:t>“I learned how to pay attention to how my body feels...”</a:t>
            </a:r>
          </a:p>
          <a:p>
            <a:pPr eaLnBrk="1" hangingPunct="1">
              <a:spcBef>
                <a:spcPct val="0"/>
              </a:spcBef>
              <a:spcAft>
                <a:spcPts val="600"/>
              </a:spcAft>
              <a:buSzPct val="174000"/>
            </a:pPr>
            <a:r>
              <a:rPr lang="en-US" sz="1800" dirty="0" smtClean="0">
                <a:solidFill>
                  <a:srgbClr val="FFFFCC"/>
                </a:solidFill>
                <a:latin typeface="Arial Narrow" panose="020B0606020202030204" pitchFamily="34" charset="0"/>
              </a:rPr>
              <a:t>“I have been eating healthier, more fruits and vegetables and not a lot of junk food; [for example] ice cream and candy...”</a:t>
            </a:r>
          </a:p>
          <a:p>
            <a:pPr marL="0" indent="0" eaLnBrk="1" hangingPunct="1">
              <a:spcBef>
                <a:spcPct val="0"/>
              </a:spcBef>
              <a:spcAft>
                <a:spcPts val="600"/>
              </a:spcAft>
              <a:buSzPct val="174000"/>
              <a:buNone/>
            </a:pPr>
            <a:r>
              <a:rPr lang="en-US" sz="2800" b="1" dirty="0">
                <a:solidFill>
                  <a:srgbClr val="FFFF00"/>
                </a:solidFill>
                <a:latin typeface="Arial" panose="020B0604020202020204" pitchFamily="34" charset="0"/>
              </a:rPr>
              <a:t>Worldview</a:t>
            </a:r>
          </a:p>
          <a:p>
            <a:pPr eaLnBrk="1" hangingPunct="1">
              <a:spcBef>
                <a:spcPct val="0"/>
              </a:spcBef>
              <a:spcAft>
                <a:spcPts val="600"/>
              </a:spcAft>
              <a:buSzPct val="174000"/>
            </a:pPr>
            <a:r>
              <a:rPr lang="en-US" sz="1800" dirty="0" smtClean="0">
                <a:solidFill>
                  <a:srgbClr val="FFFFCC"/>
                </a:solidFill>
                <a:latin typeface="Arial Narrow" panose="020B0606020202030204" pitchFamily="34" charset="0"/>
              </a:rPr>
              <a:t>“</a:t>
            </a:r>
            <a:r>
              <a:rPr lang="en-US" sz="1800" dirty="0">
                <a:solidFill>
                  <a:srgbClr val="FFFFCC"/>
                </a:solidFill>
                <a:latin typeface="Arial Narrow" panose="020B0606020202030204" pitchFamily="34" charset="0"/>
              </a:rPr>
              <a:t>I have been a lot more happier lately ... I feel like a better person, making better choices, and staying out of trouble</a:t>
            </a:r>
            <a:r>
              <a:rPr lang="en-US" sz="1800" dirty="0" smtClean="0">
                <a:solidFill>
                  <a:srgbClr val="FFFFCC"/>
                </a:solidFill>
                <a:latin typeface="Arial Narrow" panose="020B0606020202030204" pitchFamily="34" charset="0"/>
              </a:rPr>
              <a:t>.”</a:t>
            </a:r>
          </a:p>
          <a:p>
            <a:pPr eaLnBrk="1" hangingPunct="1">
              <a:spcBef>
                <a:spcPct val="0"/>
              </a:spcBef>
              <a:spcAft>
                <a:spcPts val="600"/>
              </a:spcAft>
              <a:buSzPct val="174000"/>
            </a:pPr>
            <a:r>
              <a:rPr lang="en-US" sz="1800" dirty="0" smtClean="0">
                <a:solidFill>
                  <a:srgbClr val="FFFFCC"/>
                </a:solidFill>
                <a:latin typeface="Arial Narrow" panose="020B0606020202030204" pitchFamily="34" charset="0"/>
              </a:rPr>
              <a:t>“</a:t>
            </a:r>
            <a:r>
              <a:rPr lang="en-US" sz="1800" dirty="0">
                <a:solidFill>
                  <a:srgbClr val="FFFFCC"/>
                </a:solidFill>
                <a:latin typeface="Arial Narrow" panose="020B0606020202030204" pitchFamily="34" charset="0"/>
              </a:rPr>
              <a:t>It (yoga) has made a huge impact on our school…It is making our school a better place</a:t>
            </a:r>
            <a:r>
              <a:rPr lang="en-US" sz="1800" dirty="0" smtClean="0">
                <a:solidFill>
                  <a:srgbClr val="FFFFCC"/>
                </a:solidFill>
                <a:latin typeface="Arial Narrow" panose="020B0606020202030204" pitchFamily="34" charset="0"/>
              </a:rPr>
              <a:t>.”</a:t>
            </a:r>
            <a:endParaRPr lang="en-US" sz="1800" dirty="0">
              <a:solidFill>
                <a:srgbClr val="FFFFCC"/>
              </a:solidFill>
              <a:latin typeface="Arial Narrow" panose="020B0606020202030204" pitchFamily="34" charset="0"/>
            </a:endParaRPr>
          </a:p>
        </p:txBody>
      </p:sp>
      <p:sp>
        <p:nvSpPr>
          <p:cNvPr id="206852" name="Text Box 3"/>
          <p:cNvSpPr txBox="1">
            <a:spLocks noChangeArrowheads="1"/>
          </p:cNvSpPr>
          <p:nvPr/>
        </p:nvSpPr>
        <p:spPr bwMode="auto">
          <a:xfrm>
            <a:off x="474663" y="5680075"/>
            <a:ext cx="8240712"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dirty="0">
                <a:latin typeface="Arial" panose="020B0604020202020204" pitchFamily="34" charset="0"/>
                <a:cs typeface="Arial" panose="020B0604020202020204" pitchFamily="34" charset="0"/>
              </a:rPr>
              <a:t>From: </a:t>
            </a:r>
            <a:r>
              <a:rPr lang="en-US" sz="1600" i="1" dirty="0">
                <a:latin typeface="Arial" panose="020B0604020202020204" pitchFamily="34" charset="0"/>
                <a:cs typeface="Arial" panose="020B0604020202020204" pitchFamily="34" charset="0"/>
              </a:rPr>
              <a:t>Qualitative evaluation of a high school yoga program: Feasibility and perceived benefits, Conboy LA, Noggle JJ, Frey JL, </a:t>
            </a:r>
            <a:r>
              <a:rPr lang="en-US" sz="1600" i="1" dirty="0" err="1">
                <a:latin typeface="Arial" panose="020B0604020202020204" pitchFamily="34" charset="0"/>
                <a:cs typeface="Arial" panose="020B0604020202020204" pitchFamily="34" charset="0"/>
              </a:rPr>
              <a:t>Kudesia</a:t>
            </a:r>
            <a:r>
              <a:rPr lang="en-US" sz="1600" i="1" dirty="0">
                <a:latin typeface="Arial" panose="020B0604020202020204" pitchFamily="34" charset="0"/>
                <a:cs typeface="Arial" panose="020B0604020202020204" pitchFamily="34" charset="0"/>
              </a:rPr>
              <a:t> RS, Khalsa SBS, Explore: The Journal of Science &amp; Healing, 9:171-180, 2013.</a:t>
            </a:r>
          </a:p>
        </p:txBody>
      </p:sp>
    </p:spTree>
    <p:extLst>
      <p:ext uri="{BB962C8B-B14F-4D97-AF65-F5344CB8AC3E}">
        <p14:creationId xmlns:p14="http://schemas.microsoft.com/office/powerpoint/2010/main" xmlns="" val="384429834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Text Box 2"/>
          <p:cNvSpPr txBox="1">
            <a:spLocks noChangeArrowheads="1"/>
          </p:cNvSpPr>
          <p:nvPr/>
        </p:nvSpPr>
        <p:spPr bwMode="auto">
          <a:xfrm>
            <a:off x="1206500" y="446088"/>
            <a:ext cx="3529013"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sz="2800" b="1">
                <a:solidFill>
                  <a:srgbClr val="FFFF00"/>
                </a:solidFill>
                <a:latin typeface="Arial" panose="020B0604020202020204" pitchFamily="34" charset="0"/>
                <a:cs typeface="Arial" panose="020B0604020202020204" pitchFamily="34" charset="0"/>
              </a:rPr>
              <a:t>Acknowledgements</a:t>
            </a:r>
          </a:p>
        </p:txBody>
      </p:sp>
      <p:sp>
        <p:nvSpPr>
          <p:cNvPr id="1057795" name="Text Box 3"/>
          <p:cNvSpPr txBox="1">
            <a:spLocks noChangeArrowheads="1"/>
          </p:cNvSpPr>
          <p:nvPr/>
        </p:nvSpPr>
        <p:spPr bwMode="auto">
          <a:xfrm>
            <a:off x="579438" y="1012825"/>
            <a:ext cx="5818187" cy="5384800"/>
          </a:xfrm>
          <a:prstGeom prst="rect">
            <a:avLst/>
          </a:prstGeom>
          <a:noFill/>
          <a:ln w="9525">
            <a:noFill/>
            <a:miter lim="800000"/>
            <a:headEnd/>
            <a:tailEnd/>
          </a:ln>
          <a:effectLst/>
        </p:spPr>
        <p:txBody>
          <a:bodyPr>
            <a:spAutoFit/>
          </a:bodyPr>
          <a:lstStyle/>
          <a:p>
            <a:pPr marL="231775" indent="-231775">
              <a:buSzPct val="70000"/>
              <a:buFont typeface="Wingdings" pitchFamily="2" charset="2"/>
              <a:buNone/>
              <a:defRPr/>
            </a:pPr>
            <a:r>
              <a:rPr lang="en-US" u="sng" dirty="0">
                <a:solidFill>
                  <a:schemeClr val="tx1">
                    <a:lumMod val="60000"/>
                    <a:lumOff val="40000"/>
                  </a:schemeClr>
                </a:solidFill>
                <a:latin typeface="Arial" charset="0"/>
                <a:cs typeface="Times New Roman" pitchFamily="18" charset="0"/>
              </a:rPr>
              <a:t>Collaborators/Consultants</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Bethany </a:t>
            </a:r>
            <a:r>
              <a:rPr lang="en-US" sz="1600" dirty="0" err="1">
                <a:solidFill>
                  <a:schemeClr val="tx1">
                    <a:lumMod val="60000"/>
                    <a:lumOff val="40000"/>
                  </a:schemeClr>
                </a:solidFill>
                <a:latin typeface="Arial" charset="0"/>
                <a:cs typeface="Times New Roman" pitchFamily="18" charset="0"/>
              </a:rPr>
              <a:t>Butzer</a:t>
            </a:r>
            <a:r>
              <a:rPr lang="en-US" sz="1600" dirty="0">
                <a:solidFill>
                  <a:schemeClr val="tx1">
                    <a:lumMod val="60000"/>
                    <a:lumOff val="40000"/>
                  </a:schemeClr>
                </a:solidFill>
                <a:latin typeface="Arial" charset="0"/>
                <a:cs typeface="Times New Roman" pitchFamily="18" charset="0"/>
              </a:rPr>
              <a:t>, Ph.D.</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Lisa </a:t>
            </a:r>
            <a:r>
              <a:rPr lang="en-US" sz="1600" dirty="0" err="1">
                <a:solidFill>
                  <a:schemeClr val="tx1">
                    <a:lumMod val="60000"/>
                    <a:lumOff val="40000"/>
                  </a:schemeClr>
                </a:solidFill>
                <a:latin typeface="Arial" charset="0"/>
                <a:cs typeface="Times New Roman" pitchFamily="18" charset="0"/>
              </a:rPr>
              <a:t>Conboy</a:t>
            </a:r>
            <a:r>
              <a:rPr lang="en-US" sz="1600" dirty="0">
                <a:solidFill>
                  <a:schemeClr val="tx1">
                    <a:lumMod val="60000"/>
                    <a:lumOff val="40000"/>
                  </a:schemeClr>
                </a:solidFill>
                <a:latin typeface="Arial" charset="0"/>
                <a:cs typeface="Times New Roman" pitchFamily="18" charset="0"/>
              </a:rPr>
              <a:t>, Ph.D. – Harvard Medical School</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Stephen Cope – </a:t>
            </a:r>
            <a:r>
              <a:rPr lang="en-US" sz="1600" dirty="0" err="1">
                <a:solidFill>
                  <a:schemeClr val="tx1">
                    <a:lumMod val="60000"/>
                    <a:lumOff val="40000"/>
                  </a:schemeClr>
                </a:solidFill>
                <a:latin typeface="Arial" charset="0"/>
                <a:cs typeface="Times New Roman" pitchFamily="18" charset="0"/>
              </a:rPr>
              <a:t>Kripalu</a:t>
            </a:r>
            <a:r>
              <a:rPr lang="en-US" sz="1600" dirty="0">
                <a:solidFill>
                  <a:schemeClr val="tx1">
                    <a:lumMod val="60000"/>
                    <a:lumOff val="40000"/>
                  </a:schemeClr>
                </a:solidFill>
                <a:latin typeface="Arial" charset="0"/>
                <a:cs typeface="Times New Roman" pitchFamily="18" charset="0"/>
              </a:rPr>
              <a:t> Center for Yoga and Health</a:t>
            </a:r>
          </a:p>
          <a:p>
            <a:pPr marL="231775" indent="-231775">
              <a:buFontTx/>
              <a:buChar char="•"/>
              <a:defRPr/>
            </a:pPr>
            <a:r>
              <a:rPr lang="en-US" sz="1600" dirty="0" err="1">
                <a:solidFill>
                  <a:schemeClr val="tx1">
                    <a:lumMod val="60000"/>
                    <a:lumOff val="40000"/>
                  </a:schemeClr>
                </a:solidFill>
                <a:latin typeface="Arial" charset="0"/>
                <a:cs typeface="Times New Roman" pitchFamily="18" charset="0"/>
              </a:rPr>
              <a:t>Shivam</a:t>
            </a:r>
            <a:r>
              <a:rPr lang="en-US" sz="1600" dirty="0">
                <a:solidFill>
                  <a:schemeClr val="tx1">
                    <a:lumMod val="60000"/>
                    <a:lumOff val="40000"/>
                  </a:schemeClr>
                </a:solidFill>
                <a:latin typeface="Arial" charset="0"/>
                <a:cs typeface="Times New Roman" pitchFamily="18" charset="0"/>
              </a:rPr>
              <a:t> </a:t>
            </a:r>
            <a:r>
              <a:rPr lang="en-US" sz="1600" dirty="0" err="1">
                <a:solidFill>
                  <a:schemeClr val="tx1">
                    <a:lumMod val="60000"/>
                    <a:lumOff val="40000"/>
                  </a:schemeClr>
                </a:solidFill>
                <a:latin typeface="Arial" charset="0"/>
                <a:cs typeface="Times New Roman" pitchFamily="18" charset="0"/>
              </a:rPr>
              <a:t>Dubey</a:t>
            </a:r>
            <a:r>
              <a:rPr lang="en-US" sz="1600" dirty="0">
                <a:solidFill>
                  <a:schemeClr val="tx1">
                    <a:lumMod val="60000"/>
                    <a:lumOff val="40000"/>
                  </a:schemeClr>
                </a:solidFill>
                <a:latin typeface="Arial" charset="0"/>
                <a:cs typeface="Times New Roman" pitchFamily="18" charset="0"/>
              </a:rPr>
              <a:t>, M.D. – Harvard Medical School</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Erin Dunn, Ph.D. – Harvard Medical School</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Jeff Dusek, Ph.D. – Allina Healthcare</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Mark Greenberg, Ph.D. – Penn State University</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Stefan Hoffman, M.D. – Boston University</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Sunny </a:t>
            </a:r>
            <a:r>
              <a:rPr lang="en-US" sz="1600" dirty="0" err="1">
                <a:solidFill>
                  <a:schemeClr val="tx1">
                    <a:lumMod val="60000"/>
                    <a:lumOff val="40000"/>
                  </a:schemeClr>
                </a:solidFill>
                <a:latin typeface="Arial" charset="0"/>
                <a:cs typeface="Times New Roman" pitchFamily="18" charset="0"/>
              </a:rPr>
              <a:t>Hyucksun</a:t>
            </a:r>
            <a:r>
              <a:rPr lang="en-US" sz="1600" dirty="0">
                <a:solidFill>
                  <a:schemeClr val="tx1">
                    <a:lumMod val="60000"/>
                    <a:lumOff val="40000"/>
                  </a:schemeClr>
                </a:solidFill>
                <a:latin typeface="Arial" charset="0"/>
                <a:cs typeface="Times New Roman" pitchFamily="18" charset="0"/>
              </a:rPr>
              <a:t>, Ph.D. – Boston University</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Jennifer Johnston, Ph.D. – Northeastern University</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Mindy </a:t>
            </a:r>
            <a:r>
              <a:rPr lang="en-US" sz="1600" dirty="0" err="1">
                <a:solidFill>
                  <a:schemeClr val="tx1">
                    <a:lumMod val="60000"/>
                    <a:lumOff val="40000"/>
                  </a:schemeClr>
                </a:solidFill>
                <a:latin typeface="Arial" charset="0"/>
                <a:cs typeface="Times New Roman" pitchFamily="18" charset="0"/>
              </a:rPr>
              <a:t>Miraglia</a:t>
            </a:r>
            <a:endParaRPr lang="en-US" sz="1600" dirty="0">
              <a:solidFill>
                <a:schemeClr val="tx1">
                  <a:lumMod val="60000"/>
                  <a:lumOff val="40000"/>
                </a:schemeClr>
              </a:solidFill>
              <a:latin typeface="Arial" charset="0"/>
              <a:cs typeface="Times New Roman" pitchFamily="18" charset="0"/>
            </a:endParaRPr>
          </a:p>
          <a:p>
            <a:pPr marL="231775" indent="-231775">
              <a:buFontTx/>
              <a:buChar char="•"/>
              <a:defRPr/>
            </a:pPr>
            <a:r>
              <a:rPr lang="en-US" sz="1600" dirty="0">
                <a:solidFill>
                  <a:schemeClr val="tx1">
                    <a:lumMod val="60000"/>
                    <a:lumOff val="40000"/>
                  </a:schemeClr>
                </a:solidFill>
                <a:latin typeface="Arial" charset="0"/>
                <a:cs typeface="Times New Roman" pitchFamily="18" charset="0"/>
              </a:rPr>
              <a:t>Jessica </a:t>
            </a:r>
            <a:r>
              <a:rPr lang="en-US" sz="1600" dirty="0" err="1">
                <a:solidFill>
                  <a:schemeClr val="tx1">
                    <a:lumMod val="60000"/>
                    <a:lumOff val="40000"/>
                  </a:schemeClr>
                </a:solidFill>
                <a:latin typeface="Arial" charset="0"/>
                <a:cs typeface="Times New Roman" pitchFamily="18" charset="0"/>
              </a:rPr>
              <a:t>Noggle</a:t>
            </a:r>
            <a:r>
              <a:rPr lang="en-US" sz="1600" dirty="0">
                <a:solidFill>
                  <a:schemeClr val="tx1">
                    <a:lumMod val="60000"/>
                    <a:lumOff val="40000"/>
                  </a:schemeClr>
                </a:solidFill>
                <a:latin typeface="Arial" charset="0"/>
                <a:cs typeface="Times New Roman" pitchFamily="18" charset="0"/>
              </a:rPr>
              <a:t>, Ph.D. – </a:t>
            </a:r>
            <a:r>
              <a:rPr lang="en-US" sz="1600" dirty="0">
                <a:solidFill>
                  <a:srgbClr val="FFFFCC"/>
                </a:solidFill>
                <a:latin typeface="Arial" charset="0"/>
                <a:cs typeface="Times New Roman" pitchFamily="18" charset="0"/>
              </a:rPr>
              <a:t>Harvard</a:t>
            </a:r>
            <a:r>
              <a:rPr lang="en-US" sz="1600" dirty="0">
                <a:solidFill>
                  <a:schemeClr val="tx1">
                    <a:lumMod val="60000"/>
                    <a:lumOff val="40000"/>
                  </a:schemeClr>
                </a:solidFill>
                <a:latin typeface="Arial" charset="0"/>
                <a:cs typeface="Times New Roman" pitchFamily="18" charset="0"/>
              </a:rPr>
              <a:t> Medical School</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Ashleigh Parsons – Harvard Graduate School of Education</a:t>
            </a:r>
          </a:p>
          <a:p>
            <a:pPr marL="231775" indent="-231775">
              <a:buFontTx/>
              <a:buChar char="•"/>
              <a:defRPr/>
            </a:pPr>
            <a:r>
              <a:rPr lang="en-US" sz="1600" dirty="0">
                <a:solidFill>
                  <a:schemeClr val="tx1">
                    <a:lumMod val="60000"/>
                    <a:lumOff val="40000"/>
                  </a:schemeClr>
                </a:solidFill>
                <a:latin typeface="Arial" charset="0"/>
              </a:rPr>
              <a:t>Lynn Schultz, Ph.D. – Harvard Medical School</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Stephanie Shorter, Ph.D.</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Naomi Steiner, M.D. – Tufts University</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Judith Stern, Ph.D. – Boston University</a:t>
            </a:r>
          </a:p>
          <a:p>
            <a:pPr marL="231775" indent="-231775">
              <a:buFontTx/>
              <a:buChar char="•"/>
              <a:defRPr/>
            </a:pPr>
            <a:r>
              <a:rPr lang="en-US" sz="1600" dirty="0">
                <a:solidFill>
                  <a:schemeClr val="tx1">
                    <a:lumMod val="60000"/>
                    <a:lumOff val="40000"/>
                  </a:schemeClr>
                </a:solidFill>
                <a:latin typeface="Arial" charset="0"/>
              </a:rPr>
              <a:t>Bessel van </a:t>
            </a:r>
            <a:r>
              <a:rPr lang="en-US" sz="1600" dirty="0" err="1">
                <a:solidFill>
                  <a:schemeClr val="tx1">
                    <a:lumMod val="60000"/>
                    <a:lumOff val="40000"/>
                  </a:schemeClr>
                </a:solidFill>
                <a:latin typeface="Arial" charset="0"/>
              </a:rPr>
              <a:t>der</a:t>
            </a:r>
            <a:r>
              <a:rPr lang="en-US" sz="1600" dirty="0">
                <a:solidFill>
                  <a:schemeClr val="tx1">
                    <a:lumMod val="60000"/>
                    <a:lumOff val="40000"/>
                  </a:schemeClr>
                </a:solidFill>
                <a:latin typeface="Arial" charset="0"/>
              </a:rPr>
              <a:t> </a:t>
            </a:r>
            <a:r>
              <a:rPr lang="en-US" sz="1600" dirty="0" err="1">
                <a:solidFill>
                  <a:schemeClr val="tx1">
                    <a:lumMod val="60000"/>
                    <a:lumOff val="40000"/>
                  </a:schemeClr>
                </a:solidFill>
                <a:latin typeface="Arial" charset="0"/>
              </a:rPr>
              <a:t>Kolk</a:t>
            </a:r>
            <a:r>
              <a:rPr lang="en-US" sz="1600" dirty="0">
                <a:solidFill>
                  <a:schemeClr val="tx1">
                    <a:lumMod val="60000"/>
                    <a:lumOff val="40000"/>
                  </a:schemeClr>
                </a:solidFill>
                <a:latin typeface="Arial" charset="0"/>
              </a:rPr>
              <a:t>, M.D. – The Trauma Center / BU</a:t>
            </a:r>
          </a:p>
          <a:p>
            <a:pPr marL="231775" indent="-231775">
              <a:buFontTx/>
              <a:buChar char="•"/>
              <a:defRPr/>
            </a:pPr>
            <a:r>
              <a:rPr lang="en-US" sz="1600" dirty="0">
                <a:solidFill>
                  <a:schemeClr val="tx1">
                    <a:lumMod val="60000"/>
                    <a:lumOff val="40000"/>
                  </a:schemeClr>
                </a:solidFill>
                <a:latin typeface="Arial" charset="0"/>
              </a:rPr>
              <a:t>Ashley Winning, Ph.D. – Harvard School of Public Health</a:t>
            </a:r>
          </a:p>
          <a:p>
            <a:pPr marL="231775" indent="-231775">
              <a:buFontTx/>
              <a:buChar char="•"/>
              <a:defRPr/>
            </a:pPr>
            <a:r>
              <a:rPr lang="en-US" sz="1600" dirty="0">
                <a:solidFill>
                  <a:schemeClr val="tx1">
                    <a:lumMod val="60000"/>
                    <a:lumOff val="40000"/>
                  </a:schemeClr>
                </a:solidFill>
                <a:latin typeface="Arial" charset="0"/>
                <a:cs typeface="Times New Roman" pitchFamily="18" charset="0"/>
              </a:rPr>
              <a:t>Grace </a:t>
            </a:r>
            <a:r>
              <a:rPr lang="en-US" sz="1600" dirty="0" err="1">
                <a:solidFill>
                  <a:schemeClr val="tx1">
                    <a:lumMod val="60000"/>
                    <a:lumOff val="40000"/>
                  </a:schemeClr>
                </a:solidFill>
                <a:latin typeface="Arial" charset="0"/>
                <a:cs typeface="Times New Roman" pitchFamily="18" charset="0"/>
              </a:rPr>
              <a:t>Wyshak</a:t>
            </a:r>
            <a:r>
              <a:rPr lang="en-US" sz="1600" dirty="0">
                <a:solidFill>
                  <a:schemeClr val="tx1">
                    <a:lumMod val="60000"/>
                    <a:lumOff val="40000"/>
                  </a:schemeClr>
                </a:solidFill>
                <a:latin typeface="Arial" charset="0"/>
                <a:cs typeface="Times New Roman" pitchFamily="18" charset="0"/>
              </a:rPr>
              <a:t>, Ph.D. – Harvard School of Public Health</a:t>
            </a:r>
          </a:p>
        </p:txBody>
      </p:sp>
      <p:sp>
        <p:nvSpPr>
          <p:cNvPr id="7" name="Text Box 3"/>
          <p:cNvSpPr txBox="1">
            <a:spLocks noChangeArrowheads="1"/>
          </p:cNvSpPr>
          <p:nvPr/>
        </p:nvSpPr>
        <p:spPr bwMode="auto">
          <a:xfrm>
            <a:off x="6397625" y="350838"/>
            <a:ext cx="2295525" cy="6708775"/>
          </a:xfrm>
          <a:prstGeom prst="rect">
            <a:avLst/>
          </a:prstGeom>
          <a:noFill/>
          <a:ln w="9525">
            <a:noFill/>
            <a:miter lim="800000"/>
            <a:headEnd/>
            <a:tailEnd/>
          </a:ln>
          <a:effectLst/>
        </p:spPr>
        <p:txBody>
          <a:bodyPr>
            <a:spAutoFit/>
          </a:bodyPr>
          <a:lstStyle/>
          <a:p>
            <a:pPr marL="231775" indent="-231775">
              <a:buSzPct val="70000"/>
              <a:buFont typeface="Wingdings" pitchFamily="2" charset="2"/>
              <a:buNone/>
              <a:defRPr/>
            </a:pPr>
            <a:r>
              <a:rPr lang="en-US" u="sng" dirty="0">
                <a:solidFill>
                  <a:srgbClr val="FFFFCC"/>
                </a:solidFill>
                <a:latin typeface="Arial" charset="0"/>
                <a:cs typeface="Times New Roman" pitchFamily="18" charset="0"/>
              </a:rPr>
              <a:t>Technical</a:t>
            </a:r>
          </a:p>
          <a:p>
            <a:pPr marL="231775" indent="-231775">
              <a:buSzPct val="70000"/>
              <a:buFont typeface="Wingdings" pitchFamily="2" charset="2"/>
              <a:buNone/>
              <a:defRPr/>
            </a:pPr>
            <a:r>
              <a:rPr lang="en-US" u="sng" dirty="0">
                <a:solidFill>
                  <a:srgbClr val="FFFFCC"/>
                </a:solidFill>
                <a:latin typeface="Arial" charset="0"/>
                <a:cs typeface="Times New Roman" pitchFamily="18" charset="0"/>
              </a:rPr>
              <a:t>Assistance</a:t>
            </a:r>
          </a:p>
          <a:p>
            <a:pPr marL="231775" indent="-231775">
              <a:buFontTx/>
              <a:buChar char="•"/>
              <a:defRPr/>
            </a:pPr>
            <a:r>
              <a:rPr lang="en-US" sz="1400" dirty="0">
                <a:solidFill>
                  <a:srgbClr val="FFFFCC"/>
                </a:solidFill>
                <a:latin typeface="Arial" charset="0"/>
              </a:rPr>
              <a:t>Deborah Cohen</a:t>
            </a:r>
          </a:p>
          <a:p>
            <a:pPr marL="231775" indent="-231775">
              <a:buFontTx/>
              <a:buChar char="•"/>
              <a:defRPr/>
            </a:pPr>
            <a:r>
              <a:rPr lang="en-US" sz="1400" dirty="0">
                <a:solidFill>
                  <a:srgbClr val="FFFFCC"/>
                </a:solidFill>
                <a:latin typeface="Arial" charset="0"/>
              </a:rPr>
              <a:t>Angela Wilson</a:t>
            </a:r>
          </a:p>
          <a:p>
            <a:pPr marL="231775" indent="-231775">
              <a:buFontTx/>
              <a:buChar char="•"/>
              <a:defRPr/>
            </a:pPr>
            <a:r>
              <a:rPr lang="en-US" sz="1400" dirty="0">
                <a:solidFill>
                  <a:srgbClr val="FFFFCC"/>
                </a:solidFill>
                <a:latin typeface="Arial" charset="0"/>
              </a:rPr>
              <a:t>Iona Brigham</a:t>
            </a:r>
          </a:p>
          <a:p>
            <a:pPr marL="231775" indent="-231775">
              <a:buFontTx/>
              <a:buChar char="•"/>
              <a:defRPr/>
            </a:pPr>
            <a:r>
              <a:rPr lang="de-DE" sz="1400" dirty="0">
                <a:solidFill>
                  <a:srgbClr val="FFFFCC"/>
                </a:solidFill>
                <a:latin typeface="Arial" charset="0"/>
              </a:rPr>
              <a:t>Torrey Baldwin</a:t>
            </a:r>
          </a:p>
          <a:p>
            <a:pPr marL="231775" indent="-231775">
              <a:buFontTx/>
              <a:buChar char="•"/>
              <a:defRPr/>
            </a:pPr>
            <a:r>
              <a:rPr lang="de-DE" sz="1400" dirty="0">
                <a:solidFill>
                  <a:srgbClr val="FFFFCC"/>
                </a:solidFill>
                <a:latin typeface="Arial" charset="0"/>
              </a:rPr>
              <a:t>Janna Delgado</a:t>
            </a:r>
          </a:p>
          <a:p>
            <a:pPr marL="231775" indent="-231775">
              <a:buFontTx/>
              <a:buChar char="•"/>
              <a:defRPr/>
            </a:pPr>
            <a:r>
              <a:rPr lang="de-DE" sz="1400" dirty="0">
                <a:solidFill>
                  <a:srgbClr val="FFFFCC"/>
                </a:solidFill>
                <a:latin typeface="Arial" charset="0"/>
              </a:rPr>
              <a:t>Kristen Reinhardt</a:t>
            </a:r>
          </a:p>
          <a:p>
            <a:pPr>
              <a:buFontTx/>
              <a:buChar char="•"/>
              <a:defRPr/>
            </a:pPr>
            <a:r>
              <a:rPr lang="en-US" sz="1400" dirty="0">
                <a:solidFill>
                  <a:srgbClr val="FFFFCC"/>
                </a:solidFill>
                <a:latin typeface="Arial" charset="0"/>
              </a:rPr>
              <a:t>   Mira </a:t>
            </a:r>
            <a:r>
              <a:rPr lang="en-US" sz="1400" dirty="0" err="1">
                <a:solidFill>
                  <a:srgbClr val="FFFFCC"/>
                </a:solidFill>
                <a:latin typeface="Arial" charset="0"/>
              </a:rPr>
              <a:t>Chernick</a:t>
            </a:r>
            <a:endParaRPr lang="en-US" sz="1400" dirty="0">
              <a:solidFill>
                <a:srgbClr val="FFFFCC"/>
              </a:solidFill>
              <a:latin typeface="Arial" charset="0"/>
            </a:endParaRPr>
          </a:p>
          <a:p>
            <a:pPr>
              <a:buFontTx/>
              <a:buChar char="•"/>
              <a:defRPr/>
            </a:pPr>
            <a:r>
              <a:rPr lang="en-US" sz="1400" dirty="0">
                <a:solidFill>
                  <a:srgbClr val="FFFFCC"/>
                </a:solidFill>
                <a:latin typeface="Arial" charset="0"/>
              </a:rPr>
              <a:t>   Larissa Carlson</a:t>
            </a:r>
          </a:p>
          <a:p>
            <a:pPr>
              <a:buFontTx/>
              <a:buChar char="•"/>
              <a:defRPr/>
            </a:pPr>
            <a:r>
              <a:rPr lang="en-US" sz="1400" dirty="0">
                <a:solidFill>
                  <a:srgbClr val="FFFFCC"/>
                </a:solidFill>
                <a:latin typeface="Arial" charset="0"/>
              </a:rPr>
              <a:t>   Tosca Braun</a:t>
            </a:r>
          </a:p>
          <a:p>
            <a:pPr>
              <a:buFontTx/>
              <a:buChar char="•"/>
              <a:defRPr/>
            </a:pPr>
            <a:r>
              <a:rPr lang="en-US" sz="1400" dirty="0">
                <a:solidFill>
                  <a:srgbClr val="FFFFCC"/>
                </a:solidFill>
                <a:latin typeface="Arial" charset="0"/>
              </a:rPr>
              <a:t>   Elyse </a:t>
            </a:r>
            <a:r>
              <a:rPr lang="en-US" sz="1400" dirty="0" err="1">
                <a:solidFill>
                  <a:srgbClr val="FFFFCC"/>
                </a:solidFill>
                <a:latin typeface="Arial" charset="0"/>
              </a:rPr>
              <a:t>Sklar</a:t>
            </a:r>
            <a:endParaRPr lang="en-US" sz="1400" dirty="0">
              <a:solidFill>
                <a:srgbClr val="FFFFCC"/>
              </a:solidFill>
              <a:latin typeface="Arial" charset="0"/>
            </a:endParaRPr>
          </a:p>
          <a:p>
            <a:pPr>
              <a:buFontTx/>
              <a:buChar char="•"/>
              <a:defRPr/>
            </a:pPr>
            <a:r>
              <a:rPr lang="en-US" sz="1400" dirty="0">
                <a:solidFill>
                  <a:srgbClr val="FFFFCC"/>
                </a:solidFill>
                <a:latin typeface="Arial" charset="0"/>
              </a:rPr>
              <a:t>   </a:t>
            </a:r>
            <a:r>
              <a:rPr lang="en-US" sz="1400" dirty="0" err="1">
                <a:solidFill>
                  <a:srgbClr val="FFFFCC"/>
                </a:solidFill>
                <a:latin typeface="Arial" charset="0"/>
              </a:rPr>
              <a:t>Giusep</a:t>
            </a:r>
            <a:r>
              <a:rPr lang="en-US" sz="1400" dirty="0">
                <a:solidFill>
                  <a:srgbClr val="FFFFCC"/>
                </a:solidFill>
                <a:latin typeface="Arial" charset="0"/>
              </a:rPr>
              <a:t> Vitale</a:t>
            </a:r>
          </a:p>
          <a:p>
            <a:pPr>
              <a:buFontTx/>
              <a:buChar char="•"/>
              <a:defRPr/>
            </a:pPr>
            <a:r>
              <a:rPr lang="en-US" sz="1400" dirty="0">
                <a:solidFill>
                  <a:srgbClr val="FFFFCC"/>
                </a:solidFill>
                <a:latin typeface="Arial" charset="0"/>
              </a:rPr>
              <a:t>   Setareh Fararooy</a:t>
            </a:r>
          </a:p>
          <a:p>
            <a:pPr>
              <a:buFontTx/>
              <a:buChar char="•"/>
              <a:defRPr/>
            </a:pPr>
            <a:r>
              <a:rPr lang="en-US" sz="1400" dirty="0">
                <a:solidFill>
                  <a:srgbClr val="FFFFCC"/>
                </a:solidFill>
                <a:latin typeface="Arial" charset="0"/>
              </a:rPr>
              <a:t>   Pamela </a:t>
            </a:r>
            <a:r>
              <a:rPr lang="en-US" sz="1400" dirty="0" err="1">
                <a:solidFill>
                  <a:srgbClr val="FFFFCC"/>
                </a:solidFill>
                <a:latin typeface="Arial" charset="0"/>
              </a:rPr>
              <a:t>Scorza</a:t>
            </a:r>
            <a:endParaRPr lang="en-US" sz="1400" dirty="0">
              <a:solidFill>
                <a:srgbClr val="FFFFCC"/>
              </a:solidFill>
              <a:latin typeface="Arial" charset="0"/>
            </a:endParaRPr>
          </a:p>
          <a:p>
            <a:pPr>
              <a:buFontTx/>
              <a:buChar char="•"/>
              <a:defRPr/>
            </a:pPr>
            <a:r>
              <a:rPr lang="en-US" sz="1400" dirty="0">
                <a:solidFill>
                  <a:srgbClr val="FFFFCC"/>
                </a:solidFill>
                <a:latin typeface="Arial" charset="0"/>
              </a:rPr>
              <a:t>   Edi </a:t>
            </a:r>
            <a:r>
              <a:rPr lang="en-US" sz="1400" dirty="0" err="1">
                <a:solidFill>
                  <a:srgbClr val="FFFFCC"/>
                </a:solidFill>
                <a:latin typeface="Arial" charset="0"/>
              </a:rPr>
              <a:t>Pasalis</a:t>
            </a:r>
            <a:endParaRPr lang="en-US" sz="1400" dirty="0">
              <a:solidFill>
                <a:srgbClr val="FFFFCC"/>
              </a:solidFill>
              <a:latin typeface="Arial" charset="0"/>
            </a:endParaRPr>
          </a:p>
          <a:p>
            <a:pPr marL="231775" indent="-231775">
              <a:buFontTx/>
              <a:buChar char="•"/>
              <a:defRPr/>
            </a:pPr>
            <a:r>
              <a:rPr lang="en-US" sz="1400" dirty="0">
                <a:solidFill>
                  <a:srgbClr val="FFFFCC"/>
                </a:solidFill>
                <a:latin typeface="Arial" charset="0"/>
              </a:rPr>
              <a:t>David </a:t>
            </a:r>
            <a:r>
              <a:rPr lang="en-US" sz="1400" dirty="0" err="1">
                <a:solidFill>
                  <a:srgbClr val="FFFFCC"/>
                </a:solidFill>
                <a:latin typeface="Arial" charset="0"/>
              </a:rPr>
              <a:t>Schouela</a:t>
            </a:r>
            <a:endParaRPr lang="en-US" sz="1400" dirty="0">
              <a:solidFill>
                <a:srgbClr val="FFFFCC"/>
              </a:solidFill>
              <a:latin typeface="Arial" charset="0"/>
            </a:endParaRPr>
          </a:p>
          <a:p>
            <a:pPr marL="231775" indent="-231775">
              <a:buFontTx/>
              <a:buChar char="•"/>
              <a:defRPr/>
            </a:pPr>
            <a:r>
              <a:rPr lang="en-US" sz="1400" dirty="0">
                <a:solidFill>
                  <a:srgbClr val="FFFFCC"/>
                </a:solidFill>
                <a:latin typeface="Arial" charset="0"/>
              </a:rPr>
              <a:t>Anna </a:t>
            </a:r>
            <a:r>
              <a:rPr lang="en-US" sz="1400" dirty="0" err="1">
                <a:solidFill>
                  <a:srgbClr val="FFFFCC"/>
                </a:solidFill>
                <a:latin typeface="Arial" charset="0"/>
              </a:rPr>
              <a:t>Kharaz</a:t>
            </a:r>
            <a:endParaRPr lang="en-US" sz="1400" dirty="0">
              <a:solidFill>
                <a:srgbClr val="FFFFCC"/>
              </a:solidFill>
              <a:latin typeface="Arial" charset="0"/>
            </a:endParaRPr>
          </a:p>
          <a:p>
            <a:pPr marL="231775" indent="-231775">
              <a:buFontTx/>
              <a:buChar char="•"/>
              <a:defRPr/>
            </a:pPr>
            <a:r>
              <a:rPr lang="en-US" sz="1400" dirty="0">
                <a:solidFill>
                  <a:srgbClr val="FFFFCC"/>
                </a:solidFill>
                <a:latin typeface="Arial" charset="0"/>
              </a:rPr>
              <a:t>Katrina Peterson</a:t>
            </a:r>
          </a:p>
          <a:p>
            <a:pPr marL="231775" indent="-231775">
              <a:buFontTx/>
              <a:buChar char="•"/>
              <a:defRPr/>
            </a:pPr>
            <a:r>
              <a:rPr lang="en-US" sz="1400" dirty="0">
                <a:solidFill>
                  <a:srgbClr val="FFFFCC"/>
                </a:solidFill>
                <a:latin typeface="Arial" charset="0"/>
              </a:rPr>
              <a:t>Clayton McClintock</a:t>
            </a:r>
          </a:p>
          <a:p>
            <a:pPr marL="231775" indent="-231775">
              <a:buFontTx/>
              <a:buChar char="•"/>
              <a:defRPr/>
            </a:pPr>
            <a:r>
              <a:rPr lang="en-US" sz="1400" dirty="0">
                <a:solidFill>
                  <a:srgbClr val="FFFFCC"/>
                </a:solidFill>
                <a:latin typeface="Arial" charset="0"/>
              </a:rPr>
              <a:t>Emilia </a:t>
            </a:r>
            <a:r>
              <a:rPr lang="en-US" sz="1400" dirty="0" err="1">
                <a:solidFill>
                  <a:srgbClr val="FFFFCC"/>
                </a:solidFill>
                <a:latin typeface="Arial" charset="0"/>
              </a:rPr>
              <a:t>Sabatowska</a:t>
            </a:r>
            <a:endParaRPr lang="en-US" sz="1400" dirty="0">
              <a:solidFill>
                <a:srgbClr val="FFFFCC"/>
              </a:solidFill>
              <a:latin typeface="Arial" charset="0"/>
            </a:endParaRPr>
          </a:p>
          <a:p>
            <a:pPr marL="231775" indent="-231775">
              <a:buFontTx/>
              <a:buChar char="•"/>
              <a:defRPr/>
            </a:pPr>
            <a:r>
              <a:rPr lang="en-US" sz="1400" dirty="0">
                <a:solidFill>
                  <a:srgbClr val="FFFFCC"/>
                </a:solidFill>
                <a:latin typeface="Arial" charset="0"/>
              </a:rPr>
              <a:t>Chanel Luck</a:t>
            </a:r>
          </a:p>
          <a:p>
            <a:pPr marL="231775" indent="-231775">
              <a:buFontTx/>
              <a:buChar char="•"/>
              <a:defRPr/>
            </a:pPr>
            <a:r>
              <a:rPr lang="en-US" sz="1400" dirty="0">
                <a:solidFill>
                  <a:srgbClr val="FFFFCC"/>
                </a:solidFill>
                <a:latin typeface="Arial" charset="0"/>
              </a:rPr>
              <a:t>Todd Abrams</a:t>
            </a:r>
          </a:p>
          <a:p>
            <a:pPr marL="231775" indent="-231775">
              <a:buFontTx/>
              <a:buChar char="•"/>
              <a:defRPr/>
            </a:pPr>
            <a:r>
              <a:rPr lang="en-US" sz="1400" dirty="0">
                <a:solidFill>
                  <a:srgbClr val="FFFFCC"/>
                </a:solidFill>
                <a:latin typeface="Arial" charset="0"/>
              </a:rPr>
              <a:t>Valerie Yip</a:t>
            </a:r>
          </a:p>
          <a:p>
            <a:pPr marL="231775" indent="-231775">
              <a:buFontTx/>
              <a:buChar char="•"/>
              <a:defRPr/>
            </a:pPr>
            <a:r>
              <a:rPr lang="en-US" sz="1400" dirty="0">
                <a:solidFill>
                  <a:srgbClr val="FFFFCC"/>
                </a:solidFill>
                <a:latin typeface="Arial" charset="0"/>
              </a:rPr>
              <a:t>Jess Frey</a:t>
            </a:r>
          </a:p>
          <a:p>
            <a:pPr marL="231775" indent="-231775">
              <a:buFontTx/>
              <a:buChar char="•"/>
              <a:defRPr/>
            </a:pPr>
            <a:r>
              <a:rPr lang="en-US" sz="1400" dirty="0">
                <a:solidFill>
                  <a:srgbClr val="FFFFCC"/>
                </a:solidFill>
                <a:latin typeface="Arial" charset="0"/>
              </a:rPr>
              <a:t>Olga </a:t>
            </a:r>
            <a:r>
              <a:rPr lang="en-US" sz="1400" dirty="0" err="1">
                <a:solidFill>
                  <a:srgbClr val="FFFFCC"/>
                </a:solidFill>
                <a:latin typeface="Arial" charset="0"/>
              </a:rPr>
              <a:t>Overmeyer</a:t>
            </a:r>
            <a:endParaRPr lang="en-US" sz="1400" dirty="0">
              <a:solidFill>
                <a:srgbClr val="FFFFCC"/>
              </a:solidFill>
              <a:latin typeface="Arial" charset="0"/>
            </a:endParaRPr>
          </a:p>
          <a:p>
            <a:pPr marL="231775" indent="-231775">
              <a:buFontTx/>
              <a:buChar char="•"/>
              <a:defRPr/>
            </a:pPr>
            <a:r>
              <a:rPr lang="en-US" sz="1400" dirty="0">
                <a:solidFill>
                  <a:srgbClr val="FFFFCC"/>
                </a:solidFill>
                <a:latin typeface="Arial" charset="0"/>
              </a:rPr>
              <a:t>Amanda </a:t>
            </a:r>
            <a:r>
              <a:rPr lang="en-US" sz="1400" dirty="0" err="1">
                <a:solidFill>
                  <a:srgbClr val="FFFFCC"/>
                </a:solidFill>
                <a:latin typeface="Arial" charset="0"/>
              </a:rPr>
              <a:t>Kealey</a:t>
            </a:r>
            <a:endParaRPr lang="en-US" sz="1400" dirty="0">
              <a:solidFill>
                <a:srgbClr val="FFFFCC"/>
              </a:solidFill>
              <a:latin typeface="Arial" charset="0"/>
            </a:endParaRPr>
          </a:p>
          <a:p>
            <a:pPr marL="231775" indent="-231775">
              <a:buFontTx/>
              <a:buChar char="•"/>
              <a:defRPr/>
            </a:pPr>
            <a:endParaRPr lang="en-US" sz="1600" dirty="0">
              <a:solidFill>
                <a:srgbClr val="FFFFCC"/>
              </a:solidFill>
              <a:latin typeface="Arial" charset="0"/>
            </a:endParaRPr>
          </a:p>
          <a:p>
            <a:pPr marL="231775" indent="-231775">
              <a:buFontTx/>
              <a:buChar char="•"/>
              <a:defRPr/>
            </a:pPr>
            <a:endParaRPr lang="en-US" sz="1600" dirty="0">
              <a:solidFill>
                <a:srgbClr val="FFFFCC"/>
              </a:solidFill>
              <a:latin typeface="Arial" charset="0"/>
            </a:endParaRPr>
          </a:p>
        </p:txBody>
      </p:sp>
    </p:spTree>
    <p:extLst>
      <p:ext uri="{BB962C8B-B14F-4D97-AF65-F5344CB8AC3E}">
        <p14:creationId xmlns:p14="http://schemas.microsoft.com/office/powerpoint/2010/main" xmlns="" val="30483606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1"/>
          <p:cNvPicPr>
            <a:picLocks noChangeAspect="1"/>
          </p:cNvPicPr>
          <p:nvPr/>
        </p:nvPicPr>
        <p:blipFill>
          <a:blip r:embed="rId3" cstate="print">
            <a:extLst>
              <a:ext uri="{28A0092B-C50C-407E-A947-70E740481C1C}">
                <a14:useLocalDpi xmlns:a14="http://schemas.microsoft.com/office/drawing/2010/main" xmlns="" val="0"/>
              </a:ext>
            </a:extLst>
          </a:blip>
          <a:srcRect l="10966" r="11745"/>
          <a:stretch>
            <a:fillRect/>
          </a:stretch>
        </p:blipFill>
        <p:spPr bwMode="auto">
          <a:xfrm>
            <a:off x="392113" y="419100"/>
            <a:ext cx="8348662" cy="6073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900026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1"/>
          <p:cNvPicPr>
            <a:picLocks noChangeAspect="1"/>
          </p:cNvPicPr>
          <p:nvPr/>
        </p:nvPicPr>
        <p:blipFill>
          <a:blip r:embed="rId3" cstate="print">
            <a:extLst>
              <a:ext uri="{28A0092B-C50C-407E-A947-70E740481C1C}">
                <a14:useLocalDpi xmlns:a14="http://schemas.microsoft.com/office/drawing/2010/main" xmlns="" val="0"/>
              </a:ext>
            </a:extLst>
          </a:blip>
          <a:srcRect l="14313" t="3288" r="15408" b="5957"/>
          <a:stretch>
            <a:fillRect/>
          </a:stretch>
        </p:blipFill>
        <p:spPr bwMode="auto">
          <a:xfrm>
            <a:off x="373063" y="403225"/>
            <a:ext cx="8391525" cy="6092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079277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ext Box 3"/>
          <p:cNvSpPr txBox="1">
            <a:spLocks noChangeArrowheads="1"/>
          </p:cNvSpPr>
          <p:nvPr/>
        </p:nvSpPr>
        <p:spPr bwMode="auto">
          <a:xfrm>
            <a:off x="615950" y="438150"/>
            <a:ext cx="7893050" cy="738188"/>
          </a:xfrm>
          <a:prstGeom prst="rect">
            <a:avLst/>
          </a:prstGeom>
          <a:solidFill>
            <a:srgbClr val="FFFFFF"/>
          </a:solidFill>
          <a:ln>
            <a:noFill/>
          </a:ln>
          <a:extLst>
            <a:ext uri="{91240B29-F687-4F45-9708-019B960494DF}">
              <a14:hiddenLine xmlns:a14="http://schemas.microsoft.com/office/drawing/2010/main" xmlns="" w="28575">
                <a:solidFill>
                  <a:srgbClr val="000000"/>
                </a:solidFill>
                <a:miter lim="800000"/>
                <a:headEnd/>
                <a:tailEnd/>
              </a14:hiddenLine>
            </a:ext>
          </a:extLst>
        </p:spPr>
        <p:txBody>
          <a:bodyPr lIns="0" tIns="0" rIns="0" bIns="0">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4800" dirty="0" err="1">
                <a:solidFill>
                  <a:srgbClr val="F22C2C"/>
                </a:solidFill>
                <a:latin typeface="Times New Roman" panose="02020603050405020304" pitchFamily="18" charset="0"/>
              </a:rPr>
              <a:t>Kripalu</a:t>
            </a:r>
            <a:r>
              <a:rPr lang="en-US" sz="4000" dirty="0">
                <a:latin typeface="Arial" panose="020B0604020202020204" pitchFamily="34" charset="0"/>
              </a:rPr>
              <a:t> </a:t>
            </a:r>
            <a:r>
              <a:rPr lang="en-US" sz="4000" dirty="0">
                <a:solidFill>
                  <a:schemeClr val="folHlink"/>
                </a:solidFill>
                <a:latin typeface="Arial" panose="020B0604020202020204" pitchFamily="34" charset="0"/>
              </a:rPr>
              <a:t>|</a:t>
            </a:r>
            <a:r>
              <a:rPr lang="en-US" sz="4000" dirty="0">
                <a:latin typeface="Arial" panose="020B0604020202020204" pitchFamily="34" charset="0"/>
              </a:rPr>
              <a:t> </a:t>
            </a:r>
            <a:r>
              <a:rPr lang="en-US" sz="4000" dirty="0">
                <a:solidFill>
                  <a:schemeClr val="tx2"/>
                </a:solidFill>
                <a:latin typeface="Arial" panose="020B0604020202020204" pitchFamily="34" charset="0"/>
              </a:rPr>
              <a:t>center for yoga &amp; health</a:t>
            </a:r>
          </a:p>
        </p:txBody>
      </p:sp>
      <p:pic>
        <p:nvPicPr>
          <p:cNvPr id="147459" name="Picture 3"/>
          <p:cNvPicPr>
            <a:picLocks noChangeAspect="1"/>
          </p:cNvPicPr>
          <p:nvPr/>
        </p:nvPicPr>
        <p:blipFill>
          <a:blip r:embed="rId2" cstate="print">
            <a:extLst>
              <a:ext uri="{28A0092B-C50C-407E-A947-70E740481C1C}">
                <a14:useLocalDpi xmlns:a14="http://schemas.microsoft.com/office/drawing/2010/main" xmlns="" val="0"/>
              </a:ext>
            </a:extLst>
          </a:blip>
          <a:srcRect l="22031" r="22916" b="35258"/>
          <a:stretch>
            <a:fillRect/>
          </a:stretch>
        </p:blipFill>
        <p:spPr bwMode="auto">
          <a:xfrm>
            <a:off x="615950" y="1246188"/>
            <a:ext cx="7893050" cy="5221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7718306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09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l="8488" t="1105" r="10168" b="2982"/>
          <a:stretch>
            <a:fillRect/>
          </a:stretch>
        </p:blipFill>
        <p:spPr bwMode="auto">
          <a:xfrm>
            <a:off x="414338" y="685800"/>
            <a:ext cx="8315325" cy="5514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0995" name="Rectangle 3"/>
          <p:cNvSpPr>
            <a:spLocks noChangeArrowheads="1"/>
          </p:cNvSpPr>
          <p:nvPr/>
        </p:nvSpPr>
        <p:spPr bwMode="auto">
          <a:xfrm>
            <a:off x="2400300" y="5900738"/>
            <a:ext cx="3829050" cy="30003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endParaRPr lang="en-US" sz="2400">
              <a:latin typeface="Arial" panose="020B060402020202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1308121" y="477788"/>
            <a:ext cx="652935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dirty="0" smtClean="0">
                <a:solidFill>
                  <a:srgbClr val="FFFF00"/>
                </a:solidFill>
                <a:latin typeface="Arial" panose="020B0604020202020204" pitchFamily="34" charset="0"/>
              </a:rPr>
              <a:t>Yoga Therapy </a:t>
            </a:r>
            <a:r>
              <a:rPr lang="en-US" b="1" dirty="0">
                <a:solidFill>
                  <a:srgbClr val="FFFF00"/>
                </a:solidFill>
                <a:latin typeface="Arial" panose="020B0604020202020204" pitchFamily="34" charset="0"/>
              </a:rPr>
              <a:t>Research </a:t>
            </a:r>
            <a:r>
              <a:rPr lang="en-US" b="1" dirty="0" smtClean="0">
                <a:solidFill>
                  <a:srgbClr val="FFFF00"/>
                </a:solidFill>
                <a:latin typeface="Arial" panose="020B0604020202020204" pitchFamily="34" charset="0"/>
              </a:rPr>
              <a:t>Design</a:t>
            </a:r>
            <a:endParaRPr lang="en-US" b="1" dirty="0">
              <a:solidFill>
                <a:srgbClr val="FFFF00"/>
              </a:solidFill>
              <a:latin typeface="Arial" panose="020B0604020202020204" pitchFamily="34" charset="0"/>
            </a:endParaRPr>
          </a:p>
        </p:txBody>
      </p:sp>
      <p:sp>
        <p:nvSpPr>
          <p:cNvPr id="6" name="Text Box 4"/>
          <p:cNvSpPr txBox="1">
            <a:spLocks noChangeArrowheads="1"/>
          </p:cNvSpPr>
          <p:nvPr/>
        </p:nvSpPr>
        <p:spPr bwMode="auto">
          <a:xfrm>
            <a:off x="463385" y="5680469"/>
            <a:ext cx="847883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dirty="0">
                <a:latin typeface="Arial" panose="020B0604020202020204" pitchFamily="34" charset="0"/>
                <a:cs typeface="Times New Roman" panose="02020603050405020304" pitchFamily="18" charset="0"/>
              </a:rPr>
              <a:t>From:  </a:t>
            </a:r>
            <a:r>
              <a:rPr lang="en-US" sz="1600" i="1" dirty="0">
                <a:latin typeface="Arial" panose="020B0604020202020204" pitchFamily="34" charset="0"/>
              </a:rPr>
              <a:t>Yoga </a:t>
            </a:r>
            <a:r>
              <a:rPr lang="en-US" sz="1600" i="1" dirty="0" smtClean="0">
                <a:latin typeface="Arial" panose="020B0604020202020204" pitchFamily="34" charset="0"/>
              </a:rPr>
              <a:t>as a therapeutic intervention</a:t>
            </a:r>
            <a:r>
              <a:rPr lang="en-US" sz="1600" i="1" dirty="0">
                <a:latin typeface="Arial" panose="020B0604020202020204" pitchFamily="34" charset="0"/>
              </a:rPr>
              <a:t>: A </a:t>
            </a:r>
            <a:r>
              <a:rPr lang="en-US" sz="1600" i="1" dirty="0" smtClean="0">
                <a:latin typeface="Arial" panose="020B0604020202020204" pitchFamily="34" charset="0"/>
              </a:rPr>
              <a:t>bibliometric analysis of published research studies </a:t>
            </a:r>
            <a:r>
              <a:rPr lang="en-US" sz="1600" i="1" dirty="0">
                <a:latin typeface="Arial" panose="020B0604020202020204" pitchFamily="34" charset="0"/>
              </a:rPr>
              <a:t>from </a:t>
            </a:r>
            <a:r>
              <a:rPr lang="en-US" sz="1600" i="1" dirty="0" smtClean="0">
                <a:latin typeface="Arial" panose="020B0604020202020204" pitchFamily="34" charset="0"/>
              </a:rPr>
              <a:t>1967-2013, Jeter PE, Slutsky J, </a:t>
            </a:r>
            <a:r>
              <a:rPr lang="en-US" sz="1600" i="1" dirty="0">
                <a:latin typeface="Arial" panose="020B0604020202020204" pitchFamily="34" charset="0"/>
              </a:rPr>
              <a:t>Singh N, Khalsa SBS, Journal of Alternative and Complementary </a:t>
            </a:r>
            <a:r>
              <a:rPr lang="en-US" sz="1600" i="1" dirty="0" smtClean="0">
                <a:latin typeface="Arial" panose="020B0604020202020204" pitchFamily="34" charset="0"/>
              </a:rPr>
              <a:t>Medicine</a:t>
            </a:r>
            <a:r>
              <a:rPr lang="en-US" sz="1600" i="1" dirty="0">
                <a:latin typeface="Arial" panose="020B0604020202020204" pitchFamily="34" charset="0"/>
              </a:rPr>
              <a:t>, </a:t>
            </a:r>
            <a:r>
              <a:rPr lang="en-US" sz="1600" i="1" dirty="0" smtClean="0">
                <a:latin typeface="Arial" panose="020B0604020202020204" pitchFamily="34" charset="0"/>
              </a:rPr>
              <a:t>21:586-92, 2015</a:t>
            </a:r>
            <a:r>
              <a:rPr lang="en-US" sz="1600" i="1" dirty="0" smtClean="0">
                <a:latin typeface="Arial" panose="020B0604020202020204" pitchFamily="34" charset="0"/>
                <a:cs typeface="Times New Roman" panose="02020603050405020304" pitchFamily="18" charset="0"/>
              </a:rPr>
              <a:t>.</a:t>
            </a:r>
            <a:endParaRPr lang="en-US" sz="1600" i="1" dirty="0">
              <a:latin typeface="Arial" panose="020B0604020202020204" pitchFamily="34" charset="0"/>
              <a:cs typeface="Times New Roman" panose="02020603050405020304" pitchFamily="18" charset="0"/>
            </a:endParaRPr>
          </a:p>
        </p:txBody>
      </p:sp>
      <p:grpSp>
        <p:nvGrpSpPr>
          <p:cNvPr id="13" name="Group 12"/>
          <p:cNvGrpSpPr/>
          <p:nvPr/>
        </p:nvGrpSpPr>
        <p:grpSpPr>
          <a:xfrm>
            <a:off x="1903721" y="1200025"/>
            <a:ext cx="5338150" cy="4480443"/>
            <a:chOff x="2015255" y="1066273"/>
            <a:chExt cx="5375098" cy="4614196"/>
          </a:xfrm>
        </p:grpSpPr>
        <p:pic>
          <p:nvPicPr>
            <p:cNvPr id="3" name="Picture 2"/>
            <p:cNvPicPr>
              <a:picLocks noChangeAspect="1"/>
            </p:cNvPicPr>
            <p:nvPr/>
          </p:nvPicPr>
          <p:blipFill>
            <a:blip r:embed="rId3" cstate="print"/>
            <a:stretch>
              <a:fillRect/>
            </a:stretch>
          </p:blipFill>
          <p:spPr>
            <a:xfrm>
              <a:off x="2015255" y="1066273"/>
              <a:ext cx="5375098" cy="4614196"/>
            </a:xfrm>
            <a:prstGeom prst="rect">
              <a:avLst/>
            </a:prstGeom>
          </p:spPr>
        </p:pic>
        <p:sp>
          <p:nvSpPr>
            <p:cNvPr id="7" name="TextBox 6"/>
            <p:cNvSpPr txBox="1"/>
            <p:nvPr/>
          </p:nvSpPr>
          <p:spPr>
            <a:xfrm>
              <a:off x="2018491" y="2105536"/>
              <a:ext cx="813492" cy="707886"/>
            </a:xfrm>
            <a:prstGeom prst="rect">
              <a:avLst/>
            </a:prstGeom>
            <a:noFill/>
          </p:spPr>
          <p:txBody>
            <a:bodyPr wrap="none" rtlCol="0">
              <a:spAutoFit/>
            </a:bodyPr>
            <a:lstStyle/>
            <a:p>
              <a:r>
                <a:rPr lang="en-US" sz="2000" dirty="0" smtClean="0">
                  <a:solidFill>
                    <a:schemeClr val="bg1"/>
                  </a:solidFill>
                </a:rPr>
                <a:t>RCTs</a:t>
              </a:r>
            </a:p>
            <a:p>
              <a:r>
                <a:rPr lang="en-US" sz="2000" dirty="0" smtClean="0">
                  <a:solidFill>
                    <a:schemeClr val="bg1"/>
                  </a:solidFill>
                </a:rPr>
                <a:t>45%</a:t>
              </a:r>
              <a:endParaRPr lang="en-US" sz="2000" dirty="0">
                <a:solidFill>
                  <a:schemeClr val="bg1"/>
                </a:solidFill>
              </a:endParaRPr>
            </a:p>
          </p:txBody>
        </p:sp>
        <p:sp>
          <p:nvSpPr>
            <p:cNvPr id="8" name="TextBox 7"/>
            <p:cNvSpPr txBox="1"/>
            <p:nvPr/>
          </p:nvSpPr>
          <p:spPr>
            <a:xfrm>
              <a:off x="5809902" y="1200026"/>
              <a:ext cx="1533432" cy="707886"/>
            </a:xfrm>
            <a:prstGeom prst="rect">
              <a:avLst/>
            </a:prstGeom>
            <a:noFill/>
          </p:spPr>
          <p:txBody>
            <a:bodyPr wrap="none" lIns="0" rtlCol="0">
              <a:spAutoFit/>
            </a:bodyPr>
            <a:lstStyle/>
            <a:p>
              <a:pPr algn="ctr"/>
              <a:r>
                <a:rPr lang="en-US" sz="2000" dirty="0" smtClean="0">
                  <a:solidFill>
                    <a:schemeClr val="bg1"/>
                  </a:solidFill>
                </a:rPr>
                <a:t>Uncontrolled</a:t>
              </a:r>
            </a:p>
            <a:p>
              <a:pPr algn="ctr"/>
              <a:r>
                <a:rPr lang="en-US" sz="2000" dirty="0" smtClean="0">
                  <a:solidFill>
                    <a:schemeClr val="bg1"/>
                  </a:solidFill>
                </a:rPr>
                <a:t>45%</a:t>
              </a:r>
              <a:endParaRPr lang="en-US" sz="2000" dirty="0">
                <a:solidFill>
                  <a:schemeClr val="bg1"/>
                </a:solidFill>
              </a:endParaRPr>
            </a:p>
          </p:txBody>
        </p:sp>
        <p:sp>
          <p:nvSpPr>
            <p:cNvPr id="9" name="TextBox 8"/>
            <p:cNvSpPr txBox="1"/>
            <p:nvPr/>
          </p:nvSpPr>
          <p:spPr>
            <a:xfrm>
              <a:off x="5415054" y="5235131"/>
              <a:ext cx="1938351" cy="400110"/>
            </a:xfrm>
            <a:prstGeom prst="rect">
              <a:avLst/>
            </a:prstGeom>
            <a:solidFill>
              <a:srgbClr val="FFFFFF"/>
            </a:solidFill>
          </p:spPr>
          <p:txBody>
            <a:bodyPr wrap="none" rtlCol="0">
              <a:spAutoFit/>
            </a:bodyPr>
            <a:lstStyle/>
            <a:p>
              <a:pPr algn="ctr"/>
              <a:r>
                <a:rPr lang="en-US" sz="2000" dirty="0" smtClean="0">
                  <a:solidFill>
                    <a:schemeClr val="bg1"/>
                  </a:solidFill>
                </a:rPr>
                <a:t>Controlled 45%</a:t>
              </a:r>
              <a:endParaRPr lang="en-US" sz="2000" dirty="0">
                <a:solidFill>
                  <a:schemeClr val="bg1"/>
                </a:solidFill>
              </a:endParaRPr>
            </a:p>
          </p:txBody>
        </p:sp>
        <p:sp>
          <p:nvSpPr>
            <p:cNvPr id="10" name="Rectangle 9"/>
            <p:cNvSpPr/>
            <p:nvPr/>
          </p:nvSpPr>
          <p:spPr>
            <a:xfrm>
              <a:off x="2237874" y="2923674"/>
              <a:ext cx="421105" cy="43313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460958" y="1905012"/>
              <a:ext cx="695333" cy="2804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228951" y="1889265"/>
              <a:ext cx="695333" cy="152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799533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print">
            <a:extLst>
              <a:ext uri="{28A0092B-C50C-407E-A947-70E740481C1C}">
                <a14:useLocalDpi xmlns:a14="http://schemas.microsoft.com/office/drawing/2010/main" xmlns="" val="0"/>
              </a:ext>
            </a:extLst>
          </a:blip>
          <a:stretch>
            <a:fillRect/>
          </a:stretch>
        </p:blipFill>
        <p:spPr>
          <a:xfrm>
            <a:off x="1000800" y="1062563"/>
            <a:ext cx="7181004" cy="4521650"/>
          </a:xfrm>
          <a:prstGeom prst="rect">
            <a:avLst/>
          </a:prstGeom>
        </p:spPr>
      </p:pic>
      <p:sp>
        <p:nvSpPr>
          <p:cNvPr id="6" name="Text Box 2"/>
          <p:cNvSpPr txBox="1">
            <a:spLocks noChangeArrowheads="1"/>
          </p:cNvSpPr>
          <p:nvPr/>
        </p:nvSpPr>
        <p:spPr bwMode="auto">
          <a:xfrm>
            <a:off x="1410713" y="477788"/>
            <a:ext cx="6324167"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dirty="0" smtClean="0">
                <a:solidFill>
                  <a:srgbClr val="FFFF00"/>
                </a:solidFill>
                <a:latin typeface="Arial" panose="020B0604020202020204" pitchFamily="34" charset="0"/>
              </a:rPr>
              <a:t>Yoga Therapy </a:t>
            </a:r>
            <a:r>
              <a:rPr lang="en-US" b="1" dirty="0">
                <a:solidFill>
                  <a:srgbClr val="FFFF00"/>
                </a:solidFill>
                <a:latin typeface="Arial" panose="020B0604020202020204" pitchFamily="34" charset="0"/>
              </a:rPr>
              <a:t>Research </a:t>
            </a:r>
            <a:r>
              <a:rPr lang="en-US" b="1" dirty="0" smtClean="0">
                <a:solidFill>
                  <a:srgbClr val="FFFF00"/>
                </a:solidFill>
                <a:latin typeface="Arial" panose="020B0604020202020204" pitchFamily="34" charset="0"/>
              </a:rPr>
              <a:t>Quality</a:t>
            </a:r>
            <a:endParaRPr lang="en-US" b="1" dirty="0">
              <a:solidFill>
                <a:srgbClr val="FFFF00"/>
              </a:solidFill>
              <a:latin typeface="Arial" panose="020B0604020202020204" pitchFamily="34" charset="0"/>
            </a:endParaRPr>
          </a:p>
        </p:txBody>
      </p:sp>
      <p:sp>
        <p:nvSpPr>
          <p:cNvPr id="7" name="Text Box 4"/>
          <p:cNvSpPr txBox="1">
            <a:spLocks noChangeArrowheads="1"/>
          </p:cNvSpPr>
          <p:nvPr/>
        </p:nvSpPr>
        <p:spPr bwMode="auto">
          <a:xfrm>
            <a:off x="499481" y="5668437"/>
            <a:ext cx="847883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dirty="0">
                <a:latin typeface="Arial" panose="020B0604020202020204" pitchFamily="34" charset="0"/>
                <a:cs typeface="Times New Roman" panose="02020603050405020304" pitchFamily="18" charset="0"/>
              </a:rPr>
              <a:t>From:  </a:t>
            </a:r>
            <a:r>
              <a:rPr lang="en-US" sz="1600" i="1" dirty="0">
                <a:latin typeface="Arial" panose="020B0604020202020204" pitchFamily="34" charset="0"/>
              </a:rPr>
              <a:t>Yoga </a:t>
            </a:r>
            <a:r>
              <a:rPr lang="en-US" sz="1600" i="1" dirty="0" smtClean="0">
                <a:latin typeface="Arial" panose="020B0604020202020204" pitchFamily="34" charset="0"/>
              </a:rPr>
              <a:t>as a therapeutic intervention</a:t>
            </a:r>
            <a:r>
              <a:rPr lang="en-US" sz="1600" i="1" dirty="0">
                <a:latin typeface="Arial" panose="020B0604020202020204" pitchFamily="34" charset="0"/>
              </a:rPr>
              <a:t>: A </a:t>
            </a:r>
            <a:r>
              <a:rPr lang="en-US" sz="1600" i="1" dirty="0" smtClean="0">
                <a:latin typeface="Arial" panose="020B0604020202020204" pitchFamily="34" charset="0"/>
              </a:rPr>
              <a:t>bibliometric analysis of published research studies </a:t>
            </a:r>
            <a:r>
              <a:rPr lang="en-US" sz="1600" i="1" dirty="0">
                <a:latin typeface="Arial" panose="020B0604020202020204" pitchFamily="34" charset="0"/>
              </a:rPr>
              <a:t>from </a:t>
            </a:r>
            <a:r>
              <a:rPr lang="en-US" sz="1600" i="1" dirty="0" smtClean="0">
                <a:latin typeface="Arial" panose="020B0604020202020204" pitchFamily="34" charset="0"/>
              </a:rPr>
              <a:t>1967-2013, Jeter PE, Slutsky J, </a:t>
            </a:r>
            <a:r>
              <a:rPr lang="en-US" sz="1600" i="1" dirty="0">
                <a:latin typeface="Arial" panose="020B0604020202020204" pitchFamily="34" charset="0"/>
              </a:rPr>
              <a:t>Singh N, Khalsa SBS, Journal of Alternative and Complementary </a:t>
            </a:r>
            <a:r>
              <a:rPr lang="en-US" sz="1600" i="1" dirty="0" smtClean="0">
                <a:latin typeface="Arial" panose="020B0604020202020204" pitchFamily="34" charset="0"/>
              </a:rPr>
              <a:t>Medicine</a:t>
            </a:r>
            <a:r>
              <a:rPr lang="en-US" sz="1600" i="1" dirty="0">
                <a:latin typeface="Arial" panose="020B0604020202020204" pitchFamily="34" charset="0"/>
              </a:rPr>
              <a:t>, </a:t>
            </a:r>
            <a:r>
              <a:rPr lang="en-US" sz="1600" i="1" dirty="0" smtClean="0">
                <a:latin typeface="Arial" panose="020B0604020202020204" pitchFamily="34" charset="0"/>
              </a:rPr>
              <a:t>21:586-92, 2015</a:t>
            </a:r>
            <a:r>
              <a:rPr lang="en-US" sz="1600" i="1" dirty="0" smtClean="0">
                <a:latin typeface="Arial" panose="020B0604020202020204" pitchFamily="34" charset="0"/>
                <a:cs typeface="Times New Roman" panose="02020603050405020304" pitchFamily="18" charset="0"/>
              </a:rPr>
              <a:t>.</a:t>
            </a:r>
            <a:endParaRPr lang="en-US" sz="1600" i="1" dirty="0">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xmlns="" val="1760340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4"/>
          <p:cNvSpPr txBox="1">
            <a:spLocks noChangeArrowheads="1"/>
          </p:cNvSpPr>
          <p:nvPr/>
        </p:nvSpPr>
        <p:spPr bwMode="auto">
          <a:xfrm>
            <a:off x="403225" y="5895975"/>
            <a:ext cx="8478838"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rPr>
              <a:t>Characteristics of randomized controlled trials of yoga: a bibliometric analysis,</a:t>
            </a:r>
          </a:p>
          <a:p>
            <a:pPr eaLnBrk="1" hangingPunct="1">
              <a:spcBef>
                <a:spcPct val="0"/>
              </a:spcBef>
              <a:buFontTx/>
              <a:buNone/>
            </a:pPr>
            <a:r>
              <a:rPr lang="en-US" sz="1600" i="1">
                <a:latin typeface="Arial" panose="020B0604020202020204" pitchFamily="34" charset="0"/>
              </a:rPr>
              <a:t>Cramer H, Lauche R, Dobos G, BMC Complementary &amp; Alternative Medicine,14:328, 2014</a:t>
            </a:r>
            <a:r>
              <a:rPr lang="en-US" sz="1600" i="1">
                <a:latin typeface="Arial" panose="020B0604020202020204" pitchFamily="34" charset="0"/>
                <a:cs typeface="Times New Roman" panose="02020603050405020304" pitchFamily="18" charset="0"/>
              </a:rPr>
              <a:t>.</a:t>
            </a:r>
          </a:p>
        </p:txBody>
      </p:sp>
      <p:sp>
        <p:nvSpPr>
          <p:cNvPr id="50179" name="Text Box 2"/>
          <p:cNvSpPr txBox="1">
            <a:spLocks noChangeArrowheads="1"/>
          </p:cNvSpPr>
          <p:nvPr/>
        </p:nvSpPr>
        <p:spPr bwMode="auto">
          <a:xfrm>
            <a:off x="1461972" y="438150"/>
            <a:ext cx="625498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dirty="0">
                <a:solidFill>
                  <a:srgbClr val="FFFF00"/>
                </a:solidFill>
                <a:latin typeface="Arial" panose="020B0604020202020204" pitchFamily="34" charset="0"/>
              </a:rPr>
              <a:t>Control Conditions </a:t>
            </a:r>
            <a:r>
              <a:rPr lang="en-US" b="1" dirty="0" smtClean="0">
                <a:solidFill>
                  <a:srgbClr val="FFFF00"/>
                </a:solidFill>
                <a:latin typeface="Arial" panose="020B0604020202020204" pitchFamily="34" charset="0"/>
              </a:rPr>
              <a:t>Yoga </a:t>
            </a:r>
            <a:r>
              <a:rPr lang="en-US" b="1" dirty="0">
                <a:solidFill>
                  <a:srgbClr val="FFFF00"/>
                </a:solidFill>
                <a:latin typeface="Arial" panose="020B0604020202020204" pitchFamily="34" charset="0"/>
              </a:rPr>
              <a:t>RCT’s</a:t>
            </a:r>
          </a:p>
        </p:txBody>
      </p:sp>
      <p:pic>
        <p:nvPicPr>
          <p:cNvPr id="50180" name="Picture 4"/>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2113" y="1117600"/>
            <a:ext cx="8345487" cy="4737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Default Design">
  <a:themeElements>
    <a:clrScheme name="">
      <a:dk1>
        <a:srgbClr val="808080"/>
      </a:dk1>
      <a:lt1>
        <a:srgbClr val="FFFF66"/>
      </a:lt1>
      <a:dk2>
        <a:srgbClr val="000066"/>
      </a:dk2>
      <a:lt2>
        <a:srgbClr val="000000"/>
      </a:lt2>
      <a:accent1>
        <a:srgbClr val="00CC99"/>
      </a:accent1>
      <a:accent2>
        <a:srgbClr val="3333CC"/>
      </a:accent2>
      <a:accent3>
        <a:srgbClr val="AAAAB8"/>
      </a:accent3>
      <a:accent4>
        <a:srgbClr val="DADA56"/>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Lucida Br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18264</TotalTime>
  <Words>2470</Words>
  <Application>Microsoft Office PowerPoint</Application>
  <PresentationFormat>On-screen Show (4:3)</PresentationFormat>
  <Paragraphs>274</Paragraphs>
  <Slides>65</Slides>
  <Notes>42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67" baseType="lpstr">
      <vt:lpstr>Default Design</vt:lpstr>
      <vt:lpstr>SPW 7.1 Graph</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vector>
  </TitlesOfParts>
  <Company>BWH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Circadian Medicine</dc:creator>
  <cp:lastModifiedBy>Mahabodhananda</cp:lastModifiedBy>
  <cp:revision>499</cp:revision>
  <dcterms:created xsi:type="dcterms:W3CDTF">2001-02-16T21:51:42Z</dcterms:created>
  <dcterms:modified xsi:type="dcterms:W3CDTF">2016-10-04T11:00:56Z</dcterms:modified>
</cp:coreProperties>
</file>