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comments/comment1.xml" ContentType="application/vnd.openxmlformats-officedocument.presentationml.comment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329" r:id="rId3"/>
    <p:sldId id="283" r:id="rId4"/>
    <p:sldId id="317" r:id="rId5"/>
    <p:sldId id="304" r:id="rId6"/>
    <p:sldId id="302" r:id="rId7"/>
    <p:sldId id="285" r:id="rId8"/>
    <p:sldId id="305" r:id="rId9"/>
    <p:sldId id="306" r:id="rId10"/>
    <p:sldId id="325" r:id="rId11"/>
    <p:sldId id="326" r:id="rId12"/>
    <p:sldId id="327" r:id="rId13"/>
    <p:sldId id="328" r:id="rId14"/>
    <p:sldId id="286" r:id="rId15"/>
    <p:sldId id="310" r:id="rId16"/>
    <p:sldId id="289" r:id="rId17"/>
    <p:sldId id="291" r:id="rId18"/>
    <p:sldId id="293" r:id="rId19"/>
    <p:sldId id="259" r:id="rId20"/>
    <p:sldId id="265" r:id="rId21"/>
    <p:sldId id="266" r:id="rId22"/>
    <p:sldId id="267" r:id="rId23"/>
    <p:sldId id="257" r:id="rId24"/>
    <p:sldId id="314" r:id="rId25"/>
    <p:sldId id="315" r:id="rId26"/>
    <p:sldId id="318" r:id="rId27"/>
    <p:sldId id="277" r:id="rId28"/>
    <p:sldId id="278" r:id="rId29"/>
    <p:sldId id="279" r:id="rId30"/>
    <p:sldId id="269" r:id="rId31"/>
    <p:sldId id="261" r:id="rId32"/>
    <p:sldId id="270" r:id="rId33"/>
    <p:sldId id="271" r:id="rId34"/>
    <p:sldId id="272" r:id="rId35"/>
    <p:sldId id="273" r:id="rId36"/>
    <p:sldId id="274" r:id="rId37"/>
    <p:sldId id="320" r:id="rId38"/>
    <p:sldId id="323" r:id="rId39"/>
    <p:sldId id="322" r:id="rId40"/>
    <p:sldId id="263" r:id="rId41"/>
    <p:sldId id="296" r:id="rId42"/>
    <p:sldId id="264" r:id="rId43"/>
    <p:sldId id="299" r:id="rId44"/>
    <p:sldId id="324" r:id="rId4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ngala" initials="P"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268B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88" autoAdjust="0"/>
    <p:restoredTop sz="79396" autoAdjust="0"/>
  </p:normalViewPr>
  <p:slideViewPr>
    <p:cSldViewPr>
      <p:cViewPr varScale="1">
        <p:scale>
          <a:sx n="70" d="100"/>
          <a:sy n="70" d="100"/>
        </p:scale>
        <p:origin x="-840" y="-72"/>
      </p:cViewPr>
      <p:guideLst>
        <p:guide orient="horz" pos="2160"/>
        <p:guide pos="2880"/>
      </p:guideLst>
    </p:cSldViewPr>
  </p:slideViewPr>
  <p:outlineViewPr>
    <p:cViewPr>
      <p:scale>
        <a:sx n="33" d="100"/>
        <a:sy n="33" d="100"/>
      </p:scale>
      <p:origin x="0" y="4560"/>
    </p:cViewPr>
    <p:sldLst>
      <p:sld r:id="rId1" collapse="1"/>
      <p:sld r:id="rId2" collapse="1"/>
    </p:sldLst>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_rels/viewProps.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slide" Target="slides/slide12.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2-12-01T15:58:00.057" idx="1">
    <p:pos x="10" y="10"/>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08BCE025-0327-49F0-986A-EE34B789BC22}" type="datetimeFigureOut">
              <a:rPr lang="en-AU"/>
              <a:pPr>
                <a:defRPr/>
              </a:pPr>
              <a:t>10/10/2016</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A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A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8524C266-7E34-466C-A7B2-7CD53C7ACC09}" type="slidenum">
              <a:rPr lang="en-AU"/>
              <a:pPr>
                <a:defRPr/>
              </a:pPr>
              <a:t>‹#›</a:t>
            </a:fld>
            <a:endParaRPr lang="en-AU"/>
          </a:p>
        </p:txBody>
      </p:sp>
    </p:spTree>
    <p:extLst>
      <p:ext uri="{BB962C8B-B14F-4D97-AF65-F5344CB8AC3E}">
        <p14:creationId xmlns:p14="http://schemas.microsoft.com/office/powerpoint/2010/main" xmlns="" val="15673604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8524C266-7E34-466C-A7B2-7CD53C7ACC09}" type="slidenum">
              <a:rPr lang="en-AU" smtClean="0"/>
              <a:pPr>
                <a:defRPr/>
              </a:pPr>
              <a:t>1</a:t>
            </a:fld>
            <a:endParaRPr lang="en-AU"/>
          </a:p>
        </p:txBody>
      </p:sp>
    </p:spTree>
    <p:extLst>
      <p:ext uri="{BB962C8B-B14F-4D97-AF65-F5344CB8AC3E}">
        <p14:creationId xmlns:p14="http://schemas.microsoft.com/office/powerpoint/2010/main" xmlns="" val="21788268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7F88AF2-2FBA-4EBA-ADFF-C586CBF3D47A}" type="slidenum">
              <a:rPr lang="en-AU" altLang="en-US"/>
              <a:pPr>
                <a:defRPr/>
              </a:pPr>
              <a:t>10</a:t>
            </a:fld>
            <a:endParaRPr lang="en-AU" altLang="en-US"/>
          </a:p>
        </p:txBody>
      </p:sp>
      <p:sp>
        <p:nvSpPr>
          <p:cNvPr id="19459" name="Rectangle 2"/>
          <p:cNvSpPr>
            <a:spLocks noGrp="1" noRot="1" noChangeAspect="1" noChangeArrowheads="1" noTextEdit="1"/>
          </p:cNvSpPr>
          <p:nvPr>
            <p:ph type="sldImg"/>
          </p:nvPr>
        </p:nvSpPr>
        <p:spPr bwMode="auto">
          <a:xfrm>
            <a:off x="962025" y="739775"/>
            <a:ext cx="4935538" cy="3702050"/>
          </a:xfrm>
          <a:solidFill>
            <a:srgbClr val="FFFFFF"/>
          </a:solidFill>
          <a:ln>
            <a:solidFill>
              <a:srgbClr val="000000"/>
            </a:solidFill>
            <a:miter lim="800000"/>
            <a:headEnd/>
            <a:tailEnd/>
          </a:ln>
        </p:spPr>
      </p:sp>
      <p:sp>
        <p:nvSpPr>
          <p:cNvPr id="19460" name="Rectangle 3"/>
          <p:cNvSpPr>
            <a:spLocks noGrp="1" noChangeArrowheads="1"/>
          </p:cNvSpPr>
          <p:nvPr>
            <p:ph type="body" idx="1"/>
          </p:nvPr>
        </p:nvSpPr>
        <p:spPr bwMode="auto">
          <a:xfrm>
            <a:off x="862013" y="4659313"/>
            <a:ext cx="5029200" cy="4443412"/>
          </a:xfrm>
          <a:solidFill>
            <a:srgbClr val="FFFFFF"/>
          </a:solidFill>
          <a:ln>
            <a:solidFill>
              <a:srgbClr val="000000"/>
            </a:solidFill>
            <a:miter lim="800000"/>
            <a:headEnd/>
            <a:tailEnd/>
          </a:ln>
        </p:spPr>
        <p:txBody>
          <a:bodyPr wrap="square" lIns="92601" tIns="46301" rIns="92601" bIns="46301" numCol="1" anchor="t" anchorCtr="0" compatLnSpc="1">
            <a:prstTxWarp prst="textNoShape">
              <a:avLst/>
            </a:prstTxWarp>
          </a:bodyPr>
          <a:lstStyle/>
          <a:p>
            <a:r>
              <a:rPr lang="en-AU" altLang="en-US" b="1" smtClean="0">
                <a:solidFill>
                  <a:srgbClr val="000000"/>
                </a:solidFill>
              </a:rPr>
              <a:t>YOGA and Oxygen Consumption</a:t>
            </a:r>
          </a:p>
          <a:p>
            <a:pPr>
              <a:buFontTx/>
              <a:buChar char="•"/>
            </a:pPr>
            <a:r>
              <a:rPr lang="en-AU" altLang="en-US" smtClean="0">
                <a:solidFill>
                  <a:srgbClr val="000000"/>
                </a:solidFill>
              </a:rPr>
              <a:t>(Telles </a:t>
            </a:r>
            <a:r>
              <a:rPr lang="en-AU" altLang="en-US" i="1" smtClean="0">
                <a:solidFill>
                  <a:srgbClr val="000000"/>
                </a:solidFill>
              </a:rPr>
              <a:t>et al.,</a:t>
            </a:r>
            <a:r>
              <a:rPr lang="en-AU" altLang="en-US" smtClean="0">
                <a:solidFill>
                  <a:srgbClr val="000000"/>
                </a:solidFill>
              </a:rPr>
              <a:t>1994) Effects of breathing technquies on altering autonomic functions. </a:t>
            </a:r>
            <a:r>
              <a:rPr lang="en-AU" altLang="en-US" b="1" smtClean="0">
                <a:solidFill>
                  <a:srgbClr val="000000"/>
                </a:solidFill>
              </a:rPr>
              <a:t>RNB</a:t>
            </a:r>
            <a:r>
              <a:rPr lang="en-AU" altLang="en-US" smtClean="0">
                <a:solidFill>
                  <a:srgbClr val="000000"/>
                </a:solidFill>
              </a:rPr>
              <a:t> significantly increased  baseline oxygen consumption by 37%</a:t>
            </a:r>
            <a:r>
              <a:rPr lang="en-AU" altLang="en-US" b="1" smtClean="0">
                <a:solidFill>
                  <a:srgbClr val="000000"/>
                </a:solidFill>
              </a:rPr>
              <a:t>  LNB</a:t>
            </a:r>
            <a:r>
              <a:rPr lang="en-AU" altLang="en-US" smtClean="0">
                <a:solidFill>
                  <a:srgbClr val="000000"/>
                </a:solidFill>
              </a:rPr>
              <a:t> non-significant increase of 24% in baseline oxygen consumption and a significant increase from 90.8+-18.5 kilohms to 222.5 +-47.3 kilohms in volar galvanic skin resistance, interpreted as a reduction in sympathetic nervous system activity </a:t>
            </a:r>
            <a:r>
              <a:rPr lang="en-AU" altLang="en-US" b="1" smtClean="0">
                <a:solidFill>
                  <a:srgbClr val="000000"/>
                </a:solidFill>
              </a:rPr>
              <a:t>ANB </a:t>
            </a:r>
            <a:r>
              <a:rPr lang="en-AU" altLang="en-US" smtClean="0">
                <a:solidFill>
                  <a:srgbClr val="000000"/>
                </a:solidFill>
              </a:rPr>
              <a:t>group showed a non-significant increase of 18% in oxygen consumption but showed a significant increase in heart rate. </a:t>
            </a:r>
          </a:p>
          <a:p>
            <a:r>
              <a:rPr lang="en-AU" altLang="en-US" smtClean="0">
                <a:solidFill>
                  <a:srgbClr val="000000"/>
                </a:solidFill>
              </a:rPr>
              <a:t>Telles  </a:t>
            </a:r>
            <a:r>
              <a:rPr lang="en-AU" altLang="en-US" i="1" smtClean="0">
                <a:solidFill>
                  <a:srgbClr val="000000"/>
                </a:solidFill>
              </a:rPr>
              <a:t>et al.,</a:t>
            </a:r>
            <a:r>
              <a:rPr lang="en-AU" altLang="en-US" smtClean="0">
                <a:solidFill>
                  <a:srgbClr val="000000"/>
                </a:solidFill>
              </a:rPr>
              <a:t> (1996) concentrated on the physiological measures of right nostril breathing .  Compared 2 groups , one practicing right nostril breathing and the other breathed normally. </a:t>
            </a:r>
            <a:r>
              <a:rPr lang="en-AU" altLang="en-US" b="1" smtClean="0">
                <a:solidFill>
                  <a:srgbClr val="000000"/>
                </a:solidFill>
              </a:rPr>
              <a:t>RNB </a:t>
            </a:r>
            <a:r>
              <a:rPr lang="en-AU" altLang="en-US" smtClean="0">
                <a:solidFill>
                  <a:srgbClr val="000000"/>
                </a:solidFill>
              </a:rPr>
              <a:t>a significant increase of 17% p&lt; 0.05 and a significant increase in systolic blood pressure (9.4 mmHg) and a significant decrease in digit pulse volume (45.7%). Latter 2 changes indicated  vasconstriction that shows that RNB  sympathetic stimulating effect.</a:t>
            </a:r>
          </a:p>
          <a:p>
            <a:pPr>
              <a:lnSpc>
                <a:spcPct val="50000"/>
              </a:lnSpc>
              <a:buFontTx/>
              <a:buChar char="•"/>
            </a:pPr>
            <a:r>
              <a:rPr lang="en-AU" altLang="en-US" b="1" smtClean="0">
                <a:solidFill>
                  <a:srgbClr val="000000"/>
                </a:solidFill>
              </a:rPr>
              <a:t>ADHD and Oxygen Consumption.</a:t>
            </a:r>
          </a:p>
          <a:p>
            <a:pPr>
              <a:buFontTx/>
              <a:buChar char="•"/>
            </a:pPr>
            <a:r>
              <a:rPr lang="en-AU" altLang="en-US" smtClean="0">
                <a:solidFill>
                  <a:srgbClr val="000000"/>
                </a:solidFill>
              </a:rPr>
              <a:t>Zametkin </a:t>
            </a:r>
            <a:r>
              <a:rPr lang="en-AU" altLang="en-US" i="1" smtClean="0">
                <a:solidFill>
                  <a:srgbClr val="000000"/>
                </a:solidFill>
              </a:rPr>
              <a:t>et al.,</a:t>
            </a:r>
            <a:r>
              <a:rPr lang="en-AU" altLang="en-US" smtClean="0">
                <a:solidFill>
                  <a:srgbClr val="000000"/>
                </a:solidFill>
              </a:rPr>
              <a:t> (1990) employing positron emission tomography (PET) in adults with ADHD  history in childhood.  Global glucose metabolism was 8.1 % lower than in the controls. Results found in 30 out of 60 specific regions of the brain (p&lt; 0.05). Among the regions with greatest reduction in glucose metabolism were the premotor cortex and the superior prefrontal cortex.</a:t>
            </a:r>
          </a:p>
          <a:p>
            <a:pPr lvl="1" algn="just"/>
            <a:endParaRPr lang="en-AU" altLang="en-US" smtClean="0">
              <a:solidFill>
                <a:srgbClr val="000000"/>
              </a:solidFill>
            </a:endParaRPr>
          </a:p>
          <a:p>
            <a:pPr>
              <a:buFontTx/>
              <a:buChar char="•"/>
            </a:pPr>
            <a:endParaRPr lang="en-AU" altLang="en-US" smtClean="0">
              <a:solidFill>
                <a:srgbClr val="000000"/>
              </a:solidFill>
            </a:endParaRPr>
          </a:p>
          <a:p>
            <a:endParaRPr lang="en-US" altLang="en-US" smtClean="0"/>
          </a:p>
        </p:txBody>
      </p:sp>
    </p:spTree>
    <p:extLst>
      <p:ext uri="{BB962C8B-B14F-4D97-AF65-F5344CB8AC3E}">
        <p14:creationId xmlns:p14="http://schemas.microsoft.com/office/powerpoint/2010/main" xmlns="" val="267589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7240EFD-6A8B-4C67-B996-2B49594CFEC6}" type="slidenum">
              <a:rPr lang="en-AU" altLang="en-US"/>
              <a:pPr>
                <a:defRPr/>
              </a:pPr>
              <a:t>11</a:t>
            </a:fld>
            <a:endParaRPr lang="en-AU" altLang="en-US"/>
          </a:p>
        </p:txBody>
      </p:sp>
      <p:sp>
        <p:nvSpPr>
          <p:cNvPr id="21507" name="Rectangle 2"/>
          <p:cNvSpPr>
            <a:spLocks noGrp="1" noRot="1" noChangeAspect="1" noChangeArrowheads="1" noTextEdit="1"/>
          </p:cNvSpPr>
          <p:nvPr>
            <p:ph type="sldImg"/>
          </p:nvPr>
        </p:nvSpPr>
        <p:spPr bwMode="auto">
          <a:xfrm>
            <a:off x="962025" y="739775"/>
            <a:ext cx="4935538" cy="3702050"/>
          </a:xfrm>
          <a:solidFill>
            <a:srgbClr val="FFFFFF"/>
          </a:solidFill>
          <a:ln>
            <a:solidFill>
              <a:srgbClr val="000000"/>
            </a:solidFill>
            <a:miter lim="800000"/>
            <a:headEnd/>
            <a:tailEnd/>
          </a:ln>
        </p:spPr>
      </p:sp>
      <p:sp>
        <p:nvSpPr>
          <p:cNvPr id="21508" name="Rectangle 3"/>
          <p:cNvSpPr>
            <a:spLocks noGrp="1" noChangeArrowheads="1"/>
          </p:cNvSpPr>
          <p:nvPr>
            <p:ph type="body" idx="1"/>
          </p:nvPr>
        </p:nvSpPr>
        <p:spPr bwMode="auto">
          <a:xfrm>
            <a:off x="914400" y="4689475"/>
            <a:ext cx="5029200" cy="4443413"/>
          </a:xfrm>
          <a:solidFill>
            <a:srgbClr val="FFFFFF"/>
          </a:solidFill>
          <a:ln>
            <a:solidFill>
              <a:srgbClr val="000000"/>
            </a:solidFill>
            <a:miter lim="800000"/>
            <a:headEnd/>
            <a:tailEnd/>
          </a:ln>
        </p:spPr>
        <p:txBody>
          <a:bodyPr wrap="square" lIns="92601" tIns="46301" rIns="92601" bIns="46301" numCol="1" anchor="t" anchorCtr="0" compatLnSpc="1">
            <a:prstTxWarp prst="textNoShape">
              <a:avLst/>
            </a:prstTxWarp>
          </a:bodyPr>
          <a:lstStyle/>
          <a:p>
            <a:r>
              <a:rPr lang="en-AU" altLang="en-US" sz="1400" i="1" smtClean="0"/>
              <a:t>Yoga/ADHD- Brain Waves</a:t>
            </a:r>
            <a:endParaRPr lang="en-AU" altLang="en-US" i="1" smtClean="0">
              <a:solidFill>
                <a:srgbClr val="FF0000"/>
              </a:solidFill>
            </a:endParaRPr>
          </a:p>
          <a:p>
            <a:pPr>
              <a:buFontTx/>
              <a:buChar char="•"/>
            </a:pPr>
            <a:r>
              <a:rPr lang="en-AU" altLang="en-US" smtClean="0"/>
              <a:t>The 3 yogic studies </a:t>
            </a:r>
            <a:r>
              <a:rPr lang="en-AU" altLang="en-US" smtClean="0">
                <a:cs typeface="Arial" panose="020B0604020202020204" pitchFamily="34" charset="0"/>
              </a:rPr>
              <a:t>Hoffman, E.(1998) Mapping the brains activity after Kriya Yoga. Bindu, 12, 10-12. Scandinavian Yoga School. Sweden.</a:t>
            </a:r>
            <a:endParaRPr lang="en-AU" altLang="en-US" smtClean="0">
              <a:latin typeface="Courier New" panose="02070309020205020404" pitchFamily="49" charset="0"/>
              <a:cs typeface="Courier New" panose="02070309020205020404" pitchFamily="49" charset="0"/>
            </a:endParaRPr>
          </a:p>
          <a:p>
            <a:pPr>
              <a:buFontTx/>
              <a:buChar char="•"/>
            </a:pPr>
            <a:r>
              <a:rPr lang="en-AU" altLang="en-US" smtClean="0"/>
              <a:t>Anand, China and Singh (1961), 1988 by Prof. Mangaltheerthan PHD, Head of Department of Applied Science, Bihar Yoga University, Satyanarayana, Rajeswari, Jhansi Rani, Krishna &amp; Krishna (1992) below illustrate the influence of yoga techniques on brain wave frequency. All demonstrate an increase in alpha wave activity.  </a:t>
            </a:r>
          </a:p>
          <a:p>
            <a:pPr>
              <a:buFontTx/>
              <a:buChar char="•"/>
            </a:pPr>
            <a:r>
              <a:rPr lang="en-AU" altLang="en-US" smtClean="0"/>
              <a:t>ADHD research by Mann et al1991 indicate a decrease in alpha bands in all sites measured particularly in the posterior regions compared to normal controls; a significant decrease in beta bands in the posterio r regions; greater levels of theta bands over all regions of the brain, particularly in frontal; a significant increase in delta bands in the posterior sites; Clarke et al, (1998) replicated In additionfound ADHD com,  had a greater percentage of theta bands than ADHD In;  ADHD in greater alpha bands than ADHDcom. ADHDcom had a greater percentage of delta than ADHDin.</a:t>
            </a:r>
          </a:p>
          <a:p>
            <a:endParaRPr lang="en-US" altLang="en-US" smtClean="0"/>
          </a:p>
        </p:txBody>
      </p:sp>
    </p:spTree>
    <p:extLst>
      <p:ext uri="{BB962C8B-B14F-4D97-AF65-F5344CB8AC3E}">
        <p14:creationId xmlns:p14="http://schemas.microsoft.com/office/powerpoint/2010/main" xmlns="" val="2045692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18FF513-84AD-4CFC-A3E4-25B9F35EEAD1}" type="slidenum">
              <a:rPr lang="en-AU" altLang="en-US"/>
              <a:pPr>
                <a:defRPr/>
              </a:pPr>
              <a:t>12</a:t>
            </a:fld>
            <a:endParaRPr lang="en-AU" altLang="en-US"/>
          </a:p>
        </p:txBody>
      </p:sp>
      <p:sp>
        <p:nvSpPr>
          <p:cNvPr id="23555" name="Rectangle 2"/>
          <p:cNvSpPr>
            <a:spLocks noGrp="1" noRot="1" noChangeAspect="1" noChangeArrowheads="1" noTextEdit="1"/>
          </p:cNvSpPr>
          <p:nvPr>
            <p:ph type="sldImg"/>
          </p:nvPr>
        </p:nvSpPr>
        <p:spPr bwMode="auto">
          <a:xfrm>
            <a:off x="962025" y="739775"/>
            <a:ext cx="4935538" cy="3702050"/>
          </a:xfrm>
          <a:solidFill>
            <a:srgbClr val="FFFFFF"/>
          </a:solidFill>
          <a:ln>
            <a:solidFill>
              <a:srgbClr val="000000"/>
            </a:solidFill>
            <a:miter lim="800000"/>
            <a:headEnd/>
            <a:tailEnd/>
          </a:ln>
        </p:spPr>
      </p:sp>
      <p:sp>
        <p:nvSpPr>
          <p:cNvPr id="23556" name="Rectangle 3"/>
          <p:cNvSpPr>
            <a:spLocks noGrp="1" noChangeArrowheads="1"/>
          </p:cNvSpPr>
          <p:nvPr>
            <p:ph type="body" idx="1"/>
          </p:nvPr>
        </p:nvSpPr>
        <p:spPr bwMode="auto">
          <a:xfrm>
            <a:off x="914400" y="4689475"/>
            <a:ext cx="5029200" cy="4443413"/>
          </a:xfrm>
          <a:solidFill>
            <a:srgbClr val="FFFFFF"/>
          </a:solidFill>
          <a:ln>
            <a:solidFill>
              <a:srgbClr val="000000"/>
            </a:solidFill>
            <a:miter lim="800000"/>
            <a:headEnd/>
            <a:tailEnd/>
          </a:ln>
        </p:spPr>
        <p:txBody>
          <a:bodyPr wrap="square" lIns="92601" tIns="46301" rIns="92601" bIns="46301" numCol="1" anchor="t" anchorCtr="0" compatLnSpc="1">
            <a:prstTxWarp prst="textNoShape">
              <a:avLst/>
            </a:prstTxWarp>
          </a:bodyPr>
          <a:lstStyle/>
          <a:p>
            <a:r>
              <a:rPr lang="en-AU" altLang="en-US" smtClean="0"/>
              <a:t>Neurotransmitters and the Nasal Cycle.</a:t>
            </a:r>
          </a:p>
          <a:p>
            <a:r>
              <a:rPr lang="en-AU" altLang="en-US" smtClean="0"/>
              <a:t>Kennedy et al</a:t>
            </a:r>
            <a:r>
              <a:rPr lang="en-AU" altLang="en-US" baseline="30000" smtClean="0"/>
              <a:t> </a:t>
            </a:r>
            <a:r>
              <a:rPr lang="en-AU" altLang="en-US" smtClean="0"/>
              <a:t> 1986 demonstrated that an alternation in neurotransmitters levels correlated with the nasal cycle. Radioenzymatic measurement of noreadrenalin, adrenalin and dopamine.Blood sampled simultaneously from both arms every 7.5 minutes for periods of 3-6 hours Demonstrated alternating high levels of neurotransmitters  in one of the two arms and correlated with the nasal cycle. This study suggests that the autonomic nervous system may alternate in activity through paired structures.</a:t>
            </a:r>
          </a:p>
          <a:p>
            <a:r>
              <a:rPr lang="en-AU" altLang="en-US" smtClean="0"/>
              <a:t>ADHD and Neurotransmitter Dysfunction.</a:t>
            </a:r>
          </a:p>
          <a:p>
            <a:r>
              <a:rPr lang="en-AU" altLang="en-US" smtClean="0"/>
              <a:t> </a:t>
            </a:r>
            <a:r>
              <a:rPr lang="en-AU" altLang="en-US" smtClean="0">
                <a:cs typeface="Times New Roman" panose="02020603050405020304" pitchFamily="18" charset="0"/>
              </a:rPr>
              <a:t>Plizska, S.R., Maas, J.W., Javors, M.A., Rogeness, G.A. &amp; Baker, J. (1994). Urinary catecholamines in attention deficit hyperactivity disorder with and without comorbid anxiety. </a:t>
            </a:r>
            <a:r>
              <a:rPr lang="en-AU" altLang="en-US" i="1" smtClean="0">
                <a:cs typeface="Times New Roman" panose="02020603050405020304" pitchFamily="18" charset="0"/>
              </a:rPr>
              <a:t> Journal of the American Academy of Child and Adolescent Psychiatry,</a:t>
            </a:r>
            <a:r>
              <a:rPr lang="en-AU" altLang="en-US" smtClean="0">
                <a:cs typeface="Times New Roman" panose="02020603050405020304" pitchFamily="18" charset="0"/>
              </a:rPr>
              <a:t> 33(8), 1165-1173.</a:t>
            </a:r>
          </a:p>
          <a:p>
            <a:r>
              <a:rPr lang="en-AU" altLang="en-US" smtClean="0"/>
              <a:t>Pliszka -Dysfunction in catecholamine neurotransmitters – noreadrenalin, adrenalin  and dopamine.Theory is gaining acceptance as a neuro-biological model of the etiology of ADHD. </a:t>
            </a:r>
          </a:p>
          <a:p>
            <a:r>
              <a:rPr lang="en-AU" altLang="en-US" smtClean="0"/>
              <a:t>It was found that NE in ADHD has a significantly higher baseline level compared to controls. The central NE and the peripheral EPI systems have also been proposed as playing a roles in signal to noise ratio and in mobilising the body’s response to stress. DA receptor deficiencies are also implicated in impaired cognitive processing. </a:t>
            </a:r>
            <a:endParaRPr lang="en-AU" altLang="en-US" i="1" smtClean="0"/>
          </a:p>
          <a:p>
            <a:endParaRPr lang="en-AU" altLang="en-US" b="1" i="1" smtClean="0"/>
          </a:p>
          <a:p>
            <a:endParaRPr lang="en-US" altLang="en-US" smtClean="0"/>
          </a:p>
        </p:txBody>
      </p:sp>
    </p:spTree>
    <p:extLst>
      <p:ext uri="{BB962C8B-B14F-4D97-AF65-F5344CB8AC3E}">
        <p14:creationId xmlns:p14="http://schemas.microsoft.com/office/powerpoint/2010/main" xmlns="" val="30262188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B450BBA-2CC0-4D4F-B3F8-E4418CE2E4A0}" type="slidenum">
              <a:rPr lang="en-AU" altLang="en-US"/>
              <a:pPr>
                <a:defRPr/>
              </a:pPr>
              <a:t>13</a:t>
            </a:fld>
            <a:endParaRPr lang="en-AU" altLang="en-US"/>
          </a:p>
        </p:txBody>
      </p:sp>
      <p:sp>
        <p:nvSpPr>
          <p:cNvPr id="25603" name="Rectangle 2"/>
          <p:cNvSpPr>
            <a:spLocks noGrp="1" noRot="1" noChangeAspect="1" noChangeArrowheads="1" noTextEdit="1"/>
          </p:cNvSpPr>
          <p:nvPr>
            <p:ph type="sldImg"/>
          </p:nvPr>
        </p:nvSpPr>
        <p:spPr bwMode="auto">
          <a:xfrm>
            <a:off x="962025" y="739775"/>
            <a:ext cx="4935538" cy="3702050"/>
          </a:xfrm>
          <a:solidFill>
            <a:srgbClr val="FFFFFF"/>
          </a:solidFill>
          <a:ln>
            <a:solidFill>
              <a:srgbClr val="000000"/>
            </a:solidFill>
            <a:miter lim="800000"/>
            <a:headEnd/>
            <a:tailEnd/>
          </a:ln>
        </p:spPr>
      </p:sp>
      <p:sp>
        <p:nvSpPr>
          <p:cNvPr id="25604" name="Rectangle 3"/>
          <p:cNvSpPr>
            <a:spLocks noGrp="1" noChangeArrowheads="1"/>
          </p:cNvSpPr>
          <p:nvPr>
            <p:ph type="body" idx="1"/>
          </p:nvPr>
        </p:nvSpPr>
        <p:spPr bwMode="auto">
          <a:xfrm>
            <a:off x="914400" y="4689475"/>
            <a:ext cx="5029200" cy="4443413"/>
          </a:xfrm>
          <a:solidFill>
            <a:srgbClr val="FFFFFF"/>
          </a:solidFill>
          <a:ln>
            <a:solidFill>
              <a:srgbClr val="000000"/>
            </a:solidFill>
            <a:miter lim="800000"/>
            <a:headEnd/>
            <a:tailEnd/>
          </a:ln>
        </p:spPr>
        <p:txBody>
          <a:bodyPr wrap="square" lIns="92601" tIns="46301" rIns="92601" bIns="46301" numCol="1" anchor="t" anchorCtr="0" compatLnSpc="1">
            <a:prstTxWarp prst="textNoShape">
              <a:avLst/>
            </a:prstTxWarp>
          </a:bodyPr>
          <a:lstStyle/>
          <a:p>
            <a:r>
              <a:rPr lang="en-AU" altLang="en-US" i="1" smtClean="0"/>
              <a:t>Stress and Anxiety</a:t>
            </a:r>
          </a:p>
          <a:p>
            <a:r>
              <a:rPr lang="en-AU" altLang="en-US" smtClean="0"/>
              <a:t>Yoga :   (Kalayil, 1989) The purpose of Kalayil’s study was to compare the impact of yoga meditation (YM), Progressive Relaxation Training (PRT), Catnap (CAT) and Magazine Reading (MR) on reducing state anxiety. Eighty students from middle school were randomly assigned to one of the four conditions. Results showed that YM and PRT were more effective in reducing SA than CAT OR MAG. Rauhlal, et al(1990) -study with boys with severe emotional and social problems that were manifesting in anxiety, fear and aggression. It was found that the resting electrical activity of selected facial muscles and back muscles (EMG) was significantly higher than in controls. This increase was attributed to stress. After four months of relaxation training and physical exercise the EMG levels decreased compared to baseline levels and were comparable to baseline control levels.</a:t>
            </a:r>
          </a:p>
          <a:p>
            <a:r>
              <a:rPr lang="en-AU" altLang="en-US" smtClean="0"/>
              <a:t>In a study by Shannahoff-Khalsa </a:t>
            </a:r>
            <a:r>
              <a:rPr lang="en-AU" altLang="en-US" i="1" smtClean="0"/>
              <a:t>et al.,</a:t>
            </a:r>
            <a:r>
              <a:rPr lang="en-AU" altLang="en-US" smtClean="0"/>
              <a:t> (1995) yoga was used as an adjunctive treatment for Obsessive Compulsive Disorder (OCD). </a:t>
            </a:r>
          </a:p>
          <a:p>
            <a:r>
              <a:rPr lang="en-AU" altLang="en-US" smtClean="0"/>
              <a:t>8 OCD patients with a mean age of 39.4 years practised yoga for one year. Four completers improved on the The Yale–Brown Obsessive Compulsive Scale (Y-BOCS), measure by 83%, 79%, 65%, 61% :one participant deteriorated (-18%). This indicated a group mean improvement of +54%. Perceived Stress Scale scores showed significant improvement. It was suggested that these techniques could help lead to new approaches for other impulse control and anxiety related disorders.</a:t>
            </a:r>
          </a:p>
          <a:p>
            <a:r>
              <a:rPr lang="en-AU" altLang="en-US" smtClean="0"/>
              <a:t>Dr. Singh at the Sadar  Hospital , Munger, India. investigates the role of a yoga breathing technique called bhramari (humming breath) before and after surgery. This study claimed that bhramari (a type of breathing where the ears are closed with the index fingers and with the exhaling breath, a humming sound, like that of a bee is produced) can reduce anxiety in patients before surgery. This lead to a subsequent reduction in the quantity of anaesthetic required and appears to have facilitated a quicker and less painful recovery.</a:t>
            </a:r>
          </a:p>
          <a:p>
            <a:r>
              <a:rPr lang="en-AU" altLang="en-US" i="1" smtClean="0"/>
              <a:t>ADHD and Anxiety</a:t>
            </a:r>
          </a:p>
          <a:p>
            <a:r>
              <a:rPr lang="en-AU" altLang="en-US" smtClean="0"/>
              <a:t>Tannock, Ickowicz, &amp; Scachar (1995) investigated the effects of methylphenidate (MPH) on the working memory in ADHD children with and without comorbid anxiety.A serial addition task was used to assess working memory. Results showed that MPH improved memory in the non-anxious group but not the comorbid anxious group. </a:t>
            </a:r>
          </a:p>
          <a:p>
            <a:endParaRPr lang="en-AU" altLang="en-US" smtClean="0"/>
          </a:p>
          <a:p>
            <a:endParaRPr lang="en-AU" altLang="en-US" smtClean="0"/>
          </a:p>
          <a:p>
            <a:pPr lvl="1" algn="just"/>
            <a:endParaRPr lang="en-AU" altLang="en-US" smtClean="0"/>
          </a:p>
        </p:txBody>
      </p:sp>
    </p:spTree>
    <p:extLst>
      <p:ext uri="{BB962C8B-B14F-4D97-AF65-F5344CB8AC3E}">
        <p14:creationId xmlns:p14="http://schemas.microsoft.com/office/powerpoint/2010/main" xmlns="" val="35929837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pPr>
              <a:defRPr/>
            </a:pPr>
            <a:fld id="{C646B62A-5BA8-490D-9C99-235625A8E72A}" type="datetime1">
              <a:rPr lang="en-AU" smtClean="0"/>
              <a:pPr>
                <a:defRPr/>
              </a:pPr>
              <a:t>10/10/2016</a:t>
            </a:fld>
            <a:endParaRPr lang="en-AU"/>
          </a:p>
        </p:txBody>
      </p:sp>
      <p:sp>
        <p:nvSpPr>
          <p:cNvPr id="5" name="Footer Placeholder 4"/>
          <p:cNvSpPr>
            <a:spLocks noGrp="1"/>
          </p:cNvSpPr>
          <p:nvPr>
            <p:ph type="ftr" sz="quarter" idx="11"/>
          </p:nvPr>
        </p:nvSpPr>
        <p:spPr/>
        <p:txBody>
          <a:bodyPr/>
          <a:lstStyle>
            <a:lvl1pPr>
              <a:defRPr/>
            </a:lvl1pPr>
          </a:lstStyle>
          <a:p>
            <a:pPr>
              <a:defRPr/>
            </a:pPr>
            <a:r>
              <a:rPr lang="en-AU" smtClean="0"/>
              <a:t>Dr Pauline Jensen pauline.jensen@uni.sydney.edu.au</a:t>
            </a:r>
            <a:endParaRPr lang="en-AU"/>
          </a:p>
        </p:txBody>
      </p:sp>
      <p:sp>
        <p:nvSpPr>
          <p:cNvPr id="6" name="Slide Number Placeholder 5"/>
          <p:cNvSpPr>
            <a:spLocks noGrp="1"/>
          </p:cNvSpPr>
          <p:nvPr>
            <p:ph type="sldNum" sz="quarter" idx="12"/>
          </p:nvPr>
        </p:nvSpPr>
        <p:spPr/>
        <p:txBody>
          <a:bodyPr/>
          <a:lstStyle>
            <a:lvl1pPr>
              <a:defRPr/>
            </a:lvl1pPr>
          </a:lstStyle>
          <a:p>
            <a:pPr>
              <a:defRPr/>
            </a:pPr>
            <a:fld id="{48D43DC0-D757-4045-843E-5B582CA1668E}" type="slidenum">
              <a:rPr lang="en-AU"/>
              <a:pPr>
                <a:defRPr/>
              </a:pPr>
              <a:t>‹#›</a:t>
            </a:fld>
            <a:endParaRPr lang="en-AU"/>
          </a:p>
        </p:txBody>
      </p:sp>
    </p:spTree>
    <p:extLst>
      <p:ext uri="{BB962C8B-B14F-4D97-AF65-F5344CB8AC3E}">
        <p14:creationId xmlns:p14="http://schemas.microsoft.com/office/powerpoint/2010/main" xmlns="" val="40885461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pPr>
              <a:defRPr/>
            </a:pPr>
            <a:fld id="{2C181A92-8380-49EA-A9F7-D0E0AC1ECAC7}" type="datetime1">
              <a:rPr lang="en-AU" smtClean="0"/>
              <a:pPr>
                <a:defRPr/>
              </a:pPr>
              <a:t>10/10/2016</a:t>
            </a:fld>
            <a:endParaRPr lang="en-AU"/>
          </a:p>
        </p:txBody>
      </p:sp>
      <p:sp>
        <p:nvSpPr>
          <p:cNvPr id="5" name="Footer Placeholder 4"/>
          <p:cNvSpPr>
            <a:spLocks noGrp="1"/>
          </p:cNvSpPr>
          <p:nvPr>
            <p:ph type="ftr" sz="quarter" idx="11"/>
          </p:nvPr>
        </p:nvSpPr>
        <p:spPr/>
        <p:txBody>
          <a:bodyPr/>
          <a:lstStyle>
            <a:lvl1pPr>
              <a:defRPr/>
            </a:lvl1pPr>
          </a:lstStyle>
          <a:p>
            <a:pPr>
              <a:defRPr/>
            </a:pPr>
            <a:r>
              <a:rPr lang="en-AU" smtClean="0"/>
              <a:t>Dr Pauline Jensen pauline.jensen@uni.sydney.edu.au</a:t>
            </a:r>
            <a:endParaRPr lang="en-AU"/>
          </a:p>
        </p:txBody>
      </p:sp>
      <p:sp>
        <p:nvSpPr>
          <p:cNvPr id="6" name="Slide Number Placeholder 5"/>
          <p:cNvSpPr>
            <a:spLocks noGrp="1"/>
          </p:cNvSpPr>
          <p:nvPr>
            <p:ph type="sldNum" sz="quarter" idx="12"/>
          </p:nvPr>
        </p:nvSpPr>
        <p:spPr/>
        <p:txBody>
          <a:bodyPr/>
          <a:lstStyle>
            <a:lvl1pPr>
              <a:defRPr/>
            </a:lvl1pPr>
          </a:lstStyle>
          <a:p>
            <a:pPr>
              <a:defRPr/>
            </a:pPr>
            <a:fld id="{9ACCDEAB-261B-4DB8-8C2B-4E0E59CE9F2A}" type="slidenum">
              <a:rPr lang="en-AU"/>
              <a:pPr>
                <a:defRPr/>
              </a:pPr>
              <a:t>‹#›</a:t>
            </a:fld>
            <a:endParaRPr lang="en-AU"/>
          </a:p>
        </p:txBody>
      </p:sp>
    </p:spTree>
    <p:extLst>
      <p:ext uri="{BB962C8B-B14F-4D97-AF65-F5344CB8AC3E}">
        <p14:creationId xmlns:p14="http://schemas.microsoft.com/office/powerpoint/2010/main" xmlns="" val="460697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pPr>
              <a:defRPr/>
            </a:pPr>
            <a:fld id="{CEC5FAEA-EAB1-4BD8-AA95-1582F7F15FA0}" type="datetime1">
              <a:rPr lang="en-AU" smtClean="0"/>
              <a:pPr>
                <a:defRPr/>
              </a:pPr>
              <a:t>10/10/2016</a:t>
            </a:fld>
            <a:endParaRPr lang="en-AU"/>
          </a:p>
        </p:txBody>
      </p:sp>
      <p:sp>
        <p:nvSpPr>
          <p:cNvPr id="5" name="Footer Placeholder 4"/>
          <p:cNvSpPr>
            <a:spLocks noGrp="1"/>
          </p:cNvSpPr>
          <p:nvPr>
            <p:ph type="ftr" sz="quarter" idx="11"/>
          </p:nvPr>
        </p:nvSpPr>
        <p:spPr/>
        <p:txBody>
          <a:bodyPr/>
          <a:lstStyle>
            <a:lvl1pPr>
              <a:defRPr/>
            </a:lvl1pPr>
          </a:lstStyle>
          <a:p>
            <a:pPr>
              <a:defRPr/>
            </a:pPr>
            <a:r>
              <a:rPr lang="en-AU" smtClean="0"/>
              <a:t>Dr Pauline Jensen pauline.jensen@uni.sydney.edu.au</a:t>
            </a:r>
            <a:endParaRPr lang="en-AU"/>
          </a:p>
        </p:txBody>
      </p:sp>
      <p:sp>
        <p:nvSpPr>
          <p:cNvPr id="6" name="Slide Number Placeholder 5"/>
          <p:cNvSpPr>
            <a:spLocks noGrp="1"/>
          </p:cNvSpPr>
          <p:nvPr>
            <p:ph type="sldNum" sz="quarter" idx="12"/>
          </p:nvPr>
        </p:nvSpPr>
        <p:spPr/>
        <p:txBody>
          <a:bodyPr/>
          <a:lstStyle>
            <a:lvl1pPr>
              <a:defRPr/>
            </a:lvl1pPr>
          </a:lstStyle>
          <a:p>
            <a:pPr>
              <a:defRPr/>
            </a:pPr>
            <a:fld id="{E0B269DA-978C-444F-BD6D-1E4C2B8905BA}" type="slidenum">
              <a:rPr lang="en-AU"/>
              <a:pPr>
                <a:defRPr/>
              </a:pPr>
              <a:t>‹#›</a:t>
            </a:fld>
            <a:endParaRPr lang="en-AU"/>
          </a:p>
        </p:txBody>
      </p:sp>
    </p:spTree>
    <p:extLst>
      <p:ext uri="{BB962C8B-B14F-4D97-AF65-F5344CB8AC3E}">
        <p14:creationId xmlns:p14="http://schemas.microsoft.com/office/powerpoint/2010/main" xmlns="" val="2810971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pPr>
              <a:defRPr/>
            </a:pPr>
            <a:fld id="{FECADCE4-4F0A-40C3-A578-71202F7C373D}" type="datetime1">
              <a:rPr lang="en-AU" smtClean="0"/>
              <a:pPr>
                <a:defRPr/>
              </a:pPr>
              <a:t>10/10/2016</a:t>
            </a:fld>
            <a:endParaRPr lang="en-AU"/>
          </a:p>
        </p:txBody>
      </p:sp>
      <p:sp>
        <p:nvSpPr>
          <p:cNvPr id="5" name="Footer Placeholder 4"/>
          <p:cNvSpPr>
            <a:spLocks noGrp="1"/>
          </p:cNvSpPr>
          <p:nvPr>
            <p:ph type="ftr" sz="quarter" idx="11"/>
          </p:nvPr>
        </p:nvSpPr>
        <p:spPr/>
        <p:txBody>
          <a:bodyPr/>
          <a:lstStyle>
            <a:lvl1pPr>
              <a:defRPr/>
            </a:lvl1pPr>
          </a:lstStyle>
          <a:p>
            <a:pPr>
              <a:defRPr/>
            </a:pPr>
            <a:r>
              <a:rPr lang="en-AU" smtClean="0"/>
              <a:t>Dr Pauline Jensen pauline.jensen@uni.sydney.edu.au</a:t>
            </a:r>
            <a:endParaRPr lang="en-AU"/>
          </a:p>
        </p:txBody>
      </p:sp>
      <p:sp>
        <p:nvSpPr>
          <p:cNvPr id="6" name="Slide Number Placeholder 5"/>
          <p:cNvSpPr>
            <a:spLocks noGrp="1"/>
          </p:cNvSpPr>
          <p:nvPr>
            <p:ph type="sldNum" sz="quarter" idx="12"/>
          </p:nvPr>
        </p:nvSpPr>
        <p:spPr/>
        <p:txBody>
          <a:bodyPr/>
          <a:lstStyle>
            <a:lvl1pPr>
              <a:defRPr/>
            </a:lvl1pPr>
          </a:lstStyle>
          <a:p>
            <a:pPr>
              <a:defRPr/>
            </a:pPr>
            <a:fld id="{3007BA20-2A03-40C5-8974-0036ED426BB2}" type="slidenum">
              <a:rPr lang="en-AU"/>
              <a:pPr>
                <a:defRPr/>
              </a:pPr>
              <a:t>‹#›</a:t>
            </a:fld>
            <a:endParaRPr lang="en-AU"/>
          </a:p>
        </p:txBody>
      </p:sp>
    </p:spTree>
    <p:extLst>
      <p:ext uri="{BB962C8B-B14F-4D97-AF65-F5344CB8AC3E}">
        <p14:creationId xmlns:p14="http://schemas.microsoft.com/office/powerpoint/2010/main" xmlns="" val="2183954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D1ECE18-C62A-4EB2-89EC-6DA445C7761E}" type="datetime1">
              <a:rPr lang="en-AU" smtClean="0"/>
              <a:pPr>
                <a:defRPr/>
              </a:pPr>
              <a:t>10/10/2016</a:t>
            </a:fld>
            <a:endParaRPr lang="en-AU"/>
          </a:p>
        </p:txBody>
      </p:sp>
      <p:sp>
        <p:nvSpPr>
          <p:cNvPr id="5" name="Footer Placeholder 4"/>
          <p:cNvSpPr>
            <a:spLocks noGrp="1"/>
          </p:cNvSpPr>
          <p:nvPr>
            <p:ph type="ftr" sz="quarter" idx="11"/>
          </p:nvPr>
        </p:nvSpPr>
        <p:spPr/>
        <p:txBody>
          <a:bodyPr/>
          <a:lstStyle>
            <a:lvl1pPr>
              <a:defRPr/>
            </a:lvl1pPr>
          </a:lstStyle>
          <a:p>
            <a:pPr>
              <a:defRPr/>
            </a:pPr>
            <a:r>
              <a:rPr lang="en-AU" smtClean="0"/>
              <a:t>Dr Pauline Jensen pauline.jensen@uni.sydney.edu.au</a:t>
            </a:r>
            <a:endParaRPr lang="en-AU"/>
          </a:p>
        </p:txBody>
      </p:sp>
      <p:sp>
        <p:nvSpPr>
          <p:cNvPr id="6" name="Slide Number Placeholder 5"/>
          <p:cNvSpPr>
            <a:spLocks noGrp="1"/>
          </p:cNvSpPr>
          <p:nvPr>
            <p:ph type="sldNum" sz="quarter" idx="12"/>
          </p:nvPr>
        </p:nvSpPr>
        <p:spPr/>
        <p:txBody>
          <a:bodyPr/>
          <a:lstStyle>
            <a:lvl1pPr>
              <a:defRPr/>
            </a:lvl1pPr>
          </a:lstStyle>
          <a:p>
            <a:pPr>
              <a:defRPr/>
            </a:pPr>
            <a:fld id="{B6E06686-2461-47A7-BA00-4E052E46D55C}" type="slidenum">
              <a:rPr lang="en-AU"/>
              <a:pPr>
                <a:defRPr/>
              </a:pPr>
              <a:t>‹#›</a:t>
            </a:fld>
            <a:endParaRPr lang="en-AU"/>
          </a:p>
        </p:txBody>
      </p:sp>
    </p:spTree>
    <p:extLst>
      <p:ext uri="{BB962C8B-B14F-4D97-AF65-F5344CB8AC3E}">
        <p14:creationId xmlns:p14="http://schemas.microsoft.com/office/powerpoint/2010/main" xmlns="" val="29202014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3"/>
          <p:cNvSpPr>
            <a:spLocks noGrp="1"/>
          </p:cNvSpPr>
          <p:nvPr>
            <p:ph type="dt" sz="half" idx="10"/>
          </p:nvPr>
        </p:nvSpPr>
        <p:spPr/>
        <p:txBody>
          <a:bodyPr/>
          <a:lstStyle>
            <a:lvl1pPr>
              <a:defRPr/>
            </a:lvl1pPr>
          </a:lstStyle>
          <a:p>
            <a:pPr>
              <a:defRPr/>
            </a:pPr>
            <a:fld id="{2498347F-B719-4733-9C85-8E259665B8E6}" type="datetime1">
              <a:rPr lang="en-AU" smtClean="0"/>
              <a:pPr>
                <a:defRPr/>
              </a:pPr>
              <a:t>10/10/2016</a:t>
            </a:fld>
            <a:endParaRPr lang="en-AU"/>
          </a:p>
        </p:txBody>
      </p:sp>
      <p:sp>
        <p:nvSpPr>
          <p:cNvPr id="6" name="Footer Placeholder 4"/>
          <p:cNvSpPr>
            <a:spLocks noGrp="1"/>
          </p:cNvSpPr>
          <p:nvPr>
            <p:ph type="ftr" sz="quarter" idx="11"/>
          </p:nvPr>
        </p:nvSpPr>
        <p:spPr/>
        <p:txBody>
          <a:bodyPr/>
          <a:lstStyle>
            <a:lvl1pPr>
              <a:defRPr/>
            </a:lvl1pPr>
          </a:lstStyle>
          <a:p>
            <a:pPr>
              <a:defRPr/>
            </a:pPr>
            <a:r>
              <a:rPr lang="en-AU" smtClean="0"/>
              <a:t>Dr Pauline Jensen pauline.jensen@uni.sydney.edu.au</a:t>
            </a:r>
            <a:endParaRPr lang="en-AU"/>
          </a:p>
        </p:txBody>
      </p:sp>
      <p:sp>
        <p:nvSpPr>
          <p:cNvPr id="7" name="Slide Number Placeholder 5"/>
          <p:cNvSpPr>
            <a:spLocks noGrp="1"/>
          </p:cNvSpPr>
          <p:nvPr>
            <p:ph type="sldNum" sz="quarter" idx="12"/>
          </p:nvPr>
        </p:nvSpPr>
        <p:spPr/>
        <p:txBody>
          <a:bodyPr/>
          <a:lstStyle>
            <a:lvl1pPr>
              <a:defRPr/>
            </a:lvl1pPr>
          </a:lstStyle>
          <a:p>
            <a:pPr>
              <a:defRPr/>
            </a:pPr>
            <a:fld id="{CF8E1BD0-A014-4813-9EB3-BF45AAC32D69}" type="slidenum">
              <a:rPr lang="en-AU"/>
              <a:pPr>
                <a:defRPr/>
              </a:pPr>
              <a:t>‹#›</a:t>
            </a:fld>
            <a:endParaRPr lang="en-AU"/>
          </a:p>
        </p:txBody>
      </p:sp>
    </p:spTree>
    <p:extLst>
      <p:ext uri="{BB962C8B-B14F-4D97-AF65-F5344CB8AC3E}">
        <p14:creationId xmlns:p14="http://schemas.microsoft.com/office/powerpoint/2010/main" xmlns="" val="3412887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3"/>
          <p:cNvSpPr>
            <a:spLocks noGrp="1"/>
          </p:cNvSpPr>
          <p:nvPr>
            <p:ph type="dt" sz="half" idx="10"/>
          </p:nvPr>
        </p:nvSpPr>
        <p:spPr/>
        <p:txBody>
          <a:bodyPr/>
          <a:lstStyle>
            <a:lvl1pPr>
              <a:defRPr/>
            </a:lvl1pPr>
          </a:lstStyle>
          <a:p>
            <a:pPr>
              <a:defRPr/>
            </a:pPr>
            <a:fld id="{B377EF69-3483-47D8-BFC3-D4120C462544}" type="datetime1">
              <a:rPr lang="en-AU" smtClean="0"/>
              <a:pPr>
                <a:defRPr/>
              </a:pPr>
              <a:t>10/10/2016</a:t>
            </a:fld>
            <a:endParaRPr lang="en-AU"/>
          </a:p>
        </p:txBody>
      </p:sp>
      <p:sp>
        <p:nvSpPr>
          <p:cNvPr id="8" name="Footer Placeholder 4"/>
          <p:cNvSpPr>
            <a:spLocks noGrp="1"/>
          </p:cNvSpPr>
          <p:nvPr>
            <p:ph type="ftr" sz="quarter" idx="11"/>
          </p:nvPr>
        </p:nvSpPr>
        <p:spPr/>
        <p:txBody>
          <a:bodyPr/>
          <a:lstStyle>
            <a:lvl1pPr>
              <a:defRPr/>
            </a:lvl1pPr>
          </a:lstStyle>
          <a:p>
            <a:pPr>
              <a:defRPr/>
            </a:pPr>
            <a:r>
              <a:rPr lang="en-AU" smtClean="0"/>
              <a:t>Dr Pauline Jensen pauline.jensen@uni.sydney.edu.au</a:t>
            </a:r>
            <a:endParaRPr lang="en-AU"/>
          </a:p>
        </p:txBody>
      </p:sp>
      <p:sp>
        <p:nvSpPr>
          <p:cNvPr id="9" name="Slide Number Placeholder 5"/>
          <p:cNvSpPr>
            <a:spLocks noGrp="1"/>
          </p:cNvSpPr>
          <p:nvPr>
            <p:ph type="sldNum" sz="quarter" idx="12"/>
          </p:nvPr>
        </p:nvSpPr>
        <p:spPr/>
        <p:txBody>
          <a:bodyPr/>
          <a:lstStyle>
            <a:lvl1pPr>
              <a:defRPr/>
            </a:lvl1pPr>
          </a:lstStyle>
          <a:p>
            <a:pPr>
              <a:defRPr/>
            </a:pPr>
            <a:fld id="{C46AB34D-5135-4F69-93CB-D15E4E5F2326}" type="slidenum">
              <a:rPr lang="en-AU"/>
              <a:pPr>
                <a:defRPr/>
              </a:pPr>
              <a:t>‹#›</a:t>
            </a:fld>
            <a:endParaRPr lang="en-AU"/>
          </a:p>
        </p:txBody>
      </p:sp>
    </p:spTree>
    <p:extLst>
      <p:ext uri="{BB962C8B-B14F-4D97-AF65-F5344CB8AC3E}">
        <p14:creationId xmlns:p14="http://schemas.microsoft.com/office/powerpoint/2010/main" xmlns="" val="36032287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3"/>
          <p:cNvSpPr>
            <a:spLocks noGrp="1"/>
          </p:cNvSpPr>
          <p:nvPr>
            <p:ph type="dt" sz="half" idx="10"/>
          </p:nvPr>
        </p:nvSpPr>
        <p:spPr/>
        <p:txBody>
          <a:bodyPr/>
          <a:lstStyle>
            <a:lvl1pPr>
              <a:defRPr/>
            </a:lvl1pPr>
          </a:lstStyle>
          <a:p>
            <a:pPr>
              <a:defRPr/>
            </a:pPr>
            <a:fld id="{819B8681-943B-4333-B7EE-934D3F6F1A47}" type="datetime1">
              <a:rPr lang="en-AU" smtClean="0"/>
              <a:pPr>
                <a:defRPr/>
              </a:pPr>
              <a:t>10/10/2016</a:t>
            </a:fld>
            <a:endParaRPr lang="en-AU"/>
          </a:p>
        </p:txBody>
      </p:sp>
      <p:sp>
        <p:nvSpPr>
          <p:cNvPr id="4" name="Footer Placeholder 4"/>
          <p:cNvSpPr>
            <a:spLocks noGrp="1"/>
          </p:cNvSpPr>
          <p:nvPr>
            <p:ph type="ftr" sz="quarter" idx="11"/>
          </p:nvPr>
        </p:nvSpPr>
        <p:spPr/>
        <p:txBody>
          <a:bodyPr/>
          <a:lstStyle>
            <a:lvl1pPr>
              <a:defRPr/>
            </a:lvl1pPr>
          </a:lstStyle>
          <a:p>
            <a:pPr>
              <a:defRPr/>
            </a:pPr>
            <a:r>
              <a:rPr lang="en-AU" smtClean="0"/>
              <a:t>Dr Pauline Jensen pauline.jensen@uni.sydney.edu.au</a:t>
            </a:r>
            <a:endParaRPr lang="en-AU"/>
          </a:p>
        </p:txBody>
      </p:sp>
      <p:sp>
        <p:nvSpPr>
          <p:cNvPr id="5" name="Slide Number Placeholder 5"/>
          <p:cNvSpPr>
            <a:spLocks noGrp="1"/>
          </p:cNvSpPr>
          <p:nvPr>
            <p:ph type="sldNum" sz="quarter" idx="12"/>
          </p:nvPr>
        </p:nvSpPr>
        <p:spPr/>
        <p:txBody>
          <a:bodyPr/>
          <a:lstStyle>
            <a:lvl1pPr>
              <a:defRPr/>
            </a:lvl1pPr>
          </a:lstStyle>
          <a:p>
            <a:pPr>
              <a:defRPr/>
            </a:pPr>
            <a:fld id="{CBCA6B76-8E50-482B-B2BF-F8677B23C94B}" type="slidenum">
              <a:rPr lang="en-AU"/>
              <a:pPr>
                <a:defRPr/>
              </a:pPr>
              <a:t>‹#›</a:t>
            </a:fld>
            <a:endParaRPr lang="en-AU"/>
          </a:p>
        </p:txBody>
      </p:sp>
    </p:spTree>
    <p:extLst>
      <p:ext uri="{BB962C8B-B14F-4D97-AF65-F5344CB8AC3E}">
        <p14:creationId xmlns:p14="http://schemas.microsoft.com/office/powerpoint/2010/main" xmlns="" val="2728460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F000E67-8182-4096-83FE-C264CC85BD4B}" type="datetime1">
              <a:rPr lang="en-AU" smtClean="0"/>
              <a:pPr>
                <a:defRPr/>
              </a:pPr>
              <a:t>10/10/2016</a:t>
            </a:fld>
            <a:endParaRPr lang="en-AU"/>
          </a:p>
        </p:txBody>
      </p:sp>
      <p:sp>
        <p:nvSpPr>
          <p:cNvPr id="3" name="Footer Placeholder 4"/>
          <p:cNvSpPr>
            <a:spLocks noGrp="1"/>
          </p:cNvSpPr>
          <p:nvPr>
            <p:ph type="ftr" sz="quarter" idx="11"/>
          </p:nvPr>
        </p:nvSpPr>
        <p:spPr/>
        <p:txBody>
          <a:bodyPr/>
          <a:lstStyle>
            <a:lvl1pPr>
              <a:defRPr/>
            </a:lvl1pPr>
          </a:lstStyle>
          <a:p>
            <a:pPr>
              <a:defRPr/>
            </a:pPr>
            <a:r>
              <a:rPr lang="en-AU" smtClean="0"/>
              <a:t>Dr Pauline Jensen pauline.jensen@uni.sydney.edu.au</a:t>
            </a:r>
            <a:endParaRPr lang="en-AU"/>
          </a:p>
        </p:txBody>
      </p:sp>
      <p:sp>
        <p:nvSpPr>
          <p:cNvPr id="4" name="Slide Number Placeholder 5"/>
          <p:cNvSpPr>
            <a:spLocks noGrp="1"/>
          </p:cNvSpPr>
          <p:nvPr>
            <p:ph type="sldNum" sz="quarter" idx="12"/>
          </p:nvPr>
        </p:nvSpPr>
        <p:spPr/>
        <p:txBody>
          <a:bodyPr/>
          <a:lstStyle>
            <a:lvl1pPr>
              <a:defRPr/>
            </a:lvl1pPr>
          </a:lstStyle>
          <a:p>
            <a:pPr>
              <a:defRPr/>
            </a:pPr>
            <a:fld id="{4A791915-5734-4860-8A3A-9DB1F862B9B5}" type="slidenum">
              <a:rPr lang="en-AU"/>
              <a:pPr>
                <a:defRPr/>
              </a:pPr>
              <a:t>‹#›</a:t>
            </a:fld>
            <a:endParaRPr lang="en-AU"/>
          </a:p>
        </p:txBody>
      </p:sp>
    </p:spTree>
    <p:extLst>
      <p:ext uri="{BB962C8B-B14F-4D97-AF65-F5344CB8AC3E}">
        <p14:creationId xmlns:p14="http://schemas.microsoft.com/office/powerpoint/2010/main" xmlns="" val="4254979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062CD5E-E301-452A-8ACB-34E78DA8D0A8}" type="datetime1">
              <a:rPr lang="en-AU" smtClean="0"/>
              <a:pPr>
                <a:defRPr/>
              </a:pPr>
              <a:t>10/10/2016</a:t>
            </a:fld>
            <a:endParaRPr lang="en-AU"/>
          </a:p>
        </p:txBody>
      </p:sp>
      <p:sp>
        <p:nvSpPr>
          <p:cNvPr id="6" name="Footer Placeholder 4"/>
          <p:cNvSpPr>
            <a:spLocks noGrp="1"/>
          </p:cNvSpPr>
          <p:nvPr>
            <p:ph type="ftr" sz="quarter" idx="11"/>
          </p:nvPr>
        </p:nvSpPr>
        <p:spPr/>
        <p:txBody>
          <a:bodyPr/>
          <a:lstStyle>
            <a:lvl1pPr>
              <a:defRPr/>
            </a:lvl1pPr>
          </a:lstStyle>
          <a:p>
            <a:pPr>
              <a:defRPr/>
            </a:pPr>
            <a:r>
              <a:rPr lang="en-AU" smtClean="0"/>
              <a:t>Dr Pauline Jensen pauline.jensen@uni.sydney.edu.au</a:t>
            </a:r>
            <a:endParaRPr lang="en-AU"/>
          </a:p>
        </p:txBody>
      </p:sp>
      <p:sp>
        <p:nvSpPr>
          <p:cNvPr id="7" name="Slide Number Placeholder 5"/>
          <p:cNvSpPr>
            <a:spLocks noGrp="1"/>
          </p:cNvSpPr>
          <p:nvPr>
            <p:ph type="sldNum" sz="quarter" idx="12"/>
          </p:nvPr>
        </p:nvSpPr>
        <p:spPr/>
        <p:txBody>
          <a:bodyPr/>
          <a:lstStyle>
            <a:lvl1pPr>
              <a:defRPr/>
            </a:lvl1pPr>
          </a:lstStyle>
          <a:p>
            <a:pPr>
              <a:defRPr/>
            </a:pPr>
            <a:fld id="{5A169FE8-B408-4B62-B508-7B9F9C68A700}" type="slidenum">
              <a:rPr lang="en-AU"/>
              <a:pPr>
                <a:defRPr/>
              </a:pPr>
              <a:t>‹#›</a:t>
            </a:fld>
            <a:endParaRPr lang="en-AU"/>
          </a:p>
        </p:txBody>
      </p:sp>
    </p:spTree>
    <p:extLst>
      <p:ext uri="{BB962C8B-B14F-4D97-AF65-F5344CB8AC3E}">
        <p14:creationId xmlns:p14="http://schemas.microsoft.com/office/powerpoint/2010/main" xmlns="" val="1513264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B263C77-14C5-4307-9189-450AECEA90DD}" type="datetime1">
              <a:rPr lang="en-AU" smtClean="0"/>
              <a:pPr>
                <a:defRPr/>
              </a:pPr>
              <a:t>10/10/2016</a:t>
            </a:fld>
            <a:endParaRPr lang="en-AU"/>
          </a:p>
        </p:txBody>
      </p:sp>
      <p:sp>
        <p:nvSpPr>
          <p:cNvPr id="6" name="Footer Placeholder 4"/>
          <p:cNvSpPr>
            <a:spLocks noGrp="1"/>
          </p:cNvSpPr>
          <p:nvPr>
            <p:ph type="ftr" sz="quarter" idx="11"/>
          </p:nvPr>
        </p:nvSpPr>
        <p:spPr/>
        <p:txBody>
          <a:bodyPr/>
          <a:lstStyle>
            <a:lvl1pPr>
              <a:defRPr/>
            </a:lvl1pPr>
          </a:lstStyle>
          <a:p>
            <a:pPr>
              <a:defRPr/>
            </a:pPr>
            <a:r>
              <a:rPr lang="en-AU" smtClean="0"/>
              <a:t>Dr Pauline Jensen pauline.jensen@uni.sydney.edu.au</a:t>
            </a:r>
            <a:endParaRPr lang="en-AU"/>
          </a:p>
        </p:txBody>
      </p:sp>
      <p:sp>
        <p:nvSpPr>
          <p:cNvPr id="7" name="Slide Number Placeholder 5"/>
          <p:cNvSpPr>
            <a:spLocks noGrp="1"/>
          </p:cNvSpPr>
          <p:nvPr>
            <p:ph type="sldNum" sz="quarter" idx="12"/>
          </p:nvPr>
        </p:nvSpPr>
        <p:spPr/>
        <p:txBody>
          <a:bodyPr/>
          <a:lstStyle>
            <a:lvl1pPr>
              <a:defRPr/>
            </a:lvl1pPr>
          </a:lstStyle>
          <a:p>
            <a:pPr>
              <a:defRPr/>
            </a:pPr>
            <a:fld id="{046E72F5-E17C-41E7-AA4C-E0F696EAB228}" type="slidenum">
              <a:rPr lang="en-AU"/>
              <a:pPr>
                <a:defRPr/>
              </a:pPr>
              <a:t>‹#›</a:t>
            </a:fld>
            <a:endParaRPr lang="en-AU"/>
          </a:p>
        </p:txBody>
      </p:sp>
    </p:spTree>
    <p:extLst>
      <p:ext uri="{BB962C8B-B14F-4D97-AF65-F5344CB8AC3E}">
        <p14:creationId xmlns:p14="http://schemas.microsoft.com/office/powerpoint/2010/main" xmlns="" val="11286699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AU" altLang="en-US"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AU"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CB937A03-898E-4E21-AC1E-98A9203E2ED8}" type="datetime1">
              <a:rPr lang="en-AU" smtClean="0"/>
              <a:pPr>
                <a:defRPr/>
              </a:pPr>
              <a:t>10/10/2016</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r>
              <a:rPr lang="en-AU" smtClean="0"/>
              <a:t>Dr Pauline Jensen pauline.jensen@uni.sydney.edu.au</a:t>
            </a:r>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defRPr>
            </a:lvl1pPr>
          </a:lstStyle>
          <a:p>
            <a:pPr>
              <a:defRPr/>
            </a:pPr>
            <a:fld id="{9CE9526B-204A-4665-BE0F-9752B160589F}" type="slidenum">
              <a:rPr lang="en-AU"/>
              <a:pPr>
                <a:defRPr/>
              </a:pPr>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wmf"/></Relationships>
</file>

<file path=ppt/slides/_rels/slide6.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wmf"/></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27088" y="188912"/>
            <a:ext cx="7772400" cy="3816151"/>
          </a:xfrm>
        </p:spPr>
        <p:txBody>
          <a:bodyPr rtlCol="0">
            <a:normAutofit fontScale="90000"/>
          </a:bodyPr>
          <a:lstStyle/>
          <a:p>
            <a:pPr eaLnBrk="1" fontAlgn="auto" hangingPunct="1">
              <a:spcAft>
                <a:spcPts val="0"/>
              </a:spcAft>
              <a:defRPr/>
            </a:pPr>
            <a:r>
              <a:rPr lang="en-AU" dirty="0" smtClean="0">
                <a:solidFill>
                  <a:schemeClr val="bg2">
                    <a:lumMod val="20000"/>
                    <a:lumOff val="80000"/>
                  </a:schemeClr>
                </a:solidFill>
              </a:rPr>
              <a:t>Disruptive Behaviour, </a:t>
            </a:r>
            <a:br>
              <a:rPr lang="en-AU" dirty="0" smtClean="0">
                <a:solidFill>
                  <a:schemeClr val="bg2">
                    <a:lumMod val="20000"/>
                    <a:lumOff val="80000"/>
                  </a:schemeClr>
                </a:solidFill>
              </a:rPr>
            </a:br>
            <a:r>
              <a:rPr lang="en-AU" dirty="0" smtClean="0">
                <a:solidFill>
                  <a:schemeClr val="bg2">
                    <a:lumMod val="20000"/>
                    <a:lumOff val="80000"/>
                  </a:schemeClr>
                </a:solidFill>
              </a:rPr>
              <a:t>the Breath and Stress. </a:t>
            </a:r>
            <a:br>
              <a:rPr lang="en-AU" dirty="0" smtClean="0">
                <a:solidFill>
                  <a:schemeClr val="bg2">
                    <a:lumMod val="20000"/>
                    <a:lumOff val="80000"/>
                  </a:schemeClr>
                </a:solidFill>
              </a:rPr>
            </a:br>
            <a:r>
              <a:rPr lang="en-AU" dirty="0" smtClean="0">
                <a:solidFill>
                  <a:schemeClr val="bg2">
                    <a:lumMod val="20000"/>
                    <a:lumOff val="80000"/>
                  </a:schemeClr>
                </a:solidFill>
              </a:rPr>
              <a:t/>
            </a:r>
            <a:br>
              <a:rPr lang="en-AU" dirty="0" smtClean="0">
                <a:solidFill>
                  <a:schemeClr val="bg2">
                    <a:lumMod val="20000"/>
                    <a:lumOff val="80000"/>
                  </a:schemeClr>
                </a:solidFill>
              </a:rPr>
            </a:br>
            <a:r>
              <a:rPr lang="en-AU" dirty="0" smtClean="0">
                <a:solidFill>
                  <a:schemeClr val="bg2">
                    <a:lumMod val="20000"/>
                    <a:lumOff val="80000"/>
                  </a:schemeClr>
                </a:solidFill>
              </a:rPr>
              <a:t> Breathing Patterns Before, During and After Yoga </a:t>
            </a:r>
            <a:r>
              <a:rPr lang="en-AU" dirty="0" err="1" smtClean="0">
                <a:solidFill>
                  <a:schemeClr val="bg2">
                    <a:lumMod val="20000"/>
                    <a:lumOff val="80000"/>
                  </a:schemeClr>
                </a:solidFill>
              </a:rPr>
              <a:t>Nidra</a:t>
            </a:r>
            <a:r>
              <a:rPr lang="en-AU" dirty="0" smtClean="0">
                <a:solidFill>
                  <a:schemeClr val="bg2">
                    <a:lumMod val="20000"/>
                    <a:lumOff val="80000"/>
                  </a:schemeClr>
                </a:solidFill>
              </a:rPr>
              <a:t> in Students  with Disruptive Behaviour</a:t>
            </a:r>
            <a:endParaRPr lang="en-AU" dirty="0">
              <a:solidFill>
                <a:schemeClr val="bg2">
                  <a:lumMod val="20000"/>
                  <a:lumOff val="80000"/>
                </a:schemeClr>
              </a:solidFill>
            </a:endParaRPr>
          </a:p>
        </p:txBody>
      </p:sp>
      <p:sp>
        <p:nvSpPr>
          <p:cNvPr id="3" name="Subtitle 2"/>
          <p:cNvSpPr>
            <a:spLocks noGrp="1"/>
          </p:cNvSpPr>
          <p:nvPr>
            <p:ph type="subTitle" idx="1"/>
          </p:nvPr>
        </p:nvSpPr>
        <p:spPr>
          <a:xfrm>
            <a:off x="611188" y="5229225"/>
            <a:ext cx="8424862" cy="1628775"/>
          </a:xfrm>
        </p:spPr>
        <p:txBody>
          <a:bodyPr rtlCol="0">
            <a:normAutofit lnSpcReduction="10000"/>
          </a:bodyPr>
          <a:lstStyle/>
          <a:p>
            <a:pPr eaLnBrk="1" fontAlgn="auto" hangingPunct="1">
              <a:spcAft>
                <a:spcPts val="0"/>
              </a:spcAft>
              <a:defRPr/>
            </a:pPr>
            <a:r>
              <a:rPr lang="en-AU" dirty="0" smtClean="0">
                <a:solidFill>
                  <a:schemeClr val="bg1"/>
                </a:solidFill>
              </a:rPr>
              <a:t>Research and Presentation </a:t>
            </a:r>
          </a:p>
          <a:p>
            <a:pPr eaLnBrk="1" fontAlgn="auto" hangingPunct="1">
              <a:spcAft>
                <a:spcPts val="0"/>
              </a:spcAft>
              <a:defRPr/>
            </a:pPr>
            <a:r>
              <a:rPr lang="en-AU" dirty="0" smtClean="0">
                <a:solidFill>
                  <a:schemeClr val="bg1"/>
                </a:solidFill>
              </a:rPr>
              <a:t> by Dr Pauline Jensen</a:t>
            </a:r>
          </a:p>
          <a:p>
            <a:pPr eaLnBrk="1" fontAlgn="auto" hangingPunct="1">
              <a:spcAft>
                <a:spcPts val="0"/>
              </a:spcAft>
              <a:defRPr/>
            </a:pPr>
            <a:r>
              <a:rPr lang="en-AU" sz="2800" dirty="0" smtClean="0">
                <a:solidFill>
                  <a:schemeClr val="bg1"/>
                </a:solidFill>
              </a:rPr>
              <a:t> </a:t>
            </a:r>
            <a:r>
              <a:rPr lang="en-AU" sz="1800" dirty="0" smtClean="0">
                <a:solidFill>
                  <a:schemeClr val="bg1"/>
                </a:solidFill>
              </a:rPr>
              <a:t>Dr Dianna Kenny and Philip Steven</a:t>
            </a:r>
          </a:p>
          <a:p>
            <a:pPr eaLnBrk="1" fontAlgn="auto" hangingPunct="1">
              <a:spcAft>
                <a:spcPts val="0"/>
              </a:spcAft>
              <a:defRPr/>
            </a:pPr>
            <a:endParaRPr lang="en-AU" sz="2800" dirty="0"/>
          </a:p>
        </p:txBody>
      </p:sp>
      <p:sp>
        <p:nvSpPr>
          <p:cNvPr id="4" name="Footer Placeholder 3"/>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p:transition spd="slow" advTm="22112">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755650" y="117475"/>
            <a:ext cx="7704138" cy="1711325"/>
          </a:xfrm>
        </p:spPr>
        <p:txBody>
          <a:bodyPr/>
          <a:lstStyle/>
          <a:p>
            <a:r>
              <a:rPr lang="en-US" altLang="en-US" sz="2800" dirty="0" smtClean="0">
                <a:latin typeface="Comic Sans MS" panose="030F0702030302020204" pitchFamily="66" charset="0"/>
              </a:rPr>
              <a:t/>
            </a:r>
            <a:br>
              <a:rPr lang="en-US" altLang="en-US" sz="2800" dirty="0" smtClean="0">
                <a:latin typeface="Comic Sans MS" panose="030F0702030302020204" pitchFamily="66" charset="0"/>
              </a:rPr>
            </a:br>
            <a:r>
              <a:rPr lang="en-US" altLang="en-US" sz="2800" b="1" dirty="0" smtClean="0">
                <a:ln w="22225">
                  <a:solidFill>
                    <a:schemeClr val="accent2"/>
                  </a:solidFill>
                  <a:prstDash val="solid"/>
                </a:ln>
                <a:solidFill>
                  <a:schemeClr val="accent2">
                    <a:lumMod val="40000"/>
                    <a:lumOff val="60000"/>
                  </a:schemeClr>
                </a:solidFill>
                <a:latin typeface="Comic Sans MS" panose="030F0702030302020204" pitchFamily="66" charset="0"/>
              </a:rPr>
              <a:t>Neurological  effects of yogic breathing techniques  and implications for neurological dysfunction in ADHD</a:t>
            </a:r>
            <a:r>
              <a:rPr lang="en-AU" altLang="en-US" sz="2800" b="1" dirty="0" smtClean="0">
                <a:ln w="22225">
                  <a:solidFill>
                    <a:schemeClr val="accent2"/>
                  </a:solidFill>
                  <a:prstDash val="solid"/>
                </a:ln>
                <a:solidFill>
                  <a:schemeClr val="accent2">
                    <a:lumMod val="40000"/>
                    <a:lumOff val="60000"/>
                  </a:schemeClr>
                </a:solidFill>
                <a:latin typeface="Comic Sans MS" panose="030F0702030302020204" pitchFamily="66" charset="0"/>
              </a:rPr>
              <a:t/>
            </a:r>
            <a:br>
              <a:rPr lang="en-AU" altLang="en-US" sz="2800" b="1" dirty="0" smtClean="0">
                <a:ln w="22225">
                  <a:solidFill>
                    <a:schemeClr val="accent2"/>
                  </a:solidFill>
                  <a:prstDash val="solid"/>
                </a:ln>
                <a:solidFill>
                  <a:schemeClr val="accent2">
                    <a:lumMod val="40000"/>
                    <a:lumOff val="60000"/>
                  </a:schemeClr>
                </a:solidFill>
                <a:latin typeface="Comic Sans MS" panose="030F0702030302020204" pitchFamily="66" charset="0"/>
              </a:rPr>
            </a:br>
            <a:endParaRPr lang="en-AU" altLang="en-US" sz="2800" b="1" dirty="0" smtClean="0">
              <a:ln w="22225">
                <a:solidFill>
                  <a:schemeClr val="accent2"/>
                </a:solidFill>
                <a:prstDash val="solid"/>
              </a:ln>
              <a:solidFill>
                <a:schemeClr val="accent2">
                  <a:lumMod val="40000"/>
                  <a:lumOff val="60000"/>
                </a:schemeClr>
              </a:solidFill>
              <a:latin typeface="Comic Sans MS" panose="030F0702030302020204" pitchFamily="66" charset="0"/>
            </a:endParaRPr>
          </a:p>
        </p:txBody>
      </p:sp>
      <p:sp>
        <p:nvSpPr>
          <p:cNvPr id="18435" name="Rectangle 3"/>
          <p:cNvSpPr>
            <a:spLocks noGrp="1" noChangeArrowheads="1"/>
          </p:cNvSpPr>
          <p:nvPr>
            <p:ph type="body" sz="half" idx="1"/>
          </p:nvPr>
        </p:nvSpPr>
        <p:spPr>
          <a:xfrm>
            <a:off x="457200" y="1600200"/>
            <a:ext cx="4035425" cy="4495800"/>
          </a:xfrm>
        </p:spPr>
        <p:txBody>
          <a:bodyPr/>
          <a:lstStyle/>
          <a:p>
            <a:endParaRPr lang="en-US" altLang="en-US" sz="1800" smtClean="0"/>
          </a:p>
          <a:p>
            <a:pPr algn="ctr">
              <a:buFontTx/>
              <a:buNone/>
            </a:pPr>
            <a:r>
              <a:rPr lang="en-US" altLang="en-US" sz="2400" b="1" smtClean="0"/>
              <a:t>The manipulation of  the nasal cycle effects:-</a:t>
            </a:r>
          </a:p>
          <a:p>
            <a:pPr algn="ctr">
              <a:buFontTx/>
              <a:buNone/>
            </a:pPr>
            <a:endParaRPr lang="en-US" altLang="en-US" sz="2000" smtClean="0"/>
          </a:p>
          <a:p>
            <a:pPr algn="ctr">
              <a:buFontTx/>
              <a:buNone/>
            </a:pPr>
            <a:endParaRPr lang="en-US" altLang="en-US" sz="2000" smtClean="0"/>
          </a:p>
          <a:p>
            <a:pPr algn="ctr">
              <a:buFontTx/>
              <a:buNone/>
            </a:pPr>
            <a:endParaRPr lang="en-US" altLang="en-US" sz="2000" smtClean="0"/>
          </a:p>
          <a:p>
            <a:endParaRPr lang="en-US" altLang="en-US" smtClean="0"/>
          </a:p>
          <a:p>
            <a:r>
              <a:rPr lang="en-US" altLang="en-US" smtClean="0"/>
              <a:t>Increase in oxygen consumption/ glucose metabolism </a:t>
            </a:r>
            <a:r>
              <a:rPr lang="en-US" altLang="en-US" sz="2000" smtClean="0"/>
              <a:t>(Telles et al, 1994)</a:t>
            </a:r>
            <a:endParaRPr lang="en-US" altLang="en-US" smtClean="0"/>
          </a:p>
          <a:p>
            <a:pPr algn="ctr">
              <a:buFontTx/>
              <a:buNone/>
            </a:pPr>
            <a:endParaRPr lang="en-US" altLang="en-US" smtClean="0"/>
          </a:p>
          <a:p>
            <a:endParaRPr lang="en-AU" altLang="en-US" smtClean="0"/>
          </a:p>
        </p:txBody>
      </p:sp>
      <p:sp>
        <p:nvSpPr>
          <p:cNvPr id="18436" name="Rectangle 4"/>
          <p:cNvSpPr>
            <a:spLocks noGrp="1" noChangeArrowheads="1"/>
          </p:cNvSpPr>
          <p:nvPr>
            <p:ph type="body" sz="half" idx="2"/>
          </p:nvPr>
        </p:nvSpPr>
        <p:spPr>
          <a:xfrm>
            <a:off x="5145088" y="1828800"/>
            <a:ext cx="3810000" cy="4303713"/>
          </a:xfrm>
        </p:spPr>
        <p:txBody>
          <a:bodyPr/>
          <a:lstStyle/>
          <a:p>
            <a:pPr>
              <a:lnSpc>
                <a:spcPct val="90000"/>
              </a:lnSpc>
            </a:pPr>
            <a:endParaRPr lang="en-US" altLang="en-US" sz="2400" smtClean="0"/>
          </a:p>
          <a:p>
            <a:pPr>
              <a:lnSpc>
                <a:spcPct val="90000"/>
              </a:lnSpc>
              <a:buFontTx/>
              <a:buNone/>
            </a:pPr>
            <a:r>
              <a:rPr lang="en-US" altLang="en-US" sz="2400" smtClean="0"/>
              <a:t>    </a:t>
            </a:r>
            <a:r>
              <a:rPr lang="en-US" altLang="en-US" sz="2400" b="1" smtClean="0"/>
              <a:t>ADHD Dysfunction</a:t>
            </a:r>
          </a:p>
          <a:p>
            <a:pPr>
              <a:lnSpc>
                <a:spcPct val="90000"/>
              </a:lnSpc>
              <a:buFontTx/>
              <a:buNone/>
            </a:pPr>
            <a:r>
              <a:rPr lang="en-US" altLang="en-US" sz="2400" b="1" smtClean="0"/>
              <a:t>    Compared to controls</a:t>
            </a:r>
          </a:p>
          <a:p>
            <a:pPr>
              <a:lnSpc>
                <a:spcPct val="90000"/>
              </a:lnSpc>
              <a:buFontTx/>
              <a:buNone/>
            </a:pPr>
            <a:endParaRPr lang="en-US" altLang="en-US" sz="2400" b="1" smtClean="0"/>
          </a:p>
          <a:p>
            <a:pPr>
              <a:lnSpc>
                <a:spcPct val="90000"/>
              </a:lnSpc>
              <a:buFontTx/>
              <a:buNone/>
            </a:pPr>
            <a:endParaRPr lang="en-US" altLang="en-US" sz="2000" smtClean="0"/>
          </a:p>
          <a:p>
            <a:pPr>
              <a:lnSpc>
                <a:spcPct val="90000"/>
              </a:lnSpc>
            </a:pPr>
            <a:endParaRPr lang="en-US" altLang="en-US" smtClean="0"/>
          </a:p>
          <a:p>
            <a:pPr>
              <a:lnSpc>
                <a:spcPct val="90000"/>
              </a:lnSpc>
            </a:pPr>
            <a:endParaRPr lang="en-US" altLang="en-US" smtClean="0"/>
          </a:p>
          <a:p>
            <a:pPr>
              <a:lnSpc>
                <a:spcPct val="90000"/>
              </a:lnSpc>
            </a:pPr>
            <a:r>
              <a:rPr lang="en-US" altLang="en-US" smtClean="0"/>
              <a:t>Lower oxygen consumption/ glucose metabolism </a:t>
            </a:r>
            <a:r>
              <a:rPr lang="en-US" altLang="en-US" sz="2000" smtClean="0"/>
              <a:t>(Zametkin et al, 1990)</a:t>
            </a:r>
            <a:endParaRPr lang="en-AU" altLang="en-US" sz="2000" smtClean="0"/>
          </a:p>
        </p:txBody>
      </p:sp>
      <p:sp>
        <p:nvSpPr>
          <p:cNvPr id="18437" name="AutoShape 5"/>
          <p:cNvSpPr>
            <a:spLocks noChangeArrowheads="1"/>
          </p:cNvSpPr>
          <p:nvPr/>
        </p:nvSpPr>
        <p:spPr bwMode="auto">
          <a:xfrm>
            <a:off x="2971800" y="3352800"/>
            <a:ext cx="485775" cy="976313"/>
          </a:xfrm>
          <a:prstGeom prst="down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AU" altLang="en-US" sz="1800"/>
          </a:p>
        </p:txBody>
      </p:sp>
      <p:sp>
        <p:nvSpPr>
          <p:cNvPr id="18438" name="AutoShape 6"/>
          <p:cNvSpPr>
            <a:spLocks noChangeArrowheads="1"/>
          </p:cNvSpPr>
          <p:nvPr/>
        </p:nvSpPr>
        <p:spPr bwMode="auto">
          <a:xfrm>
            <a:off x="6477000" y="3352800"/>
            <a:ext cx="485775" cy="1066800"/>
          </a:xfrm>
          <a:prstGeom prst="downArrow">
            <a:avLst>
              <a:gd name="adj1" fmla="val 50000"/>
              <a:gd name="adj2" fmla="val 54902"/>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AU" altLang="en-US" sz="1800"/>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extLst>
      <p:ext uri="{BB962C8B-B14F-4D97-AF65-F5344CB8AC3E}">
        <p14:creationId xmlns:p14="http://schemas.microsoft.com/office/powerpoint/2010/main" xmlns="" val="2377972375"/>
      </p:ext>
    </p:extLst>
  </p:cSld>
  <p:clrMapOvr>
    <a:masterClrMapping/>
  </p:clrMapOvr>
  <mc:AlternateContent xmlns:mc="http://schemas.openxmlformats.org/markup-compatibility/2006">
    <mc:Choice xmlns:p14="http://schemas.microsoft.com/office/powerpoint/2010/main" xmlns="" Requires="p14">
      <p:transition spd="slow" p14:dur="2000" advTm="32738"/>
    </mc:Choice>
    <mc:Fallback>
      <p:transition spd="slow" advTm="32738"/>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2" name="Rectangle 1026"/>
          <p:cNvSpPr>
            <a:spLocks noGrp="1" noChangeArrowheads="1"/>
          </p:cNvSpPr>
          <p:nvPr>
            <p:ph type="title"/>
          </p:nvPr>
        </p:nvSpPr>
        <p:spPr>
          <a:xfrm>
            <a:off x="1042988" y="549275"/>
            <a:ext cx="7772400" cy="1600200"/>
          </a:xfrm>
        </p:spPr>
        <p:txBody>
          <a:bodyPr/>
          <a:lstStyle/>
          <a:p>
            <a:r>
              <a:rPr lang="en-US" altLang="en-US" sz="2800" dirty="0" smtClean="0">
                <a:latin typeface="Comic Sans MS" panose="030F0702030302020204" pitchFamily="66" charset="0"/>
              </a:rPr>
              <a:t/>
            </a:r>
            <a:br>
              <a:rPr lang="en-US" altLang="en-US" sz="2800" dirty="0" smtClean="0">
                <a:latin typeface="Comic Sans MS" panose="030F0702030302020204" pitchFamily="66" charset="0"/>
              </a:rPr>
            </a:br>
            <a:r>
              <a:rPr lang="en-US" altLang="en-US" sz="2800" b="1" dirty="0" smtClean="0">
                <a:ln w="22225">
                  <a:solidFill>
                    <a:schemeClr val="accent2"/>
                  </a:solidFill>
                  <a:prstDash val="solid"/>
                </a:ln>
                <a:solidFill>
                  <a:schemeClr val="accent2">
                    <a:lumMod val="40000"/>
                    <a:lumOff val="60000"/>
                  </a:schemeClr>
                </a:solidFill>
                <a:latin typeface="Comic Sans MS" panose="030F0702030302020204" pitchFamily="66" charset="0"/>
              </a:rPr>
              <a:t>Neurological  effects of yogic breathing techniques  and implications for neurological dysfunction in ADHD</a:t>
            </a:r>
            <a:r>
              <a:rPr lang="en-AU" altLang="en-US" sz="2800" b="1" dirty="0" smtClean="0">
                <a:ln w="22225">
                  <a:solidFill>
                    <a:schemeClr val="accent2"/>
                  </a:solidFill>
                  <a:prstDash val="solid"/>
                </a:ln>
                <a:solidFill>
                  <a:schemeClr val="accent2">
                    <a:lumMod val="40000"/>
                    <a:lumOff val="60000"/>
                  </a:schemeClr>
                </a:solidFill>
                <a:latin typeface="Comic Sans MS" panose="030F0702030302020204" pitchFamily="66" charset="0"/>
              </a:rPr>
              <a:t/>
            </a:r>
            <a:br>
              <a:rPr lang="en-AU" altLang="en-US" sz="2800" b="1" dirty="0" smtClean="0">
                <a:ln w="22225">
                  <a:solidFill>
                    <a:schemeClr val="accent2"/>
                  </a:solidFill>
                  <a:prstDash val="solid"/>
                </a:ln>
                <a:solidFill>
                  <a:schemeClr val="accent2">
                    <a:lumMod val="40000"/>
                    <a:lumOff val="60000"/>
                  </a:schemeClr>
                </a:solidFill>
                <a:latin typeface="Comic Sans MS" panose="030F0702030302020204" pitchFamily="66" charset="0"/>
              </a:rPr>
            </a:br>
            <a:r>
              <a:rPr lang="en-AU" altLang="en-US" sz="3200" b="1" dirty="0" smtClean="0">
                <a:ln w="22225">
                  <a:solidFill>
                    <a:schemeClr val="accent2"/>
                  </a:solidFill>
                  <a:prstDash val="solid"/>
                </a:ln>
                <a:solidFill>
                  <a:schemeClr val="accent2">
                    <a:lumMod val="40000"/>
                    <a:lumOff val="60000"/>
                  </a:schemeClr>
                </a:solidFill>
                <a:latin typeface="Comic Sans MS" panose="030F0702030302020204" pitchFamily="66" charset="0"/>
              </a:rPr>
              <a:t/>
            </a:r>
            <a:br>
              <a:rPr lang="en-AU" altLang="en-US" sz="3200" b="1" dirty="0" smtClean="0">
                <a:ln w="22225">
                  <a:solidFill>
                    <a:schemeClr val="accent2"/>
                  </a:solidFill>
                  <a:prstDash val="solid"/>
                </a:ln>
                <a:solidFill>
                  <a:schemeClr val="accent2">
                    <a:lumMod val="40000"/>
                    <a:lumOff val="60000"/>
                  </a:schemeClr>
                </a:solidFill>
                <a:latin typeface="Comic Sans MS" panose="030F0702030302020204" pitchFamily="66" charset="0"/>
              </a:rPr>
            </a:br>
            <a:endParaRPr lang="en-AU" altLang="en-US" sz="3200" dirty="0" smtClean="0">
              <a:latin typeface="Comic Sans MS" panose="030F0702030302020204" pitchFamily="66" charset="0"/>
            </a:endParaRPr>
          </a:p>
        </p:txBody>
      </p:sp>
      <p:sp>
        <p:nvSpPr>
          <p:cNvPr id="20483" name="Rectangle 1027"/>
          <p:cNvSpPr>
            <a:spLocks noGrp="1" noChangeArrowheads="1"/>
          </p:cNvSpPr>
          <p:nvPr>
            <p:ph type="body" sz="half" idx="1"/>
          </p:nvPr>
        </p:nvSpPr>
        <p:spPr>
          <a:xfrm>
            <a:off x="395288" y="2362200"/>
            <a:ext cx="4035425" cy="4495800"/>
          </a:xfrm>
        </p:spPr>
        <p:txBody>
          <a:bodyPr/>
          <a:lstStyle/>
          <a:p>
            <a:pPr algn="ctr">
              <a:lnSpc>
                <a:spcPct val="110000"/>
              </a:lnSpc>
            </a:pPr>
            <a:r>
              <a:rPr lang="en-US" altLang="en-US" sz="2400" b="1" smtClean="0"/>
              <a:t>The manipulation of  the nasal cycle and</a:t>
            </a:r>
          </a:p>
          <a:p>
            <a:pPr algn="ctr">
              <a:lnSpc>
                <a:spcPct val="90000"/>
              </a:lnSpc>
              <a:buFontTx/>
              <a:buNone/>
            </a:pPr>
            <a:r>
              <a:rPr lang="en-US" altLang="en-US" sz="2400" b="1" smtClean="0"/>
              <a:t>relaxation techniques effects</a:t>
            </a:r>
            <a:r>
              <a:rPr lang="en-US" altLang="en-US" sz="2400" smtClean="0"/>
              <a:t> :-</a:t>
            </a:r>
          </a:p>
          <a:p>
            <a:pPr algn="ctr">
              <a:lnSpc>
                <a:spcPct val="90000"/>
              </a:lnSpc>
              <a:buFontTx/>
              <a:buNone/>
            </a:pPr>
            <a:endParaRPr lang="en-US" altLang="en-US" sz="2400" smtClean="0"/>
          </a:p>
          <a:p>
            <a:pPr>
              <a:lnSpc>
                <a:spcPct val="90000"/>
              </a:lnSpc>
              <a:buFontTx/>
              <a:buNone/>
            </a:pPr>
            <a:r>
              <a:rPr lang="en-US" altLang="en-US" sz="2400" smtClean="0"/>
              <a:t>			</a:t>
            </a:r>
          </a:p>
          <a:p>
            <a:pPr>
              <a:lnSpc>
                <a:spcPct val="90000"/>
              </a:lnSpc>
            </a:pPr>
            <a:endParaRPr lang="en-US" altLang="en-US" smtClean="0"/>
          </a:p>
          <a:p>
            <a:pPr>
              <a:lnSpc>
                <a:spcPct val="90000"/>
              </a:lnSpc>
            </a:pPr>
            <a:r>
              <a:rPr lang="en-US" altLang="en-US" smtClean="0"/>
              <a:t>Changes in brain wave activity. Increased alpha.</a:t>
            </a:r>
            <a:r>
              <a:rPr lang="en-US" altLang="en-US" sz="2000" smtClean="0"/>
              <a:t>(Hoffman 1998)</a:t>
            </a:r>
          </a:p>
          <a:p>
            <a:pPr>
              <a:lnSpc>
                <a:spcPct val="90000"/>
              </a:lnSpc>
            </a:pPr>
            <a:endParaRPr lang="en-AU" altLang="en-US" sz="2000" smtClean="0"/>
          </a:p>
        </p:txBody>
      </p:sp>
      <p:sp>
        <p:nvSpPr>
          <p:cNvPr id="20484" name="Rectangle 1028"/>
          <p:cNvSpPr>
            <a:spLocks noGrp="1" noChangeArrowheads="1"/>
          </p:cNvSpPr>
          <p:nvPr>
            <p:ph type="body" sz="half" idx="2"/>
          </p:nvPr>
        </p:nvSpPr>
        <p:spPr>
          <a:xfrm>
            <a:off x="4643438" y="1989138"/>
            <a:ext cx="4035425" cy="4500562"/>
          </a:xfrm>
        </p:spPr>
        <p:txBody>
          <a:bodyPr/>
          <a:lstStyle/>
          <a:p>
            <a:pPr>
              <a:lnSpc>
                <a:spcPct val="90000"/>
              </a:lnSpc>
            </a:pPr>
            <a:r>
              <a:rPr lang="en-US" altLang="en-US" sz="2400" b="1" smtClean="0"/>
              <a:t>ADHD Dysfunction</a:t>
            </a:r>
          </a:p>
          <a:p>
            <a:pPr>
              <a:lnSpc>
                <a:spcPct val="90000"/>
              </a:lnSpc>
              <a:buFontTx/>
              <a:buNone/>
            </a:pPr>
            <a:r>
              <a:rPr lang="en-US" altLang="en-US" sz="2400" b="1" smtClean="0"/>
              <a:t>    Compared to controls</a:t>
            </a:r>
          </a:p>
          <a:p>
            <a:pPr>
              <a:lnSpc>
                <a:spcPct val="90000"/>
              </a:lnSpc>
            </a:pPr>
            <a:endParaRPr lang="en-US" altLang="en-US" sz="2400" b="1" smtClean="0"/>
          </a:p>
          <a:p>
            <a:pPr>
              <a:lnSpc>
                <a:spcPct val="90000"/>
              </a:lnSpc>
            </a:pPr>
            <a:endParaRPr lang="en-US" altLang="en-US" sz="1600" smtClean="0"/>
          </a:p>
          <a:p>
            <a:pPr>
              <a:lnSpc>
                <a:spcPct val="90000"/>
              </a:lnSpc>
            </a:pPr>
            <a:endParaRPr lang="en-US" altLang="en-US" sz="1600" smtClean="0"/>
          </a:p>
          <a:p>
            <a:pPr>
              <a:lnSpc>
                <a:spcPct val="90000"/>
              </a:lnSpc>
            </a:pPr>
            <a:endParaRPr lang="en-US" altLang="en-US" smtClean="0"/>
          </a:p>
          <a:p>
            <a:pPr>
              <a:lnSpc>
                <a:spcPct val="90000"/>
              </a:lnSpc>
            </a:pPr>
            <a:endParaRPr lang="en-US" altLang="en-US" smtClean="0"/>
          </a:p>
          <a:p>
            <a:pPr>
              <a:lnSpc>
                <a:spcPct val="90000"/>
              </a:lnSpc>
            </a:pPr>
            <a:endParaRPr lang="en-US" altLang="en-US" smtClean="0"/>
          </a:p>
          <a:p>
            <a:pPr>
              <a:lnSpc>
                <a:spcPct val="90000"/>
              </a:lnSpc>
            </a:pPr>
            <a:r>
              <a:rPr lang="en-US" altLang="en-US" sz="2400" smtClean="0"/>
              <a:t>Differences in brain wave bands. Increased theta and decreased beta and alpha.  (Mann et al,1991)</a:t>
            </a:r>
            <a:endParaRPr lang="en-AU" altLang="en-US" sz="2400" smtClean="0"/>
          </a:p>
        </p:txBody>
      </p:sp>
      <p:sp>
        <p:nvSpPr>
          <p:cNvPr id="20485" name="AutoShape 1029"/>
          <p:cNvSpPr>
            <a:spLocks noChangeArrowheads="1"/>
          </p:cNvSpPr>
          <p:nvPr/>
        </p:nvSpPr>
        <p:spPr bwMode="auto">
          <a:xfrm>
            <a:off x="2895600" y="3886200"/>
            <a:ext cx="485775" cy="976313"/>
          </a:xfrm>
          <a:prstGeom prst="down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AU" altLang="en-US" sz="1800"/>
          </a:p>
        </p:txBody>
      </p:sp>
      <p:sp>
        <p:nvSpPr>
          <p:cNvPr id="20486" name="AutoShape 1030"/>
          <p:cNvSpPr>
            <a:spLocks noChangeArrowheads="1"/>
          </p:cNvSpPr>
          <p:nvPr/>
        </p:nvSpPr>
        <p:spPr bwMode="auto">
          <a:xfrm>
            <a:off x="6400800" y="3733800"/>
            <a:ext cx="485775" cy="976313"/>
          </a:xfrm>
          <a:prstGeom prst="down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AU" altLang="en-US" sz="1800"/>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extLst>
      <p:ext uri="{BB962C8B-B14F-4D97-AF65-F5344CB8AC3E}">
        <p14:creationId xmlns:p14="http://schemas.microsoft.com/office/powerpoint/2010/main" xmlns="" val="848780407"/>
      </p:ext>
    </p:extLst>
  </p:cSld>
  <p:clrMapOvr>
    <a:masterClrMapping/>
  </p:clrMapOvr>
  <mc:AlternateContent xmlns:mc="http://schemas.openxmlformats.org/markup-compatibility/2006">
    <mc:Choice xmlns:p14="http://schemas.microsoft.com/office/powerpoint/2010/main" xmlns="" Requires="p14">
      <p:transition spd="slow" p14:dur="2000" advTm="20473"/>
    </mc:Choice>
    <mc:Fallback>
      <p:transition spd="slow" advTm="20473"/>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530" name="Rectangle 1026"/>
          <p:cNvSpPr>
            <a:spLocks noGrp="1" noChangeArrowheads="1"/>
          </p:cNvSpPr>
          <p:nvPr>
            <p:ph type="title"/>
          </p:nvPr>
        </p:nvSpPr>
        <p:spPr>
          <a:xfrm>
            <a:off x="1066800" y="381000"/>
            <a:ext cx="7772400" cy="1752600"/>
          </a:xfrm>
        </p:spPr>
        <p:txBody>
          <a:bodyPr/>
          <a:lstStyle/>
          <a:p>
            <a:r>
              <a:rPr lang="en-US" altLang="en-US" sz="2800" b="1" dirty="0" smtClean="0">
                <a:ln w="22225">
                  <a:solidFill>
                    <a:schemeClr val="accent2"/>
                  </a:solidFill>
                  <a:prstDash val="solid"/>
                </a:ln>
                <a:solidFill>
                  <a:schemeClr val="accent2">
                    <a:lumMod val="40000"/>
                    <a:lumOff val="60000"/>
                  </a:schemeClr>
                </a:solidFill>
                <a:latin typeface="Comic Sans MS" panose="030F0702030302020204" pitchFamily="66" charset="0"/>
              </a:rPr>
              <a:t>Neurological  effects of yogic breathing techniques  and implications for neurological dysfunction in ADHD</a:t>
            </a:r>
            <a:r>
              <a:rPr lang="en-AU" altLang="en-US" sz="2800" b="1" dirty="0" smtClean="0">
                <a:ln w="22225">
                  <a:solidFill>
                    <a:schemeClr val="accent2"/>
                  </a:solidFill>
                  <a:prstDash val="solid"/>
                </a:ln>
                <a:solidFill>
                  <a:schemeClr val="accent2">
                    <a:lumMod val="40000"/>
                    <a:lumOff val="60000"/>
                  </a:schemeClr>
                </a:solidFill>
                <a:latin typeface="Comic Sans MS" panose="030F0702030302020204" pitchFamily="66" charset="0"/>
              </a:rPr>
              <a:t/>
            </a:r>
            <a:br>
              <a:rPr lang="en-AU" altLang="en-US" sz="2800" b="1" dirty="0" smtClean="0">
                <a:ln w="22225">
                  <a:solidFill>
                    <a:schemeClr val="accent2"/>
                  </a:solidFill>
                  <a:prstDash val="solid"/>
                </a:ln>
                <a:solidFill>
                  <a:schemeClr val="accent2">
                    <a:lumMod val="40000"/>
                    <a:lumOff val="60000"/>
                  </a:schemeClr>
                </a:solidFill>
                <a:latin typeface="Comic Sans MS" panose="030F0702030302020204" pitchFamily="66" charset="0"/>
              </a:rPr>
            </a:br>
            <a:endParaRPr lang="en-US" altLang="en-US" sz="2800" b="1" dirty="0" smtClean="0">
              <a:ln w="22225">
                <a:solidFill>
                  <a:schemeClr val="accent2"/>
                </a:solidFill>
                <a:prstDash val="solid"/>
              </a:ln>
              <a:solidFill>
                <a:schemeClr val="accent2">
                  <a:lumMod val="40000"/>
                  <a:lumOff val="60000"/>
                </a:schemeClr>
              </a:solidFill>
              <a:latin typeface="Comic Sans MS" panose="030F0702030302020204" pitchFamily="66" charset="0"/>
            </a:endParaRPr>
          </a:p>
        </p:txBody>
      </p:sp>
      <p:sp>
        <p:nvSpPr>
          <p:cNvPr id="11267" name="Rectangle 1027"/>
          <p:cNvSpPr>
            <a:spLocks noGrp="1" noChangeArrowheads="1"/>
          </p:cNvSpPr>
          <p:nvPr>
            <p:ph type="body" sz="half" idx="1"/>
          </p:nvPr>
        </p:nvSpPr>
        <p:spPr>
          <a:xfrm>
            <a:off x="457200" y="1600200"/>
            <a:ext cx="4035425" cy="4495800"/>
          </a:xfrm>
        </p:spPr>
        <p:txBody>
          <a:bodyPr/>
          <a:lstStyle/>
          <a:p>
            <a:pPr>
              <a:lnSpc>
                <a:spcPct val="90000"/>
              </a:lnSpc>
              <a:defRPr/>
            </a:pPr>
            <a:endParaRPr lang="en-US" altLang="en-US" sz="1400" dirty="0" smtClean="0"/>
          </a:p>
          <a:p>
            <a:pPr algn="ctr">
              <a:lnSpc>
                <a:spcPct val="90000"/>
              </a:lnSpc>
              <a:buFontTx/>
              <a:buNone/>
              <a:defRPr/>
            </a:pPr>
            <a:r>
              <a:rPr lang="en-US" altLang="en-US" sz="2400" b="1" dirty="0" smtClean="0"/>
              <a:t>The manipulation of  the nasal cycle effects:-</a:t>
            </a:r>
          </a:p>
          <a:p>
            <a:pPr algn="ctr">
              <a:lnSpc>
                <a:spcPct val="90000"/>
              </a:lnSpc>
              <a:buFontTx/>
              <a:buNone/>
              <a:defRPr/>
            </a:pPr>
            <a:endParaRPr lang="en-US" altLang="en-US" sz="2400" b="1" dirty="0" smtClean="0"/>
          </a:p>
          <a:p>
            <a:pPr>
              <a:lnSpc>
                <a:spcPct val="90000"/>
              </a:lnSpc>
              <a:buFontTx/>
              <a:buNone/>
              <a:defRPr/>
            </a:pPr>
            <a:r>
              <a:rPr lang="en-US" altLang="en-US" sz="1400" dirty="0" smtClean="0"/>
              <a:t>			</a:t>
            </a:r>
          </a:p>
          <a:p>
            <a:pPr>
              <a:lnSpc>
                <a:spcPct val="90000"/>
              </a:lnSpc>
              <a:defRPr/>
            </a:pPr>
            <a:endParaRPr lang="en-US" altLang="en-US" sz="2000" dirty="0" smtClean="0"/>
          </a:p>
          <a:p>
            <a:pPr>
              <a:lnSpc>
                <a:spcPct val="90000"/>
              </a:lnSpc>
              <a:defRPr/>
            </a:pPr>
            <a:endParaRPr lang="en-US" altLang="en-US" sz="2000" b="1" dirty="0" smtClean="0"/>
          </a:p>
          <a:p>
            <a:pPr marL="0" indent="0">
              <a:lnSpc>
                <a:spcPct val="90000"/>
              </a:lnSpc>
              <a:buFont typeface="Arial" panose="020B0604020202020204" pitchFamily="34" charset="0"/>
              <a:buNone/>
              <a:defRPr/>
            </a:pPr>
            <a:endParaRPr lang="en-US" altLang="en-US" sz="2000" b="1" dirty="0" smtClean="0"/>
          </a:p>
          <a:p>
            <a:pPr>
              <a:lnSpc>
                <a:spcPct val="90000"/>
              </a:lnSpc>
              <a:defRPr/>
            </a:pPr>
            <a:r>
              <a:rPr lang="en-US" altLang="en-US" sz="2400" dirty="0" smtClean="0"/>
              <a:t>Changes in neurotransmitter activity and in autonomic activity.(Kennedy et al, 1986) </a:t>
            </a:r>
          </a:p>
          <a:p>
            <a:pPr>
              <a:lnSpc>
                <a:spcPct val="90000"/>
              </a:lnSpc>
              <a:buFontTx/>
              <a:buNone/>
              <a:defRPr/>
            </a:pPr>
            <a:endParaRPr lang="en-US" altLang="en-US" sz="2400" dirty="0" smtClean="0"/>
          </a:p>
          <a:p>
            <a:pPr>
              <a:lnSpc>
                <a:spcPct val="90000"/>
              </a:lnSpc>
              <a:defRPr/>
            </a:pPr>
            <a:endParaRPr lang="en-AU" altLang="en-US" sz="2400" dirty="0" smtClean="0"/>
          </a:p>
        </p:txBody>
      </p:sp>
      <p:sp>
        <p:nvSpPr>
          <p:cNvPr id="22532" name="Rectangle 1028"/>
          <p:cNvSpPr>
            <a:spLocks noGrp="1" noChangeArrowheads="1"/>
          </p:cNvSpPr>
          <p:nvPr>
            <p:ph type="body" sz="half" idx="2"/>
          </p:nvPr>
        </p:nvSpPr>
        <p:spPr>
          <a:xfrm>
            <a:off x="5145088" y="1828800"/>
            <a:ext cx="3810000" cy="5029200"/>
          </a:xfrm>
        </p:spPr>
        <p:txBody>
          <a:bodyPr/>
          <a:lstStyle/>
          <a:p>
            <a:pPr>
              <a:buFontTx/>
              <a:buNone/>
            </a:pPr>
            <a:r>
              <a:rPr lang="en-US" altLang="en-US" sz="2400" b="1" dirty="0" smtClean="0"/>
              <a:t>ADHD Dysfunction</a:t>
            </a:r>
          </a:p>
          <a:p>
            <a:pPr>
              <a:buFontTx/>
              <a:buNone/>
            </a:pPr>
            <a:r>
              <a:rPr lang="en-US" altLang="en-US" sz="2400" b="1" dirty="0" smtClean="0"/>
              <a:t>    Compared to controls</a:t>
            </a:r>
          </a:p>
          <a:p>
            <a:pPr>
              <a:buFontTx/>
              <a:buNone/>
            </a:pPr>
            <a:endParaRPr lang="en-US" altLang="en-US" sz="2000" dirty="0" smtClean="0"/>
          </a:p>
          <a:p>
            <a:pPr>
              <a:buFontTx/>
              <a:buNone/>
            </a:pPr>
            <a:r>
              <a:rPr lang="en-US" altLang="en-US" sz="2000" dirty="0" smtClean="0"/>
              <a:t>			</a:t>
            </a:r>
          </a:p>
          <a:p>
            <a:endParaRPr lang="en-US" altLang="en-US" dirty="0" smtClean="0"/>
          </a:p>
          <a:p>
            <a:endParaRPr lang="en-US" altLang="en-US" sz="2400" b="1" dirty="0" smtClean="0"/>
          </a:p>
          <a:p>
            <a:r>
              <a:rPr lang="en-US" altLang="en-US" dirty="0" smtClean="0"/>
              <a:t>Neurotransmitter dysfunction- higher baseline noradrenalin and dopamine impairment </a:t>
            </a:r>
            <a:r>
              <a:rPr lang="en-US" altLang="en-US" sz="2000" dirty="0" smtClean="0"/>
              <a:t>(</a:t>
            </a:r>
            <a:r>
              <a:rPr lang="en-US" altLang="en-US" sz="2000" dirty="0" err="1" smtClean="0"/>
              <a:t>Pliszka</a:t>
            </a:r>
            <a:r>
              <a:rPr lang="en-US" altLang="en-US" sz="2000" dirty="0" smtClean="0"/>
              <a:t> et al, 1994) .</a:t>
            </a:r>
            <a:endParaRPr lang="en-AU" altLang="en-US" sz="2000" dirty="0" smtClean="0"/>
          </a:p>
          <a:p>
            <a:pPr>
              <a:buFontTx/>
              <a:buNone/>
            </a:pPr>
            <a:endParaRPr lang="en-AU" altLang="en-US" sz="2000" dirty="0" smtClean="0"/>
          </a:p>
        </p:txBody>
      </p:sp>
      <p:sp>
        <p:nvSpPr>
          <p:cNvPr id="22533" name="AutoShape 1029"/>
          <p:cNvSpPr>
            <a:spLocks noChangeArrowheads="1"/>
          </p:cNvSpPr>
          <p:nvPr/>
        </p:nvSpPr>
        <p:spPr bwMode="auto">
          <a:xfrm>
            <a:off x="2667000" y="2971800"/>
            <a:ext cx="533400" cy="990600"/>
          </a:xfrm>
          <a:prstGeom prst="downArrow">
            <a:avLst>
              <a:gd name="adj1" fmla="val 50000"/>
              <a:gd name="adj2" fmla="val 46429"/>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AU" altLang="en-US" sz="1800"/>
          </a:p>
        </p:txBody>
      </p:sp>
      <p:sp>
        <p:nvSpPr>
          <p:cNvPr id="22534" name="AutoShape 1030"/>
          <p:cNvSpPr>
            <a:spLocks noChangeArrowheads="1"/>
          </p:cNvSpPr>
          <p:nvPr/>
        </p:nvSpPr>
        <p:spPr bwMode="auto">
          <a:xfrm>
            <a:off x="6388100" y="2871788"/>
            <a:ext cx="485775" cy="976312"/>
          </a:xfrm>
          <a:prstGeom prst="down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AU" altLang="en-US" sz="1800"/>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extLst>
      <p:ext uri="{BB962C8B-B14F-4D97-AF65-F5344CB8AC3E}">
        <p14:creationId xmlns:p14="http://schemas.microsoft.com/office/powerpoint/2010/main" xmlns="" val="938264960"/>
      </p:ext>
    </p:extLst>
  </p:cSld>
  <p:clrMapOvr>
    <a:masterClrMapping/>
  </p:clrMapOvr>
  <mc:AlternateContent xmlns:mc="http://schemas.openxmlformats.org/markup-compatibility/2006">
    <mc:Choice xmlns:p14="http://schemas.microsoft.com/office/powerpoint/2010/main" xmlns="" Requires="p14">
      <p:transition spd="slow" p14:dur="2000" advTm="76844"/>
    </mc:Choice>
    <mc:Fallback>
      <p:transition spd="slow" advTm="76844"/>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578" name="Rectangle 1026"/>
          <p:cNvSpPr>
            <a:spLocks noGrp="1" noChangeArrowheads="1"/>
          </p:cNvSpPr>
          <p:nvPr>
            <p:ph type="title"/>
          </p:nvPr>
        </p:nvSpPr>
        <p:spPr>
          <a:xfrm>
            <a:off x="1066800" y="381000"/>
            <a:ext cx="7772400" cy="2286000"/>
          </a:xfrm>
        </p:spPr>
        <p:txBody>
          <a:bodyPr/>
          <a:lstStyle/>
          <a:p>
            <a:r>
              <a:rPr lang="en-US" altLang="en-US" sz="2800" b="1" dirty="0" smtClean="0">
                <a:ln w="22225">
                  <a:solidFill>
                    <a:schemeClr val="accent2"/>
                  </a:solidFill>
                  <a:prstDash val="solid"/>
                </a:ln>
                <a:solidFill>
                  <a:schemeClr val="accent2">
                    <a:lumMod val="40000"/>
                    <a:lumOff val="60000"/>
                  </a:schemeClr>
                </a:solidFill>
                <a:latin typeface="Comic Sans MS" panose="030F0702030302020204" pitchFamily="66" charset="0"/>
              </a:rPr>
              <a:t>Neurological  effects of relaxation training techniques  and implications for neurological dysfunction in ADHD</a:t>
            </a:r>
            <a:r>
              <a:rPr lang="en-AU" altLang="en-US" sz="2800" b="1" dirty="0" smtClean="0">
                <a:ln w="22225">
                  <a:solidFill>
                    <a:schemeClr val="accent2"/>
                  </a:solidFill>
                  <a:prstDash val="solid"/>
                </a:ln>
                <a:solidFill>
                  <a:schemeClr val="accent2">
                    <a:lumMod val="40000"/>
                    <a:lumOff val="60000"/>
                  </a:schemeClr>
                </a:solidFill>
                <a:latin typeface="Comic Sans MS" panose="030F0702030302020204" pitchFamily="66" charset="0"/>
              </a:rPr>
              <a:t/>
            </a:r>
            <a:br>
              <a:rPr lang="en-AU" altLang="en-US" sz="2800" b="1" dirty="0" smtClean="0">
                <a:ln w="22225">
                  <a:solidFill>
                    <a:schemeClr val="accent2"/>
                  </a:solidFill>
                  <a:prstDash val="solid"/>
                </a:ln>
                <a:solidFill>
                  <a:schemeClr val="accent2">
                    <a:lumMod val="40000"/>
                    <a:lumOff val="60000"/>
                  </a:schemeClr>
                </a:solidFill>
                <a:latin typeface="Comic Sans MS" panose="030F0702030302020204" pitchFamily="66" charset="0"/>
              </a:rPr>
            </a:br>
            <a:r>
              <a:rPr lang="en-AU" altLang="en-US" sz="3200" dirty="0" smtClean="0">
                <a:latin typeface="Comic Sans MS" panose="030F0702030302020204" pitchFamily="66" charset="0"/>
              </a:rPr>
              <a:t/>
            </a:r>
            <a:br>
              <a:rPr lang="en-AU" altLang="en-US" sz="3200" dirty="0" smtClean="0">
                <a:latin typeface="Comic Sans MS" panose="030F0702030302020204" pitchFamily="66" charset="0"/>
              </a:rPr>
            </a:br>
            <a:endParaRPr lang="en-US" altLang="en-US" sz="3200" dirty="0" smtClean="0">
              <a:latin typeface="Comic Sans MS" panose="030F0702030302020204" pitchFamily="66" charset="0"/>
            </a:endParaRPr>
          </a:p>
        </p:txBody>
      </p:sp>
      <p:sp>
        <p:nvSpPr>
          <p:cNvPr id="24579" name="Rectangle 1027"/>
          <p:cNvSpPr>
            <a:spLocks noGrp="1" noChangeArrowheads="1"/>
          </p:cNvSpPr>
          <p:nvPr>
            <p:ph type="body" sz="half" idx="2"/>
          </p:nvPr>
        </p:nvSpPr>
        <p:spPr>
          <a:xfrm>
            <a:off x="4651375" y="1600200"/>
            <a:ext cx="4035425" cy="4495800"/>
          </a:xfrm>
        </p:spPr>
        <p:txBody>
          <a:bodyPr/>
          <a:lstStyle/>
          <a:p>
            <a:pPr>
              <a:lnSpc>
                <a:spcPct val="90000"/>
              </a:lnSpc>
              <a:buFontTx/>
              <a:buNone/>
            </a:pPr>
            <a:endParaRPr lang="en-US" altLang="en-US" sz="1800" smtClean="0"/>
          </a:p>
          <a:p>
            <a:pPr>
              <a:lnSpc>
                <a:spcPct val="90000"/>
              </a:lnSpc>
              <a:buFontTx/>
              <a:buNone/>
            </a:pPr>
            <a:r>
              <a:rPr lang="en-US" altLang="en-US" sz="2400" b="1" smtClean="0"/>
              <a:t>ADHD Dysfunction</a:t>
            </a:r>
          </a:p>
          <a:p>
            <a:pPr>
              <a:lnSpc>
                <a:spcPct val="90000"/>
              </a:lnSpc>
              <a:buFontTx/>
              <a:buNone/>
            </a:pPr>
            <a:r>
              <a:rPr lang="en-US" altLang="en-US" sz="2400" b="1" smtClean="0"/>
              <a:t>    Compared to controls</a:t>
            </a:r>
          </a:p>
          <a:p>
            <a:pPr>
              <a:lnSpc>
                <a:spcPct val="90000"/>
              </a:lnSpc>
              <a:buFontTx/>
              <a:buNone/>
            </a:pPr>
            <a:r>
              <a:rPr lang="en-US" altLang="en-US" sz="1400" smtClean="0"/>
              <a:t>	</a:t>
            </a:r>
          </a:p>
          <a:p>
            <a:pPr lvl="3">
              <a:lnSpc>
                <a:spcPct val="90000"/>
              </a:lnSpc>
            </a:pPr>
            <a:endParaRPr lang="en-US" altLang="en-US" sz="1400" smtClean="0"/>
          </a:p>
          <a:p>
            <a:pPr>
              <a:lnSpc>
                <a:spcPct val="90000"/>
              </a:lnSpc>
              <a:buFontTx/>
              <a:buNone/>
            </a:pPr>
            <a:endParaRPr lang="en-US" altLang="en-US" sz="1600" smtClean="0"/>
          </a:p>
          <a:p>
            <a:pPr>
              <a:lnSpc>
                <a:spcPct val="90000"/>
              </a:lnSpc>
              <a:buFontTx/>
              <a:buNone/>
            </a:pPr>
            <a:endParaRPr lang="en-US" altLang="en-US" sz="1600" smtClean="0"/>
          </a:p>
          <a:p>
            <a:pPr>
              <a:lnSpc>
                <a:spcPct val="90000"/>
              </a:lnSpc>
            </a:pPr>
            <a:endParaRPr lang="en-US" altLang="en-US" sz="2000" b="1" smtClean="0"/>
          </a:p>
          <a:p>
            <a:pPr>
              <a:lnSpc>
                <a:spcPct val="90000"/>
              </a:lnSpc>
            </a:pPr>
            <a:r>
              <a:rPr lang="en-US" altLang="en-US" sz="2400" b="1" smtClean="0"/>
              <a:t>Comorbid anxiety disorder</a:t>
            </a:r>
          </a:p>
          <a:p>
            <a:pPr>
              <a:lnSpc>
                <a:spcPct val="90000"/>
              </a:lnSpc>
            </a:pPr>
            <a:r>
              <a:rPr lang="en-US" altLang="en-US" sz="2400" b="1" smtClean="0"/>
              <a:t>Medication can increase anxiety levels</a:t>
            </a:r>
            <a:r>
              <a:rPr lang="en-US" altLang="en-US" sz="2400" smtClean="0"/>
              <a:t> </a:t>
            </a:r>
            <a:r>
              <a:rPr lang="en-US" altLang="en-US" sz="2000" smtClean="0"/>
              <a:t>( Tannock et al, 1995)</a:t>
            </a:r>
          </a:p>
        </p:txBody>
      </p:sp>
      <p:sp>
        <p:nvSpPr>
          <p:cNvPr id="24580" name="Rectangle 1028"/>
          <p:cNvSpPr>
            <a:spLocks noGrp="1" noChangeArrowheads="1"/>
          </p:cNvSpPr>
          <p:nvPr>
            <p:ph type="body" sz="half" idx="1"/>
          </p:nvPr>
        </p:nvSpPr>
        <p:spPr>
          <a:xfrm>
            <a:off x="457200" y="1600200"/>
            <a:ext cx="4035425" cy="4495800"/>
          </a:xfrm>
          <a:noFill/>
        </p:spPr>
        <p:txBody>
          <a:bodyPr/>
          <a:lstStyle/>
          <a:p>
            <a:endParaRPr lang="en-US" altLang="en-US" sz="1800" dirty="0" smtClean="0"/>
          </a:p>
          <a:p>
            <a:pPr algn="ctr">
              <a:buFontTx/>
              <a:buNone/>
            </a:pPr>
            <a:r>
              <a:rPr lang="en-US" altLang="en-US" sz="2400" b="1" dirty="0" smtClean="0"/>
              <a:t>Relaxation Training</a:t>
            </a:r>
          </a:p>
          <a:p>
            <a:pPr algn="ctr">
              <a:buFontTx/>
              <a:buNone/>
            </a:pPr>
            <a:endParaRPr lang="en-US" altLang="en-US" sz="2400" dirty="0" smtClean="0"/>
          </a:p>
          <a:p>
            <a:pPr>
              <a:buFontTx/>
              <a:buNone/>
            </a:pPr>
            <a:r>
              <a:rPr lang="en-US" altLang="en-US" sz="1800" dirty="0" smtClean="0"/>
              <a:t>		</a:t>
            </a:r>
            <a:endParaRPr lang="en-US" altLang="en-US" dirty="0" smtClean="0"/>
          </a:p>
          <a:p>
            <a:endParaRPr lang="en-US" altLang="en-US" b="1" dirty="0" smtClean="0"/>
          </a:p>
          <a:p>
            <a:endParaRPr lang="en-US" altLang="en-US" b="1" dirty="0" smtClean="0"/>
          </a:p>
          <a:p>
            <a:r>
              <a:rPr lang="en-US" altLang="en-US" sz="2400" b="1" dirty="0" smtClean="0"/>
              <a:t>Decreases anxiety </a:t>
            </a:r>
            <a:r>
              <a:rPr lang="en-US" altLang="en-US" sz="2000" dirty="0" smtClean="0"/>
              <a:t>(</a:t>
            </a:r>
            <a:r>
              <a:rPr lang="en-US" altLang="en-US" sz="2000" dirty="0" err="1" smtClean="0"/>
              <a:t>Rauhlal</a:t>
            </a:r>
            <a:r>
              <a:rPr lang="en-US" altLang="en-US" sz="2000" dirty="0" smtClean="0"/>
              <a:t> et al, 1990</a:t>
            </a:r>
            <a:r>
              <a:rPr lang="en-US" altLang="en-US" dirty="0" smtClean="0"/>
              <a:t>)  </a:t>
            </a:r>
          </a:p>
          <a:p>
            <a:pPr>
              <a:buFontTx/>
              <a:buNone/>
            </a:pPr>
            <a:endParaRPr lang="en-US" altLang="en-US" dirty="0" smtClean="0"/>
          </a:p>
          <a:p>
            <a:endParaRPr lang="en-AU" altLang="en-US" dirty="0" smtClean="0"/>
          </a:p>
        </p:txBody>
      </p:sp>
      <p:sp>
        <p:nvSpPr>
          <p:cNvPr id="24581" name="AutoShape 1029"/>
          <p:cNvSpPr>
            <a:spLocks noChangeArrowheads="1"/>
          </p:cNvSpPr>
          <p:nvPr/>
        </p:nvSpPr>
        <p:spPr bwMode="auto">
          <a:xfrm>
            <a:off x="2438400" y="3124200"/>
            <a:ext cx="485775" cy="976313"/>
          </a:xfrm>
          <a:prstGeom prst="down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AU" altLang="en-US" sz="1800"/>
          </a:p>
        </p:txBody>
      </p:sp>
      <p:sp>
        <p:nvSpPr>
          <p:cNvPr id="24582" name="AutoShape 1030"/>
          <p:cNvSpPr>
            <a:spLocks noChangeArrowheads="1"/>
          </p:cNvSpPr>
          <p:nvPr/>
        </p:nvSpPr>
        <p:spPr bwMode="auto">
          <a:xfrm>
            <a:off x="6172200" y="3048000"/>
            <a:ext cx="485775" cy="976313"/>
          </a:xfrm>
          <a:prstGeom prst="down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AU" altLang="en-US" sz="1800"/>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extLst>
      <p:ext uri="{BB962C8B-B14F-4D97-AF65-F5344CB8AC3E}">
        <p14:creationId xmlns:p14="http://schemas.microsoft.com/office/powerpoint/2010/main" xmlns="" val="3391777329"/>
      </p:ext>
    </p:extLst>
  </p:cSld>
  <p:clrMapOvr>
    <a:masterClrMapping/>
  </p:clrMapOvr>
  <mc:AlternateContent xmlns:mc="http://schemas.openxmlformats.org/markup-compatibility/2006">
    <mc:Choice xmlns:p14="http://schemas.microsoft.com/office/powerpoint/2010/main" xmlns="" Requires="p14">
      <p:transition spd="slow" p14:dur="2000" advTm="14705"/>
    </mc:Choice>
    <mc:Fallback>
      <p:transition spd="slow" advTm="14705"/>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274638"/>
            <a:ext cx="8229600" cy="777875"/>
          </a:xfrm>
        </p:spPr>
        <p:txBody>
          <a:bodyPr/>
          <a:lstStyle/>
          <a:p>
            <a:pPr eaLnBrk="1" hangingPunct="1"/>
            <a:r>
              <a:rPr lang="en-AU" altLang="en-US" sz="3200" b="1" dirty="0" smtClean="0">
                <a:ln w="22225">
                  <a:solidFill>
                    <a:schemeClr val="accent2"/>
                  </a:solidFill>
                  <a:prstDash val="solid"/>
                </a:ln>
                <a:solidFill>
                  <a:schemeClr val="accent2">
                    <a:lumMod val="40000"/>
                    <a:lumOff val="60000"/>
                  </a:schemeClr>
                </a:solidFill>
              </a:rPr>
              <a:t>Breath and Emotions </a:t>
            </a:r>
          </a:p>
        </p:txBody>
      </p:sp>
      <p:sp>
        <p:nvSpPr>
          <p:cNvPr id="3" name="Content Placeholder 2"/>
          <p:cNvSpPr>
            <a:spLocks noGrp="1"/>
          </p:cNvSpPr>
          <p:nvPr>
            <p:ph idx="1"/>
          </p:nvPr>
        </p:nvSpPr>
        <p:spPr>
          <a:xfrm>
            <a:off x="323850" y="1052513"/>
            <a:ext cx="8362950" cy="5805487"/>
          </a:xfrm>
        </p:spPr>
        <p:txBody>
          <a:bodyPr rtlCol="0">
            <a:noAutofit/>
          </a:bodyPr>
          <a:lstStyle/>
          <a:p>
            <a:pPr eaLnBrk="1" fontAlgn="auto" hangingPunct="1">
              <a:spcAft>
                <a:spcPts val="0"/>
              </a:spcAft>
              <a:defRPr/>
            </a:pPr>
            <a:r>
              <a:rPr lang="en-US" sz="2400" dirty="0"/>
              <a:t>T</a:t>
            </a:r>
            <a:r>
              <a:rPr lang="en-US" sz="2400" dirty="0" smtClean="0"/>
              <a:t>he </a:t>
            </a:r>
            <a:r>
              <a:rPr lang="en-US" sz="2400" dirty="0"/>
              <a:t>passive breathing cycle of inspiration and expiration is affected by emotional, mental, and physical </a:t>
            </a:r>
            <a:r>
              <a:rPr lang="en-US" sz="2400" dirty="0" smtClean="0"/>
              <a:t>states </a:t>
            </a:r>
            <a:r>
              <a:rPr lang="en-US" sz="2400" dirty="0"/>
              <a:t>(Ley, 1999; </a:t>
            </a:r>
            <a:r>
              <a:rPr lang="en-US" sz="2400" dirty="0" err="1"/>
              <a:t>Stovik</a:t>
            </a:r>
            <a:r>
              <a:rPr lang="en-US" sz="2400" dirty="0"/>
              <a:t>, 2000</a:t>
            </a:r>
            <a:r>
              <a:rPr lang="en-US" sz="2400" dirty="0" smtClean="0"/>
              <a:t>). </a:t>
            </a:r>
          </a:p>
          <a:p>
            <a:pPr marL="355600" indent="0" eaLnBrk="1" fontAlgn="auto" hangingPunct="1">
              <a:spcAft>
                <a:spcPts val="0"/>
              </a:spcAft>
              <a:buFont typeface="Arial" panose="020B0604020202020204" pitchFamily="34" charset="0"/>
              <a:buNone/>
              <a:defRPr/>
            </a:pPr>
            <a:endParaRPr lang="en-AU" sz="2400" dirty="0" smtClean="0"/>
          </a:p>
          <a:p>
            <a:pPr eaLnBrk="1" fontAlgn="auto" hangingPunct="1">
              <a:spcAft>
                <a:spcPts val="0"/>
              </a:spcAft>
              <a:defRPr/>
            </a:pPr>
            <a:r>
              <a:rPr lang="en-AU" sz="2400" dirty="0"/>
              <a:t>Changes in amplitude, rate, and duration of the expiratory phase have been associated with anger. </a:t>
            </a:r>
            <a:r>
              <a:rPr lang="en-AU" sz="2400" dirty="0" smtClean="0"/>
              <a:t>Changes </a:t>
            </a:r>
            <a:r>
              <a:rPr lang="en-AU" sz="2400" dirty="0"/>
              <a:t>in the inspiratory phase, with sadness and fear (Bloch, </a:t>
            </a:r>
            <a:r>
              <a:rPr lang="en-AU" sz="2400" dirty="0" err="1"/>
              <a:t>Lemeignan</a:t>
            </a:r>
            <a:r>
              <a:rPr lang="en-AU" sz="2400" dirty="0"/>
              <a:t> &amp; Aguilera, 1991</a:t>
            </a:r>
            <a:r>
              <a:rPr lang="en-AU" sz="2400" dirty="0" smtClean="0"/>
              <a:t>).</a:t>
            </a:r>
          </a:p>
          <a:p>
            <a:pPr eaLnBrk="1" fontAlgn="auto" hangingPunct="1">
              <a:spcAft>
                <a:spcPts val="0"/>
              </a:spcAft>
              <a:defRPr/>
            </a:pPr>
            <a:endParaRPr lang="en-AU" sz="2400" dirty="0"/>
          </a:p>
          <a:p>
            <a:pPr eaLnBrk="1" fontAlgn="auto" hangingPunct="1">
              <a:spcAft>
                <a:spcPts val="0"/>
              </a:spcAft>
              <a:defRPr/>
            </a:pPr>
            <a:endParaRPr lang="en-AU" sz="2400" dirty="0" smtClean="0"/>
          </a:p>
          <a:p>
            <a:pPr eaLnBrk="1" fontAlgn="auto" hangingPunct="1">
              <a:spcAft>
                <a:spcPts val="0"/>
              </a:spcAft>
              <a:defRPr/>
            </a:pPr>
            <a:endParaRPr lang="en-AU" sz="2400" dirty="0" smtClean="0"/>
          </a:p>
          <a:p>
            <a:pPr marL="698500" eaLnBrk="1" fontAlgn="auto" hangingPunct="1">
              <a:spcAft>
                <a:spcPts val="0"/>
              </a:spcAft>
              <a:defRPr/>
            </a:pPr>
            <a:r>
              <a:rPr lang="en-AU" sz="2400" dirty="0" smtClean="0"/>
              <a:t>Fear</a:t>
            </a:r>
            <a:r>
              <a:rPr lang="en-AU" sz="2400" dirty="0"/>
              <a:t>, sadness and anger tend to be displayed more frequently and more intensely in </a:t>
            </a:r>
            <a:r>
              <a:rPr lang="en-AU" sz="2400" dirty="0" smtClean="0"/>
              <a:t>young people </a:t>
            </a:r>
            <a:r>
              <a:rPr lang="en-AU" sz="2400" dirty="0"/>
              <a:t>with externalising and internalising behaviour </a:t>
            </a:r>
            <a:r>
              <a:rPr lang="en-AU" sz="2400" dirty="0" smtClean="0"/>
              <a:t>problems.</a:t>
            </a:r>
          </a:p>
          <a:p>
            <a:pPr marL="698500" eaLnBrk="1" fontAlgn="auto" hangingPunct="1">
              <a:spcAft>
                <a:spcPts val="0"/>
              </a:spcAft>
              <a:defRPr/>
            </a:pPr>
            <a:endParaRPr lang="en-AU" altLang="en-US" sz="2400" dirty="0"/>
          </a:p>
          <a:p>
            <a:pPr marL="355600" indent="0" eaLnBrk="1" fontAlgn="auto" hangingPunct="1">
              <a:spcAft>
                <a:spcPts val="0"/>
              </a:spcAft>
              <a:buFont typeface="Arial" panose="020B0604020202020204" pitchFamily="34" charset="0"/>
              <a:buNone/>
              <a:defRPr/>
            </a:pPr>
            <a:endParaRPr lang="en-AU" sz="2400" dirty="0"/>
          </a:p>
          <a:p>
            <a:pPr marL="355600" indent="0" eaLnBrk="1" fontAlgn="auto" hangingPunct="1">
              <a:spcAft>
                <a:spcPts val="0"/>
              </a:spcAft>
              <a:buFont typeface="Arial" panose="020B0604020202020204" pitchFamily="34" charset="0"/>
              <a:buNone/>
              <a:defRPr/>
            </a:pPr>
            <a:endParaRPr lang="en-AU" sz="1800" dirty="0"/>
          </a:p>
          <a:p>
            <a:pPr marL="355600" indent="0" eaLnBrk="1" fontAlgn="auto" hangingPunct="1">
              <a:spcAft>
                <a:spcPts val="0"/>
              </a:spcAft>
              <a:buFont typeface="Arial" panose="020B0604020202020204" pitchFamily="34" charset="0"/>
              <a:buNone/>
              <a:defRPr/>
            </a:pPr>
            <a:endParaRPr lang="en-AU" sz="1800" dirty="0" smtClean="0"/>
          </a:p>
        </p:txBody>
      </p:sp>
      <p:pic>
        <p:nvPicPr>
          <p:cNvPr id="1229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23928" y="1855586"/>
            <a:ext cx="874712" cy="688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3" name="Picture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27584" y="4365104"/>
            <a:ext cx="865188" cy="600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4"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568700" y="4234929"/>
            <a:ext cx="936625" cy="730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5" name="Picture 5" descr="http://ts1.mm.bing.net/th?id=H.4557467934065440&amp;pid=1.9"/>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29679" y="4194603"/>
            <a:ext cx="1187450" cy="747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33732"/>
    </mc:Choice>
    <mc:Fallback>
      <p:transition spd="slow" advTm="33732"/>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47675" y="260350"/>
            <a:ext cx="8229600" cy="1143000"/>
          </a:xfrm>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Yoga </a:t>
            </a:r>
            <a:r>
              <a:rPr lang="en-AU" altLang="en-US" b="1" dirty="0" err="1" smtClean="0">
                <a:ln w="22225">
                  <a:solidFill>
                    <a:schemeClr val="accent2"/>
                  </a:solidFill>
                  <a:prstDash val="solid"/>
                </a:ln>
                <a:solidFill>
                  <a:schemeClr val="accent2">
                    <a:lumMod val="40000"/>
                    <a:lumOff val="60000"/>
                  </a:schemeClr>
                </a:solidFill>
              </a:rPr>
              <a:t>Nidra</a:t>
            </a:r>
            <a:endParaRPr lang="en-AU" altLang="en-US" b="1" dirty="0" smtClean="0">
              <a:ln w="22225">
                <a:solidFill>
                  <a:schemeClr val="accent2"/>
                </a:solidFill>
                <a:prstDash val="solid"/>
              </a:ln>
              <a:solidFill>
                <a:schemeClr val="accent2">
                  <a:lumMod val="40000"/>
                  <a:lumOff val="60000"/>
                </a:schemeClr>
              </a:solidFill>
            </a:endParaRPr>
          </a:p>
        </p:txBody>
      </p:sp>
      <p:sp>
        <p:nvSpPr>
          <p:cNvPr id="3" name="Content Placeholder 2"/>
          <p:cNvSpPr>
            <a:spLocks noGrp="1"/>
          </p:cNvSpPr>
          <p:nvPr>
            <p:ph idx="1"/>
          </p:nvPr>
        </p:nvSpPr>
        <p:spPr/>
        <p:txBody>
          <a:bodyPr rtlCol="0">
            <a:normAutofit fontScale="92500" lnSpcReduction="10000"/>
          </a:bodyPr>
          <a:lstStyle/>
          <a:p>
            <a:pPr marL="0" indent="0" eaLnBrk="1" fontAlgn="auto" hangingPunct="1">
              <a:spcAft>
                <a:spcPts val="0"/>
              </a:spcAft>
              <a:buFont typeface="Arial" panose="020B0604020202020204" pitchFamily="34" charset="0"/>
              <a:buNone/>
              <a:defRPr/>
            </a:pPr>
            <a:r>
              <a:rPr lang="en-AU" dirty="0" smtClean="0"/>
              <a:t>In </a:t>
            </a:r>
            <a:r>
              <a:rPr lang="en-AU" dirty="0"/>
              <a:t>the guided relaxation practice of </a:t>
            </a:r>
            <a:r>
              <a:rPr lang="en-AU" i="1" dirty="0"/>
              <a:t>Yoga </a:t>
            </a:r>
            <a:r>
              <a:rPr lang="en-AU" i="1" dirty="0" err="1"/>
              <a:t>Nidra</a:t>
            </a:r>
            <a:r>
              <a:rPr lang="en-AU" dirty="0"/>
              <a:t>, participants </a:t>
            </a:r>
            <a:r>
              <a:rPr lang="en-AU" dirty="0" smtClean="0"/>
              <a:t>are given </a:t>
            </a:r>
            <a:r>
              <a:rPr lang="en-AU" dirty="0"/>
              <a:t>instructions involving awareness of sensory input, the breath and various body parts. Swami </a:t>
            </a:r>
            <a:r>
              <a:rPr lang="en-AU" dirty="0" err="1"/>
              <a:t>Satyananda</a:t>
            </a:r>
            <a:r>
              <a:rPr lang="en-AU" dirty="0"/>
              <a:t> </a:t>
            </a:r>
            <a:r>
              <a:rPr lang="en-AU" dirty="0" err="1"/>
              <a:t>Saraswati</a:t>
            </a:r>
            <a:r>
              <a:rPr lang="en-AU" dirty="0"/>
              <a:t>, the founder of Bihar School of Yoga (BSY) in </a:t>
            </a:r>
            <a:r>
              <a:rPr lang="en-AU" dirty="0" err="1"/>
              <a:t>Munger</a:t>
            </a:r>
            <a:r>
              <a:rPr lang="en-AU" dirty="0"/>
              <a:t>, India simplified and systemised this ancient tantric process which he describes as a “systematic method of inducing complete physical, mental, and emotional relaxation, while maintaining waking awareness” (</a:t>
            </a:r>
            <a:r>
              <a:rPr lang="en-AU" dirty="0" err="1"/>
              <a:t>Satyananda</a:t>
            </a:r>
            <a:r>
              <a:rPr lang="en-AU" dirty="0"/>
              <a:t>, 1984, p 1).</a:t>
            </a:r>
          </a:p>
          <a:p>
            <a:pPr eaLnBrk="1" fontAlgn="auto" hangingPunct="1">
              <a:spcAft>
                <a:spcPts val="0"/>
              </a:spcAft>
              <a:defRPr/>
            </a:pPr>
            <a:endParaRPr lang="en-AU" dirty="0"/>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30624"/>
    </mc:Choice>
    <mc:Fallback>
      <p:transition spd="slow" advTm="30624"/>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Yoga </a:t>
            </a:r>
            <a:r>
              <a:rPr lang="en-AU" altLang="en-US" b="1" dirty="0" err="1" smtClean="0">
                <a:ln w="22225">
                  <a:solidFill>
                    <a:schemeClr val="accent2"/>
                  </a:solidFill>
                  <a:prstDash val="solid"/>
                </a:ln>
                <a:solidFill>
                  <a:schemeClr val="accent2">
                    <a:lumMod val="40000"/>
                    <a:lumOff val="60000"/>
                  </a:schemeClr>
                </a:solidFill>
              </a:rPr>
              <a:t>Nidra</a:t>
            </a:r>
            <a:r>
              <a:rPr lang="en-AU" altLang="en-US" b="1" dirty="0" smtClean="0">
                <a:ln w="22225">
                  <a:solidFill>
                    <a:schemeClr val="accent2"/>
                  </a:solidFill>
                  <a:prstDash val="solid"/>
                </a:ln>
                <a:solidFill>
                  <a:schemeClr val="accent2">
                    <a:lumMod val="40000"/>
                    <a:lumOff val="60000"/>
                  </a:schemeClr>
                </a:solidFill>
              </a:rPr>
              <a:t> Studies</a:t>
            </a:r>
          </a:p>
        </p:txBody>
      </p:sp>
      <p:sp>
        <p:nvSpPr>
          <p:cNvPr id="24579" name="Content Placeholder 2"/>
          <p:cNvSpPr>
            <a:spLocks noGrp="1"/>
          </p:cNvSpPr>
          <p:nvPr>
            <p:ph idx="1"/>
          </p:nvPr>
        </p:nvSpPr>
        <p:spPr>
          <a:xfrm>
            <a:off x="457200" y="1600200"/>
            <a:ext cx="8291513" cy="5068888"/>
          </a:xfrm>
        </p:spPr>
        <p:txBody>
          <a:bodyPr/>
          <a:lstStyle/>
          <a:p>
            <a:pPr eaLnBrk="1" hangingPunct="1">
              <a:defRPr/>
            </a:pPr>
            <a:r>
              <a:rPr lang="en-AU" altLang="en-US" sz="2800" dirty="0"/>
              <a:t>S</a:t>
            </a:r>
            <a:r>
              <a:rPr lang="en-AU" altLang="en-US" sz="2800" dirty="0" smtClean="0"/>
              <a:t>tudies have investigated </a:t>
            </a:r>
            <a:r>
              <a:rPr lang="en-AU" altLang="en-US" sz="2800" i="1" dirty="0" smtClean="0"/>
              <a:t>Yoga </a:t>
            </a:r>
            <a:r>
              <a:rPr lang="en-AU" altLang="en-US" sz="2800" i="1" dirty="0" err="1" smtClean="0"/>
              <a:t>Nidra</a:t>
            </a:r>
            <a:r>
              <a:rPr lang="en-AU" altLang="en-US" sz="2800" dirty="0" err="1" smtClean="0"/>
              <a:t>’s</a:t>
            </a:r>
            <a:r>
              <a:rPr lang="en-AU" altLang="en-US" sz="2800" dirty="0" smtClean="0"/>
              <a:t> effect on psycho-neuro-physiological parameters. Changes in brain wave frequencies (</a:t>
            </a:r>
            <a:r>
              <a:rPr lang="en-AU" altLang="en-US" sz="2800" dirty="0" err="1" smtClean="0"/>
              <a:t>Mangaltheerthan</a:t>
            </a:r>
            <a:r>
              <a:rPr lang="en-AU" altLang="en-US" sz="2800" dirty="0" smtClean="0"/>
              <a:t>, 1988)</a:t>
            </a:r>
            <a:r>
              <a:rPr lang="en-US" altLang="en-US" sz="2800" dirty="0" smtClean="0"/>
              <a:t>,  neural structures (Lou et al., 1999), and  increases in dopamine release have been found (</a:t>
            </a:r>
            <a:r>
              <a:rPr lang="en-US" altLang="en-US" sz="2800" dirty="0" err="1" smtClean="0"/>
              <a:t>Kjaer</a:t>
            </a:r>
            <a:r>
              <a:rPr lang="en-US" altLang="en-US" sz="2800" dirty="0" smtClean="0"/>
              <a:t>, et al., 2002). </a:t>
            </a:r>
          </a:p>
          <a:p>
            <a:pPr eaLnBrk="1" hangingPunct="1">
              <a:defRPr/>
            </a:pPr>
            <a:r>
              <a:rPr lang="en-US" altLang="en-US" sz="2800" i="1" dirty="0" smtClean="0"/>
              <a:t>Yoga </a:t>
            </a:r>
            <a:r>
              <a:rPr lang="en-US" altLang="en-US" sz="2800" i="1" dirty="0" err="1" smtClean="0"/>
              <a:t>Nidra</a:t>
            </a:r>
            <a:r>
              <a:rPr lang="en-US" altLang="en-US" sz="2800" dirty="0" smtClean="0"/>
              <a:t> has been found to be of equal efficacy as </a:t>
            </a:r>
            <a:r>
              <a:rPr lang="en-US" altLang="en-US" sz="2800" dirty="0" err="1" smtClean="0"/>
              <a:t>Impiramine</a:t>
            </a:r>
            <a:r>
              <a:rPr lang="en-US" altLang="en-US" sz="2800" dirty="0" smtClean="0"/>
              <a:t>, </a:t>
            </a:r>
            <a:r>
              <a:rPr lang="en-AU" sz="2800" i="1" dirty="0" err="1"/>
              <a:t>Sudarshan</a:t>
            </a:r>
            <a:r>
              <a:rPr lang="en-AU" sz="2800" i="1" dirty="0"/>
              <a:t> </a:t>
            </a:r>
            <a:r>
              <a:rPr lang="en-AU" sz="2800" i="1" dirty="0" err="1"/>
              <a:t>Kriya</a:t>
            </a:r>
            <a:r>
              <a:rPr lang="en-AU" sz="2800" dirty="0"/>
              <a:t> yoga </a:t>
            </a:r>
            <a:r>
              <a:rPr lang="en-AU" sz="2800" dirty="0" smtClean="0"/>
              <a:t>(</a:t>
            </a:r>
            <a:r>
              <a:rPr lang="en-US" altLang="en-US" sz="2800" dirty="0" smtClean="0"/>
              <a:t>SKY)</a:t>
            </a:r>
            <a:r>
              <a:rPr lang="en-US" altLang="en-US" sz="2800" dirty="0" smtClean="0">
                <a:solidFill>
                  <a:srgbClr val="FF0000"/>
                </a:solidFill>
              </a:rPr>
              <a:t> </a:t>
            </a:r>
            <a:r>
              <a:rPr lang="en-US" altLang="en-US" sz="2800" dirty="0" smtClean="0"/>
              <a:t>and electroconvulsive therapy (ECT) in the treatment of patients with depression (</a:t>
            </a:r>
            <a:r>
              <a:rPr lang="en-US" altLang="en-US" sz="2800" dirty="0" err="1" smtClean="0"/>
              <a:t>Janakiramaiah</a:t>
            </a:r>
            <a:r>
              <a:rPr lang="en-US" altLang="en-US" sz="2800" dirty="0" smtClean="0"/>
              <a:t> et al., 2000).</a:t>
            </a:r>
          </a:p>
          <a:p>
            <a:pPr marL="0" indent="0" eaLnBrk="1" hangingPunct="1">
              <a:buFont typeface="Arial" panose="020B0604020202020204" pitchFamily="34" charset="0"/>
              <a:buNone/>
              <a:defRPr/>
            </a:pPr>
            <a:endParaRPr lang="en-AU" altLang="en-US" sz="2800" dirty="0" smtClean="0"/>
          </a:p>
          <a:p>
            <a:pPr eaLnBrk="1" hangingPunct="1">
              <a:defRPr/>
            </a:pPr>
            <a:endParaRPr lang="en-AU" altLang="en-US" sz="2000" dirty="0" smtClean="0"/>
          </a:p>
          <a:p>
            <a:pPr eaLnBrk="1" hangingPunct="1">
              <a:defRPr/>
            </a:pPr>
            <a:endParaRPr lang="en-US" altLang="en-US" sz="2400" dirty="0" smtClean="0"/>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30685"/>
    </mc:Choice>
    <mc:Fallback>
      <p:transition spd="slow" advTm="30685"/>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AU" altLang="en-US" sz="3200" b="1" dirty="0" smtClean="0">
                <a:ln w="22225">
                  <a:solidFill>
                    <a:schemeClr val="accent2"/>
                  </a:solidFill>
                  <a:prstDash val="solid"/>
                </a:ln>
                <a:solidFill>
                  <a:schemeClr val="accent2">
                    <a:lumMod val="40000"/>
                    <a:lumOff val="60000"/>
                  </a:schemeClr>
                </a:solidFill>
              </a:rPr>
              <a:t> </a:t>
            </a:r>
            <a:r>
              <a:rPr lang="en-AU" altLang="en-US" sz="3600" b="1" dirty="0" smtClean="0">
                <a:ln w="22225">
                  <a:solidFill>
                    <a:schemeClr val="accent2"/>
                  </a:solidFill>
                  <a:prstDash val="solid"/>
                </a:ln>
                <a:solidFill>
                  <a:schemeClr val="accent2">
                    <a:lumMod val="40000"/>
                    <a:lumOff val="60000"/>
                  </a:schemeClr>
                </a:solidFill>
              </a:rPr>
              <a:t>Yoga Studies Involving Young Peopl</a:t>
            </a:r>
            <a:r>
              <a:rPr lang="en-AU" altLang="en-US" sz="3200" b="1" dirty="0" smtClean="0">
                <a:ln w="22225">
                  <a:solidFill>
                    <a:schemeClr val="accent2"/>
                  </a:solidFill>
                  <a:prstDash val="solid"/>
                </a:ln>
                <a:solidFill>
                  <a:schemeClr val="accent2">
                    <a:lumMod val="40000"/>
                    <a:lumOff val="60000"/>
                  </a:schemeClr>
                </a:solidFill>
              </a:rPr>
              <a:t>e </a:t>
            </a:r>
          </a:p>
        </p:txBody>
      </p:sp>
      <p:sp>
        <p:nvSpPr>
          <p:cNvPr id="28675" name="Content Placeholder 2"/>
          <p:cNvSpPr>
            <a:spLocks noGrp="1"/>
          </p:cNvSpPr>
          <p:nvPr>
            <p:ph idx="1"/>
          </p:nvPr>
        </p:nvSpPr>
        <p:spPr>
          <a:xfrm>
            <a:off x="457200" y="1600200"/>
            <a:ext cx="8507413" cy="5141913"/>
          </a:xfrm>
        </p:spPr>
        <p:txBody>
          <a:bodyPr/>
          <a:lstStyle/>
          <a:p>
            <a:pPr eaLnBrk="1" hangingPunct="1"/>
            <a:r>
              <a:rPr lang="en-AU" altLang="en-US" sz="3000" smtClean="0"/>
              <a:t>Breathing rates were found to be significantly higher in adolescent girls (n=40) with social and emotional problems compared with girls (n=40) without  problems (Telles et al., 1997).</a:t>
            </a:r>
          </a:p>
          <a:p>
            <a:pPr eaLnBrk="1" hangingPunct="1"/>
            <a:r>
              <a:rPr lang="en-AU" altLang="en-US" sz="3000" smtClean="0"/>
              <a:t>After participating in a yoga program for one hour a day for six months, breathing rates significantly reduced (p&lt;.02) in one group of girls with social and emotional problems who practised yoga (n=14) but not in a second group of girls with similar problems (n=14) who practised physical activities  (Telles et al., 1997).</a:t>
            </a:r>
          </a:p>
          <a:p>
            <a:pPr eaLnBrk="1" hangingPunct="1"/>
            <a:endParaRPr lang="en-AU" altLang="en-US" sz="3000" smtClean="0"/>
          </a:p>
          <a:p>
            <a:pPr eaLnBrk="1" hangingPunct="1"/>
            <a:endParaRPr lang="en-AU" altLang="en-US" sz="3000" smtClean="0"/>
          </a:p>
          <a:p>
            <a:pPr eaLnBrk="1" hangingPunct="1"/>
            <a:endParaRPr lang="en-AU" altLang="en-US" sz="2400" smtClean="0"/>
          </a:p>
          <a:p>
            <a:pPr eaLnBrk="1" hangingPunct="1">
              <a:buFont typeface="Arial" panose="020B0604020202020204" pitchFamily="34" charset="0"/>
              <a:buNone/>
            </a:pPr>
            <a:endParaRPr lang="en-AU" altLang="en-US" smtClean="0"/>
          </a:p>
          <a:p>
            <a:pPr eaLnBrk="1" hangingPunct="1">
              <a:buFont typeface="Arial" panose="020B0604020202020204" pitchFamily="34" charset="0"/>
              <a:buNone/>
            </a:pPr>
            <a:endParaRPr lang="en-AU" altLang="en-US" sz="3600" smtClean="0"/>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26375"/>
    </mc:Choice>
    <mc:Fallback>
      <p:transition spd="slow" advTm="26375"/>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Breathing Patterns Before, During and After Yoga </a:t>
            </a:r>
            <a:r>
              <a:rPr lang="en-AU" altLang="en-US" b="1" dirty="0" err="1" smtClean="0">
                <a:ln w="22225">
                  <a:solidFill>
                    <a:schemeClr val="accent2"/>
                  </a:solidFill>
                  <a:prstDash val="solid"/>
                </a:ln>
                <a:solidFill>
                  <a:schemeClr val="accent2">
                    <a:lumMod val="40000"/>
                    <a:lumOff val="60000"/>
                  </a:schemeClr>
                </a:solidFill>
              </a:rPr>
              <a:t>Nidra</a:t>
            </a:r>
            <a:r>
              <a:rPr lang="en-AU" altLang="en-US" b="1" dirty="0" smtClean="0">
                <a:ln w="22225">
                  <a:solidFill>
                    <a:schemeClr val="accent2"/>
                  </a:solidFill>
                  <a:prstDash val="solid"/>
                </a:ln>
                <a:solidFill>
                  <a:schemeClr val="accent2">
                    <a:lumMod val="40000"/>
                    <a:lumOff val="60000"/>
                  </a:schemeClr>
                </a:solidFill>
              </a:rPr>
              <a:t> Study</a:t>
            </a:r>
          </a:p>
        </p:txBody>
      </p:sp>
      <p:sp>
        <p:nvSpPr>
          <p:cNvPr id="3" name="Content Placeholder 2"/>
          <p:cNvSpPr>
            <a:spLocks noGrp="1"/>
          </p:cNvSpPr>
          <p:nvPr>
            <p:ph idx="1"/>
          </p:nvPr>
        </p:nvSpPr>
        <p:spPr/>
        <p:txBody>
          <a:bodyPr rtlCol="0">
            <a:normAutofit fontScale="92500" lnSpcReduction="20000"/>
          </a:bodyPr>
          <a:lstStyle/>
          <a:p>
            <a:pPr eaLnBrk="1" fontAlgn="auto" hangingPunct="1">
              <a:spcAft>
                <a:spcPts val="0"/>
              </a:spcAft>
              <a:defRPr/>
            </a:pPr>
            <a:r>
              <a:rPr lang="en-US" dirty="0"/>
              <a:t>A clear link has been established between respiratory patterns, the autonomic responses and stress responses in anxiety disorders</a:t>
            </a:r>
            <a:r>
              <a:rPr lang="en-US" sz="2800" dirty="0"/>
              <a:t> </a:t>
            </a:r>
            <a:r>
              <a:rPr lang="en-US" sz="2800" dirty="0" smtClean="0"/>
              <a:t>(</a:t>
            </a:r>
            <a:r>
              <a:rPr lang="en-US" sz="2800" dirty="0" err="1" smtClean="0"/>
              <a:t>Innocenti</a:t>
            </a:r>
            <a:r>
              <a:rPr lang="en-US" sz="2800" dirty="0" smtClean="0"/>
              <a:t>, 1989</a:t>
            </a:r>
            <a:r>
              <a:rPr lang="en-US" sz="2800" dirty="0"/>
              <a:t>).</a:t>
            </a:r>
            <a:r>
              <a:rPr lang="en-US" dirty="0"/>
              <a:t> </a:t>
            </a:r>
            <a:endParaRPr lang="en-US" dirty="0" smtClean="0"/>
          </a:p>
          <a:p>
            <a:pPr eaLnBrk="1" fontAlgn="auto" hangingPunct="1">
              <a:spcAft>
                <a:spcPts val="0"/>
              </a:spcAft>
              <a:defRPr/>
            </a:pPr>
            <a:r>
              <a:rPr lang="en-US" dirty="0" smtClean="0"/>
              <a:t>However</a:t>
            </a:r>
            <a:r>
              <a:rPr lang="en-US" dirty="0"/>
              <a:t>, no such link has been established in young people with diagnosed disruptive </a:t>
            </a:r>
            <a:r>
              <a:rPr lang="en-US" dirty="0" err="1"/>
              <a:t>behaviour</a:t>
            </a:r>
            <a:r>
              <a:rPr lang="en-US" dirty="0"/>
              <a:t> disorders. </a:t>
            </a:r>
            <a:endParaRPr lang="en-US" dirty="0" smtClean="0"/>
          </a:p>
          <a:p>
            <a:pPr eaLnBrk="1" fontAlgn="auto" hangingPunct="1">
              <a:spcAft>
                <a:spcPts val="0"/>
              </a:spcAft>
              <a:defRPr/>
            </a:pPr>
            <a:r>
              <a:rPr lang="en-US" dirty="0" smtClean="0"/>
              <a:t>Investigating </a:t>
            </a:r>
            <a:r>
              <a:rPr lang="en-US" dirty="0"/>
              <a:t>breathing patterns in young people with disruptive </a:t>
            </a:r>
            <a:r>
              <a:rPr lang="en-US" dirty="0" err="1"/>
              <a:t>behaviour</a:t>
            </a:r>
            <a:r>
              <a:rPr lang="en-US" dirty="0"/>
              <a:t> and the effect of </a:t>
            </a:r>
            <a:r>
              <a:rPr lang="en-US" i="1" dirty="0"/>
              <a:t>Yoga </a:t>
            </a:r>
            <a:r>
              <a:rPr lang="en-US" i="1" dirty="0" err="1"/>
              <a:t>Nidra</a:t>
            </a:r>
            <a:r>
              <a:rPr lang="en-US" dirty="0"/>
              <a:t> relaxation technique on breathing patterns was the aim of this study. </a:t>
            </a:r>
            <a:endParaRPr lang="en-AU" dirty="0"/>
          </a:p>
          <a:p>
            <a:pPr eaLnBrk="1" fontAlgn="auto" hangingPunct="1">
              <a:spcAft>
                <a:spcPts val="0"/>
              </a:spcAft>
              <a:defRPr/>
            </a:pPr>
            <a:endParaRPr lang="en-AU" dirty="0"/>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30584"/>
    </mc:Choice>
    <mc:Fallback>
      <p:transition spd="slow" advTm="30584"/>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437"/>
          </a:xfrm>
        </p:spPr>
        <p:txBody>
          <a:bodyPr rtlCol="0">
            <a:normAutofit fontScale="90000"/>
          </a:bodyPr>
          <a:lstStyle/>
          <a:p>
            <a:pPr eaLnBrk="1" fontAlgn="auto" hangingPunct="1">
              <a:spcAft>
                <a:spcPts val="0"/>
              </a:spcAft>
              <a:defRPr/>
            </a:pPr>
            <a:r>
              <a:rPr lang="en-AU" b="1" dirty="0" smtClean="0">
                <a:ln w="22225">
                  <a:solidFill>
                    <a:schemeClr val="accent2"/>
                  </a:solidFill>
                  <a:prstDash val="solid"/>
                </a:ln>
                <a:solidFill>
                  <a:schemeClr val="accent2">
                    <a:lumMod val="40000"/>
                    <a:lumOff val="60000"/>
                  </a:schemeClr>
                </a:solidFill>
              </a:rPr>
              <a:t>Methods</a:t>
            </a:r>
            <a:endParaRPr lang="en-AU" b="1" dirty="0">
              <a:ln w="22225">
                <a:solidFill>
                  <a:schemeClr val="accent2"/>
                </a:solidFill>
                <a:prstDash val="solid"/>
              </a:ln>
              <a:solidFill>
                <a:schemeClr val="accent2">
                  <a:lumMod val="40000"/>
                  <a:lumOff val="60000"/>
                </a:schemeClr>
              </a:solidFill>
            </a:endParaRPr>
          </a:p>
        </p:txBody>
      </p:sp>
      <p:sp>
        <p:nvSpPr>
          <p:cNvPr id="3" name="Content Placeholder 2"/>
          <p:cNvSpPr>
            <a:spLocks noGrp="1"/>
          </p:cNvSpPr>
          <p:nvPr>
            <p:ph idx="1"/>
          </p:nvPr>
        </p:nvSpPr>
        <p:spPr>
          <a:xfrm>
            <a:off x="457200" y="836613"/>
            <a:ext cx="8229600" cy="5688012"/>
          </a:xfrm>
        </p:spPr>
        <p:txBody>
          <a:bodyPr rtlCol="0">
            <a:normAutofit/>
          </a:bodyPr>
          <a:lstStyle/>
          <a:p>
            <a:pPr marL="0" indent="0" eaLnBrk="1" fontAlgn="auto" hangingPunct="1">
              <a:spcAft>
                <a:spcPts val="0"/>
              </a:spcAft>
              <a:buNone/>
              <a:defRPr/>
            </a:pPr>
            <a:r>
              <a:rPr lang="en-AU" b="1" i="1" dirty="0" smtClean="0"/>
              <a:t>Participants</a:t>
            </a:r>
          </a:p>
          <a:p>
            <a:pPr eaLnBrk="1" fontAlgn="auto" hangingPunct="1">
              <a:spcAft>
                <a:spcPts val="0"/>
              </a:spcAft>
              <a:defRPr/>
            </a:pPr>
            <a:r>
              <a:rPr lang="en-AU" sz="2800" dirty="0" smtClean="0">
                <a:latin typeface="+mj-lt"/>
              </a:rPr>
              <a:t>Boys  (n=7) attended </a:t>
            </a:r>
            <a:r>
              <a:rPr lang="en-AU" sz="2800" dirty="0">
                <a:latin typeface="+mj-lt"/>
              </a:rPr>
              <a:t>NSW, Department of Education and Training </a:t>
            </a:r>
            <a:r>
              <a:rPr lang="en-AU" sz="2800" dirty="0" smtClean="0">
                <a:latin typeface="+mj-lt"/>
              </a:rPr>
              <a:t>schools for students with </a:t>
            </a:r>
            <a:r>
              <a:rPr lang="en-AU" sz="2800" dirty="0">
                <a:latin typeface="+mj-lt"/>
              </a:rPr>
              <a:t>d</a:t>
            </a:r>
            <a:r>
              <a:rPr lang="en-AU" sz="2800" dirty="0" smtClean="0">
                <a:latin typeface="+mj-lt"/>
              </a:rPr>
              <a:t>isruptive behaviour.</a:t>
            </a:r>
          </a:p>
          <a:p>
            <a:pPr eaLnBrk="1" fontAlgn="auto" hangingPunct="1">
              <a:spcAft>
                <a:spcPts val="0"/>
              </a:spcAft>
              <a:defRPr/>
            </a:pPr>
            <a:r>
              <a:rPr lang="en-AU" sz="2800" dirty="0" smtClean="0">
                <a:latin typeface="+mj-lt"/>
              </a:rPr>
              <a:t> Aged </a:t>
            </a:r>
            <a:r>
              <a:rPr lang="en-AU" sz="2800" dirty="0">
                <a:latin typeface="+mj-lt"/>
              </a:rPr>
              <a:t>10-15 years (mean age 12.6yrs, SD 2yrs</a:t>
            </a:r>
            <a:r>
              <a:rPr lang="en-AU" sz="2800" dirty="0" smtClean="0">
                <a:latin typeface="+mj-lt"/>
              </a:rPr>
              <a:t>).</a:t>
            </a:r>
          </a:p>
          <a:p>
            <a:pPr eaLnBrk="1" fontAlgn="auto" hangingPunct="1">
              <a:spcAft>
                <a:spcPts val="0"/>
              </a:spcAft>
              <a:defRPr/>
            </a:pPr>
            <a:r>
              <a:rPr lang="en-AU" sz="2800" dirty="0"/>
              <a:t>All participants were diagnosed  with a mental health disorder, including externalising (disruptive behaviour) and internalising (anxiety, depression</a:t>
            </a:r>
            <a:r>
              <a:rPr lang="en-AU" sz="2800" dirty="0" smtClean="0"/>
              <a:t>).</a:t>
            </a:r>
            <a:endParaRPr lang="en-AU" sz="2800" dirty="0" smtClean="0">
              <a:latin typeface="+mj-lt"/>
            </a:endParaRPr>
          </a:p>
          <a:p>
            <a:pPr eaLnBrk="1" fontAlgn="auto" hangingPunct="1">
              <a:spcAft>
                <a:spcPts val="0"/>
              </a:spcAft>
              <a:defRPr/>
            </a:pPr>
            <a:r>
              <a:rPr lang="en-AU" sz="2800" dirty="0" smtClean="0">
                <a:latin typeface="+mj-lt"/>
              </a:rPr>
              <a:t> Participants </a:t>
            </a:r>
            <a:r>
              <a:rPr lang="en-AU" sz="2800" dirty="0">
                <a:latin typeface="+mj-lt"/>
              </a:rPr>
              <a:t>had previously participated in a school based 13 week yoga program that included </a:t>
            </a:r>
            <a:r>
              <a:rPr lang="en-AU" sz="2800" i="1" dirty="0" err="1">
                <a:latin typeface="+mj-lt"/>
              </a:rPr>
              <a:t>asanas</a:t>
            </a:r>
            <a:r>
              <a:rPr lang="en-AU" sz="2800" dirty="0">
                <a:latin typeface="+mj-lt"/>
              </a:rPr>
              <a:t> (postures), breathing practices and </a:t>
            </a:r>
            <a:r>
              <a:rPr lang="en-AU" sz="2800" i="1" dirty="0">
                <a:latin typeface="+mj-lt"/>
              </a:rPr>
              <a:t>Yoga </a:t>
            </a:r>
            <a:r>
              <a:rPr lang="en-AU" sz="2800" i="1" dirty="0" err="1">
                <a:latin typeface="+mj-lt"/>
              </a:rPr>
              <a:t>Nidra</a:t>
            </a:r>
            <a:r>
              <a:rPr lang="en-AU" sz="2800" dirty="0" smtClean="0">
                <a:latin typeface="+mj-lt"/>
              </a:rPr>
              <a:t>.</a:t>
            </a:r>
          </a:p>
          <a:p>
            <a:pPr marL="0" indent="0" eaLnBrk="1" fontAlgn="auto" hangingPunct="1">
              <a:spcAft>
                <a:spcPts val="0"/>
              </a:spcAft>
              <a:buNone/>
              <a:defRPr/>
            </a:pPr>
            <a:endParaRPr lang="en-AU" sz="2800" dirty="0" smtClean="0">
              <a:latin typeface="+mj-lt"/>
            </a:endParaRPr>
          </a:p>
        </p:txBody>
      </p:sp>
      <p:sp>
        <p:nvSpPr>
          <p:cNvPr id="4" name="Footer Placeholder 3"/>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51315"/>
    </mc:Choice>
    <mc:Fallback>
      <p:transition spd="slow" advTm="51315"/>
    </mc:Fallback>
  </mc:AlternateContent>
  <p:timing>
    <p:tnLst>
      <p:par>
        <p:cTn id="1" dur="indefinite" restart="never" nodeType="tmRoot"/>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sz="quarter"/>
          </p:nvPr>
        </p:nvSpPr>
        <p:spPr>
          <a:xfrm>
            <a:off x="684213" y="333375"/>
            <a:ext cx="7772400" cy="1727473"/>
          </a:xfrm>
        </p:spPr>
        <p:txBody>
          <a:bodyPr/>
          <a:lstStyle/>
          <a:p>
            <a:r>
              <a:rPr lang="en-AU" altLang="en-US" b="1" dirty="0" smtClean="0">
                <a:ln w="22225">
                  <a:solidFill>
                    <a:schemeClr val="accent2"/>
                  </a:solidFill>
                  <a:prstDash val="solid"/>
                </a:ln>
                <a:solidFill>
                  <a:schemeClr val="accent2">
                    <a:lumMod val="40000"/>
                    <a:lumOff val="60000"/>
                  </a:schemeClr>
                </a:solidFill>
              </a:rPr>
              <a:t>Disruptive Behaviour Treatments and Yoga </a:t>
            </a:r>
          </a:p>
        </p:txBody>
      </p:sp>
      <p:sp>
        <p:nvSpPr>
          <p:cNvPr id="5123" name="Subtitle 2"/>
          <p:cNvSpPr>
            <a:spLocks noGrp="1"/>
          </p:cNvSpPr>
          <p:nvPr>
            <p:ph type="subTitle" sz="quarter" idx="1"/>
          </p:nvPr>
        </p:nvSpPr>
        <p:spPr>
          <a:xfrm>
            <a:off x="684213" y="1844824"/>
            <a:ext cx="7991475" cy="4680520"/>
          </a:xfrm>
        </p:spPr>
        <p:txBody>
          <a:bodyPr/>
          <a:lstStyle/>
          <a:p>
            <a:pPr algn="just"/>
            <a:endParaRPr lang="en-AU" altLang="en-US" sz="2400" dirty="0" smtClean="0"/>
          </a:p>
          <a:p>
            <a:pPr algn="just"/>
            <a:r>
              <a:rPr lang="en-AU" altLang="en-US" sz="2800" b="1" dirty="0" smtClean="0">
                <a:solidFill>
                  <a:schemeClr val="tx1"/>
                </a:solidFill>
              </a:rPr>
              <a:t>Common treatments </a:t>
            </a:r>
            <a:r>
              <a:rPr lang="en-AU" altLang="en-US" sz="2800" dirty="0" smtClean="0">
                <a:solidFill>
                  <a:schemeClr val="tx1"/>
                </a:solidFill>
              </a:rPr>
              <a:t>include medication, behaviour management, psychosocial and family programs in various combinations. These treatments have some success, but there is need for improvement in response and relapse rates following treatment. </a:t>
            </a:r>
          </a:p>
          <a:p>
            <a:pPr algn="just"/>
            <a:r>
              <a:rPr lang="en-AU" altLang="en-US" sz="2800" b="1" dirty="0" smtClean="0">
                <a:solidFill>
                  <a:schemeClr val="tx1"/>
                </a:solidFill>
              </a:rPr>
              <a:t>Yoga</a:t>
            </a:r>
            <a:r>
              <a:rPr lang="en-AU" altLang="en-US" sz="2800" dirty="0" smtClean="0">
                <a:solidFill>
                  <a:schemeClr val="tx1"/>
                </a:solidFill>
              </a:rPr>
              <a:t> encourages participants to be actively and independently involved in their own treatment and self-management through respiratory awareness and manipulation, postures and cognitive control. </a:t>
            </a:r>
          </a:p>
          <a:p>
            <a:pPr algn="just"/>
            <a:endParaRPr lang="en-AU" altLang="en-US" sz="1800" dirty="0" smtClean="0"/>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extLst>
      <p:ext uri="{BB962C8B-B14F-4D97-AF65-F5344CB8AC3E}">
        <p14:creationId xmlns:p14="http://schemas.microsoft.com/office/powerpoint/2010/main" xmlns="" val="2983747726"/>
      </p:ext>
    </p:extLst>
  </p:cSld>
  <p:clrMapOvr>
    <a:masterClrMapping/>
  </p:clrMapOvr>
  <mc:AlternateContent xmlns:mc="http://schemas.openxmlformats.org/markup-compatibility/2006">
    <mc:Choice xmlns:p14="http://schemas.microsoft.com/office/powerpoint/2010/main" xmlns="" Requires="p14">
      <p:transition spd="slow" p14:dur="2000" advTm="51428"/>
    </mc:Choice>
    <mc:Fallback>
      <p:transition spd="slow" advTm="51428"/>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Methods </a:t>
            </a:r>
          </a:p>
        </p:txBody>
      </p:sp>
      <p:sp>
        <p:nvSpPr>
          <p:cNvPr id="3" name="Content Placeholder 2"/>
          <p:cNvSpPr>
            <a:spLocks noGrp="1"/>
          </p:cNvSpPr>
          <p:nvPr>
            <p:ph idx="1"/>
          </p:nvPr>
        </p:nvSpPr>
        <p:spPr/>
        <p:txBody>
          <a:bodyPr rtlCol="0">
            <a:normAutofit fontScale="70000" lnSpcReduction="20000"/>
          </a:bodyPr>
          <a:lstStyle/>
          <a:p>
            <a:pPr marL="0" indent="0" eaLnBrk="1" fontAlgn="auto" hangingPunct="1">
              <a:spcAft>
                <a:spcPts val="0"/>
              </a:spcAft>
              <a:buNone/>
              <a:defRPr/>
            </a:pPr>
            <a:r>
              <a:rPr lang="en-AU" b="1" i="1" dirty="0"/>
              <a:t>Procedures and </a:t>
            </a:r>
            <a:r>
              <a:rPr lang="en-AU" b="1" i="1" dirty="0" smtClean="0"/>
              <a:t>Settings</a:t>
            </a:r>
          </a:p>
          <a:p>
            <a:pPr eaLnBrk="1" fontAlgn="auto" hangingPunct="1">
              <a:spcAft>
                <a:spcPts val="0"/>
              </a:spcAft>
              <a:defRPr/>
            </a:pPr>
            <a:r>
              <a:rPr lang="en-US" sz="3400" dirty="0"/>
              <a:t>Yoga </a:t>
            </a:r>
            <a:r>
              <a:rPr lang="en-US" sz="3400" dirty="0" err="1"/>
              <a:t>Nidra</a:t>
            </a:r>
            <a:r>
              <a:rPr lang="en-US" sz="3400" dirty="0"/>
              <a:t> training enabled students to lie still for </a:t>
            </a:r>
            <a:r>
              <a:rPr lang="en-US" sz="3400" dirty="0" smtClean="0"/>
              <a:t>20 </a:t>
            </a:r>
            <a:r>
              <a:rPr lang="en-US" sz="3400" dirty="0"/>
              <a:t>minutes during the measurement of a single Yoga </a:t>
            </a:r>
            <a:r>
              <a:rPr lang="en-US" sz="3400" dirty="0" err="1"/>
              <a:t>Nidra</a:t>
            </a:r>
            <a:r>
              <a:rPr lang="en-US" sz="3400" dirty="0"/>
              <a:t> </a:t>
            </a:r>
            <a:r>
              <a:rPr lang="en-US" sz="3400" dirty="0" smtClean="0"/>
              <a:t>session.</a:t>
            </a:r>
          </a:p>
          <a:p>
            <a:pPr eaLnBrk="1" fontAlgn="auto" hangingPunct="1">
              <a:spcAft>
                <a:spcPts val="0"/>
              </a:spcAft>
              <a:defRPr/>
            </a:pPr>
            <a:endParaRPr lang="en-AU" sz="3400" b="1" i="1" dirty="0" smtClean="0"/>
          </a:p>
          <a:p>
            <a:pPr eaLnBrk="1" fontAlgn="auto" hangingPunct="1">
              <a:spcAft>
                <a:spcPts val="0"/>
              </a:spcAft>
              <a:defRPr/>
            </a:pPr>
            <a:r>
              <a:rPr lang="en-AU" sz="3400" dirty="0"/>
              <a:t>Data were collected in a still, supine position (lying face upwards on the floor) for five minutes before, ten minutes during, and five minutes after the </a:t>
            </a:r>
            <a:r>
              <a:rPr lang="en-AU" sz="3400" i="1" dirty="0"/>
              <a:t>Yoga </a:t>
            </a:r>
            <a:r>
              <a:rPr lang="en-AU" sz="3400" i="1" dirty="0" err="1"/>
              <a:t>Nidra</a:t>
            </a:r>
            <a:r>
              <a:rPr lang="en-AU" sz="3400" dirty="0"/>
              <a:t> </a:t>
            </a:r>
            <a:r>
              <a:rPr lang="en-AU" sz="3400" dirty="0" smtClean="0"/>
              <a:t>practice.</a:t>
            </a:r>
            <a:endParaRPr lang="en-AU" sz="3400" dirty="0"/>
          </a:p>
          <a:p>
            <a:pPr marL="0" indent="0" eaLnBrk="1" fontAlgn="auto" hangingPunct="1">
              <a:spcAft>
                <a:spcPts val="0"/>
              </a:spcAft>
              <a:buNone/>
              <a:defRPr/>
            </a:pPr>
            <a:endParaRPr lang="en-AU" sz="3400" b="1" i="1" dirty="0"/>
          </a:p>
          <a:p>
            <a:pPr eaLnBrk="1" fontAlgn="auto" hangingPunct="1">
              <a:spcAft>
                <a:spcPts val="0"/>
              </a:spcAft>
              <a:defRPr/>
            </a:pPr>
            <a:r>
              <a:rPr lang="en-AU" sz="3400" dirty="0" smtClean="0"/>
              <a:t>Comparison </a:t>
            </a:r>
            <a:r>
              <a:rPr lang="en-AU" sz="3400" dirty="0"/>
              <a:t>data were collected from adolescents (n=3) mean age 15.2 years, SD .05 years) without disruptive behaviour who were attending mainstream schools.</a:t>
            </a:r>
            <a:r>
              <a:rPr lang="en-AU" sz="4000" dirty="0"/>
              <a:t> </a:t>
            </a:r>
            <a:r>
              <a:rPr lang="en-AU" dirty="0"/>
              <a:t>The comparison group cannot be strictly regarded as a control condition. Insufficient numbers, a slightly older mean age, mixed gender and the inclusion of twins contributed to this weakness. </a:t>
            </a:r>
          </a:p>
          <a:p>
            <a:pPr eaLnBrk="1" fontAlgn="auto" hangingPunct="1">
              <a:spcAft>
                <a:spcPts val="0"/>
              </a:spcAft>
              <a:defRPr/>
            </a:pPr>
            <a:endParaRPr lang="en-AU" dirty="0"/>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ustDataLst>
      <p:tags r:id="rId1"/>
    </p:custDataLst>
  </p:cSld>
  <p:clrMapOvr>
    <a:masterClrMapping/>
  </p:clrMapOvr>
  <p:transition spd="slow" advTm="46015"/>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Methods</a:t>
            </a:r>
          </a:p>
        </p:txBody>
      </p:sp>
      <p:sp>
        <p:nvSpPr>
          <p:cNvPr id="3" name="Content Placeholder 2"/>
          <p:cNvSpPr>
            <a:spLocks noGrp="1"/>
          </p:cNvSpPr>
          <p:nvPr>
            <p:ph idx="1"/>
          </p:nvPr>
        </p:nvSpPr>
        <p:spPr/>
        <p:txBody>
          <a:bodyPr rtlCol="0">
            <a:normAutofit fontScale="92500" lnSpcReduction="10000"/>
          </a:bodyPr>
          <a:lstStyle/>
          <a:p>
            <a:pPr eaLnBrk="1" fontAlgn="auto" hangingPunct="1">
              <a:spcAft>
                <a:spcPts val="0"/>
              </a:spcAft>
              <a:buFont typeface="Arial" panose="020B0604020202020204" pitchFamily="34" charset="0"/>
              <a:buNone/>
              <a:defRPr/>
            </a:pPr>
            <a:r>
              <a:rPr lang="en-AU" b="1" i="1" dirty="0"/>
              <a:t>Equipment</a:t>
            </a:r>
          </a:p>
          <a:p>
            <a:pPr marL="0" indent="0" eaLnBrk="1" fontAlgn="auto" hangingPunct="1">
              <a:spcAft>
                <a:spcPts val="0"/>
              </a:spcAft>
              <a:buFont typeface="Arial" panose="020B0604020202020204" pitchFamily="34" charset="0"/>
              <a:buNone/>
              <a:defRPr/>
            </a:pPr>
            <a:r>
              <a:rPr lang="en-AU" dirty="0" err="1"/>
              <a:t>Compumedic's</a:t>
            </a:r>
            <a:r>
              <a:rPr lang="en-AU" dirty="0"/>
              <a:t> thoracic and abdominal Respiratory Inductive </a:t>
            </a:r>
            <a:r>
              <a:rPr lang="en-AU" dirty="0" err="1"/>
              <a:t>Plethysmography</a:t>
            </a:r>
            <a:r>
              <a:rPr lang="en-AU" dirty="0"/>
              <a:t> (RIP) and “Summit IP” software on a </a:t>
            </a:r>
            <a:r>
              <a:rPr lang="en-AU" dirty="0" err="1"/>
              <a:t>Compumedics</a:t>
            </a:r>
            <a:r>
              <a:rPr lang="en-AU" dirty="0"/>
              <a:t> Siesta with “Profusion PSG” was used to collect and analyse data and further analysis was done with ”</a:t>
            </a:r>
            <a:r>
              <a:rPr lang="en-AU" dirty="0" err="1"/>
              <a:t>Polyman</a:t>
            </a:r>
            <a:r>
              <a:rPr lang="en-AU" dirty="0"/>
              <a:t>” EDF+ software. The RIP are bands secured around the chest and abdominal regions which measure the movement of these regions resulting from the breathing process.  </a:t>
            </a:r>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39109"/>
    </mc:Choice>
    <mc:Fallback>
      <p:transition spd="slow" advTm="39109"/>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Methods</a:t>
            </a:r>
          </a:p>
        </p:txBody>
      </p:sp>
      <p:sp>
        <p:nvSpPr>
          <p:cNvPr id="3" name="Content Placeholder 2"/>
          <p:cNvSpPr>
            <a:spLocks noGrp="1"/>
          </p:cNvSpPr>
          <p:nvPr>
            <p:ph idx="1"/>
          </p:nvPr>
        </p:nvSpPr>
        <p:spPr/>
        <p:txBody>
          <a:bodyPr rtlCol="0">
            <a:normAutofit fontScale="85000" lnSpcReduction="20000"/>
          </a:bodyPr>
          <a:lstStyle/>
          <a:p>
            <a:pPr eaLnBrk="1" fontAlgn="auto" hangingPunct="1">
              <a:spcAft>
                <a:spcPts val="0"/>
              </a:spcAft>
              <a:defRPr/>
            </a:pPr>
            <a:endParaRPr lang="en-AU" dirty="0"/>
          </a:p>
          <a:p>
            <a:pPr eaLnBrk="1" fontAlgn="auto" hangingPunct="1">
              <a:spcAft>
                <a:spcPts val="0"/>
              </a:spcAft>
              <a:buFont typeface="Arial" panose="020B0604020202020204" pitchFamily="34" charset="0"/>
              <a:buNone/>
              <a:defRPr/>
            </a:pPr>
            <a:r>
              <a:rPr lang="en-AU" b="1" i="1" dirty="0"/>
              <a:t>The Adapted Yoga </a:t>
            </a:r>
            <a:r>
              <a:rPr lang="en-AU" b="1" i="1" dirty="0" err="1"/>
              <a:t>Nidra</a:t>
            </a:r>
            <a:r>
              <a:rPr lang="en-AU" b="1" i="1" dirty="0"/>
              <a:t> </a:t>
            </a:r>
            <a:r>
              <a:rPr lang="en-AU" b="1" i="1" dirty="0" smtClean="0"/>
              <a:t>Technique</a:t>
            </a:r>
            <a:endParaRPr lang="en-AU" b="1" i="1" dirty="0"/>
          </a:p>
          <a:p>
            <a:pPr eaLnBrk="1" fontAlgn="auto" hangingPunct="1">
              <a:spcAft>
                <a:spcPts val="0"/>
              </a:spcAft>
              <a:defRPr/>
            </a:pPr>
            <a:r>
              <a:rPr lang="en-AU" i="1" dirty="0"/>
              <a:t>Yoga </a:t>
            </a:r>
            <a:r>
              <a:rPr lang="en-AU" i="1" dirty="0" err="1"/>
              <a:t>Nidra</a:t>
            </a:r>
            <a:r>
              <a:rPr lang="en-AU" dirty="0"/>
              <a:t> </a:t>
            </a:r>
            <a:r>
              <a:rPr lang="en-AU" dirty="0" smtClean="0"/>
              <a:t>practice needed </a:t>
            </a:r>
            <a:r>
              <a:rPr lang="en-AU" dirty="0"/>
              <a:t>to be adapted </a:t>
            </a:r>
            <a:r>
              <a:rPr lang="en-AU" dirty="0" smtClean="0"/>
              <a:t> </a:t>
            </a:r>
            <a:r>
              <a:rPr lang="en-AU" dirty="0"/>
              <a:t>to cater for </a:t>
            </a:r>
            <a:r>
              <a:rPr lang="en-AU" dirty="0" smtClean="0"/>
              <a:t> </a:t>
            </a:r>
            <a:r>
              <a:rPr lang="en-AU" dirty="0"/>
              <a:t>deficits in attention, involving poor listening skills, </a:t>
            </a:r>
            <a:r>
              <a:rPr lang="en-AU" dirty="0" smtClean="0"/>
              <a:t>poor concentration</a:t>
            </a:r>
            <a:r>
              <a:rPr lang="en-AU" dirty="0"/>
              <a:t>, </a:t>
            </a:r>
            <a:r>
              <a:rPr lang="en-AU" dirty="0" smtClean="0"/>
              <a:t> lacking perseverance</a:t>
            </a:r>
            <a:r>
              <a:rPr lang="en-AU" dirty="0"/>
              <a:t>, and consequently a propensity towards boredom, agitation, restlessness, and oppositional behaviour. </a:t>
            </a:r>
            <a:endParaRPr lang="en-AU" dirty="0" smtClean="0"/>
          </a:p>
          <a:p>
            <a:pPr eaLnBrk="1" fontAlgn="auto" hangingPunct="1">
              <a:spcAft>
                <a:spcPts val="0"/>
              </a:spcAft>
              <a:defRPr/>
            </a:pPr>
            <a:r>
              <a:rPr lang="en-AU" dirty="0" smtClean="0"/>
              <a:t>To </a:t>
            </a:r>
            <a:r>
              <a:rPr lang="en-AU" dirty="0"/>
              <a:t>this end, a shortened form </a:t>
            </a:r>
            <a:r>
              <a:rPr lang="en-AU" dirty="0" smtClean="0"/>
              <a:t>was </a:t>
            </a:r>
            <a:r>
              <a:rPr lang="en-AU" dirty="0"/>
              <a:t>slowly taught over a 13 week period during 2 to 3 sessions a week starting with 30 seconds and slowly progressing to up to 15 minutes, taught in groups of up to five students and as a component of a comprehensive yoga program.</a:t>
            </a:r>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31305"/>
    </mc:Choice>
    <mc:Fallback>
      <p:transition spd="slow" advTm="31305"/>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Methods</a:t>
            </a:r>
          </a:p>
        </p:txBody>
      </p:sp>
      <p:sp>
        <p:nvSpPr>
          <p:cNvPr id="3" name="Content Placeholder 2"/>
          <p:cNvSpPr>
            <a:spLocks noGrp="1"/>
          </p:cNvSpPr>
          <p:nvPr>
            <p:ph idx="1"/>
          </p:nvPr>
        </p:nvSpPr>
        <p:spPr>
          <a:xfrm>
            <a:off x="307975" y="1246188"/>
            <a:ext cx="8462963" cy="5343525"/>
          </a:xfrm>
        </p:spPr>
        <p:txBody>
          <a:bodyPr rtlCol="0">
            <a:normAutofit/>
          </a:bodyPr>
          <a:lstStyle/>
          <a:p>
            <a:pPr eaLnBrk="1" fontAlgn="auto" hangingPunct="1">
              <a:spcAft>
                <a:spcPts val="0"/>
              </a:spcAft>
              <a:buFont typeface="Arial" panose="020B0604020202020204" pitchFamily="34" charset="0"/>
              <a:buNone/>
              <a:defRPr/>
            </a:pPr>
            <a:r>
              <a:rPr lang="en-AU" dirty="0" smtClean="0"/>
              <a:t>Analysis</a:t>
            </a:r>
          </a:p>
          <a:p>
            <a:pPr eaLnBrk="1" fontAlgn="auto" hangingPunct="1">
              <a:spcAft>
                <a:spcPts val="0"/>
              </a:spcAft>
              <a:buFont typeface="Arial" panose="020B0604020202020204" pitchFamily="34" charset="0"/>
              <a:buNone/>
              <a:defRPr/>
            </a:pPr>
            <a:r>
              <a:rPr lang="en-AU" dirty="0"/>
              <a:t>	Software data were analysed by identifying variations in patterns of breathing effort from the observations of one minute screen shots and screen shots for pre (5 minutes), during (10 minutes) and post (5 minutes) </a:t>
            </a:r>
            <a:r>
              <a:rPr lang="en-AU" i="1" dirty="0"/>
              <a:t>Yoga </a:t>
            </a:r>
            <a:r>
              <a:rPr lang="en-AU" i="1" dirty="0" err="1"/>
              <a:t>Nidra</a:t>
            </a:r>
            <a:r>
              <a:rPr lang="en-AU" dirty="0"/>
              <a:t>.</a:t>
            </a:r>
          </a:p>
          <a:p>
            <a:pPr marL="0" indent="0" eaLnBrk="1" fontAlgn="auto" hangingPunct="1">
              <a:spcAft>
                <a:spcPts val="0"/>
              </a:spcAft>
              <a:buFont typeface="Arial" panose="020B0604020202020204" pitchFamily="34" charset="0"/>
              <a:buNone/>
              <a:defRPr/>
            </a:pPr>
            <a:r>
              <a:rPr lang="en-AU" dirty="0" smtClean="0"/>
              <a:t> </a:t>
            </a:r>
            <a:r>
              <a:rPr lang="en-AU" dirty="0" err="1" smtClean="0"/>
              <a:t>eg</a:t>
            </a:r>
            <a:r>
              <a:rPr lang="en-AU" dirty="0" smtClean="0"/>
              <a:t>.</a:t>
            </a:r>
            <a:endParaRPr lang="en-AU" dirty="0"/>
          </a:p>
        </p:txBody>
      </p:sp>
      <p:pic>
        <p:nvPicPr>
          <p:cNvPr id="36868" name="Picture 2" descr="Kevin 3rd min pre YN 2 mV"/>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55875" y="4348163"/>
            <a:ext cx="3529013" cy="2320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25303"/>
    </mc:Choice>
    <mc:Fallback>
      <p:transition spd="slow" advTm="25303"/>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Analysis</a:t>
            </a:r>
          </a:p>
        </p:txBody>
      </p:sp>
      <p:sp>
        <p:nvSpPr>
          <p:cNvPr id="37891" name="Content Placeholder 2"/>
          <p:cNvSpPr>
            <a:spLocks noGrp="1"/>
          </p:cNvSpPr>
          <p:nvPr>
            <p:ph idx="1"/>
          </p:nvPr>
        </p:nvSpPr>
        <p:spPr/>
        <p:txBody>
          <a:bodyPr/>
          <a:lstStyle/>
          <a:p>
            <a:pPr eaLnBrk="1" hangingPunct="1"/>
            <a:r>
              <a:rPr lang="en-AU" altLang="en-US" dirty="0" smtClean="0"/>
              <a:t>To report results in a standard and consistent manner, one minute screen shots were selected for each participant from the third minute pre, and post </a:t>
            </a:r>
            <a:r>
              <a:rPr lang="en-AU" altLang="en-US" i="1" dirty="0" smtClean="0"/>
              <a:t>Yoga </a:t>
            </a:r>
            <a:r>
              <a:rPr lang="en-AU" altLang="en-US" i="1" dirty="0" err="1" smtClean="0"/>
              <a:t>Nidra</a:t>
            </a:r>
            <a:r>
              <a:rPr lang="en-AU" altLang="en-US" dirty="0" smtClean="0"/>
              <a:t>  (half way through each phase) and from the sixth to eighth minute during </a:t>
            </a:r>
            <a:r>
              <a:rPr lang="en-AU" altLang="en-US" i="1" dirty="0" smtClean="0"/>
              <a:t>Yoga </a:t>
            </a:r>
            <a:r>
              <a:rPr lang="en-AU" altLang="en-US" i="1" dirty="0" err="1" smtClean="0"/>
              <a:t>Nidra</a:t>
            </a:r>
            <a:r>
              <a:rPr lang="en-AU" altLang="en-US" dirty="0" smtClean="0"/>
              <a:t> (half way through the </a:t>
            </a:r>
            <a:r>
              <a:rPr lang="en-AU" altLang="en-US" i="1" dirty="0" smtClean="0"/>
              <a:t>Yoga </a:t>
            </a:r>
            <a:r>
              <a:rPr lang="en-AU" altLang="en-US" i="1" dirty="0" err="1" smtClean="0"/>
              <a:t>Nidra</a:t>
            </a:r>
            <a:r>
              <a:rPr lang="en-AU" altLang="en-US" dirty="0" smtClean="0"/>
              <a:t> phase.</a:t>
            </a:r>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17575"/>
    </mc:Choice>
    <mc:Fallback>
      <p:transition spd="slow" advTm="17575"/>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Analysis</a:t>
            </a:r>
          </a:p>
        </p:txBody>
      </p:sp>
      <p:sp>
        <p:nvSpPr>
          <p:cNvPr id="38915" name="Content Placeholder 2"/>
          <p:cNvSpPr>
            <a:spLocks noGrp="1"/>
          </p:cNvSpPr>
          <p:nvPr>
            <p:ph idx="1"/>
          </p:nvPr>
        </p:nvSpPr>
        <p:spPr/>
        <p:txBody>
          <a:bodyPr/>
          <a:lstStyle/>
          <a:p>
            <a:pPr eaLnBrk="1" hangingPunct="1"/>
            <a:r>
              <a:rPr lang="en-AU" altLang="en-US" dirty="0" smtClean="0"/>
              <a:t>Unstable breathing was identified as major fluctuations in the rate of breathing and/or amplitude compared with rate and amplitude of controls. Respiratory mode (abdominal/ thoracic predominance) and </a:t>
            </a:r>
            <a:r>
              <a:rPr lang="en-AU" altLang="en-US" dirty="0" err="1" smtClean="0"/>
              <a:t>apneic</a:t>
            </a:r>
            <a:r>
              <a:rPr lang="en-AU" altLang="en-US" dirty="0" smtClean="0"/>
              <a:t> and </a:t>
            </a:r>
            <a:r>
              <a:rPr lang="en-AU" altLang="en-US" dirty="0" err="1" smtClean="0"/>
              <a:t>apneusic</a:t>
            </a:r>
            <a:r>
              <a:rPr lang="en-AU" altLang="en-US" dirty="0" smtClean="0"/>
              <a:t> pauses were also noted. </a:t>
            </a:r>
            <a:r>
              <a:rPr lang="en-AU" altLang="en-US" dirty="0" err="1" smtClean="0"/>
              <a:t>Apnea</a:t>
            </a:r>
            <a:r>
              <a:rPr lang="en-AU" altLang="en-US" dirty="0" smtClean="0"/>
              <a:t> is a cessation of breathing in the exhalation phase and </a:t>
            </a:r>
            <a:r>
              <a:rPr lang="en-AU" altLang="en-US" dirty="0" err="1" smtClean="0"/>
              <a:t>apneusic</a:t>
            </a:r>
            <a:r>
              <a:rPr lang="en-AU" altLang="en-US" dirty="0" smtClean="0"/>
              <a:t> is a cessation of breathing in the inhalation phase of the respiratory cycle. </a:t>
            </a:r>
          </a:p>
          <a:p>
            <a:pPr eaLnBrk="1" hangingPunct="1"/>
            <a:endParaRPr lang="en-AU" altLang="en-US" dirty="0" smtClean="0"/>
          </a:p>
          <a:p>
            <a:pPr eaLnBrk="1" hangingPunct="1"/>
            <a:endParaRPr lang="en-AU" altLang="en-US" dirty="0" smtClean="0"/>
          </a:p>
          <a:p>
            <a:pPr eaLnBrk="1" hangingPunct="1"/>
            <a:endParaRPr lang="en-AU" altLang="en-US" dirty="0" smtClean="0"/>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28706"/>
    </mc:Choice>
    <mc:Fallback>
      <p:transition spd="slow" advTm="28706"/>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Results</a:t>
            </a:r>
          </a:p>
        </p:txBody>
      </p:sp>
      <p:pic>
        <p:nvPicPr>
          <p:cNvPr id="39939"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a:xfrm>
            <a:off x="1116013" y="1412875"/>
            <a:ext cx="6530975" cy="4899025"/>
          </a:xfrm>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2610"/>
    </mc:Choice>
    <mc:Fallback>
      <p:transition spd="slow" advTm="261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Participant 1 (Comparison)</a:t>
            </a:r>
          </a:p>
        </p:txBody>
      </p:sp>
      <p:graphicFrame>
        <p:nvGraphicFramePr>
          <p:cNvPr id="4" name="Content Placeholder 3"/>
          <p:cNvGraphicFramePr>
            <a:graphicFrameLocks noGrp="1"/>
          </p:cNvGraphicFramePr>
          <p:nvPr>
            <p:ph idx="1"/>
          </p:nvPr>
        </p:nvGraphicFramePr>
        <p:xfrm>
          <a:off x="457200" y="1600200"/>
          <a:ext cx="8229600" cy="2876550"/>
        </p:xfrm>
        <a:graphic>
          <a:graphicData uri="http://schemas.openxmlformats.org/drawingml/2006/table">
            <a:tbl>
              <a:tblPr firstRow="1" bandRow="1">
                <a:tableStyleId>{5C22544A-7EE6-4342-B048-85BDC9FD1C3A}</a:tableStyleId>
              </a:tblPr>
              <a:tblGrid>
                <a:gridCol w="2743200"/>
                <a:gridCol w="2743200"/>
                <a:gridCol w="2743200"/>
              </a:tblGrid>
              <a:tr h="914443">
                <a:tc>
                  <a:txBody>
                    <a:bodyPr/>
                    <a:lstStyle/>
                    <a:p>
                      <a:r>
                        <a:rPr lang="en-AU" sz="1800" dirty="0" smtClean="0">
                          <a:solidFill>
                            <a:schemeClr val="bg1"/>
                          </a:solidFill>
                        </a:rPr>
                        <a:t>3rd Minute </a:t>
                      </a:r>
                    </a:p>
                    <a:p>
                      <a:r>
                        <a:rPr lang="en-AU" sz="1800" dirty="0" smtClean="0">
                          <a:solidFill>
                            <a:schemeClr val="bg1"/>
                          </a:solidFill>
                        </a:rPr>
                        <a:t>Pre Yoga </a:t>
                      </a:r>
                      <a:r>
                        <a:rPr lang="en-AU" sz="1800" dirty="0" err="1" smtClean="0">
                          <a:solidFill>
                            <a:schemeClr val="bg1"/>
                          </a:solidFill>
                        </a:rPr>
                        <a:t>Nidra</a:t>
                      </a:r>
                      <a:endParaRPr lang="en-AU" sz="1800" dirty="0" smtClean="0">
                        <a:solidFill>
                          <a:schemeClr val="bg1"/>
                        </a:solidFill>
                      </a:endParaRPr>
                    </a:p>
                  </a:txBody>
                  <a:tcPr marT="45722" marB="45722"/>
                </a:tc>
                <a:tc>
                  <a:txBody>
                    <a:bodyPr/>
                    <a:lstStyle/>
                    <a:p>
                      <a:r>
                        <a:rPr lang="en-AU" sz="1800" dirty="0" smtClean="0"/>
                        <a:t>6</a:t>
                      </a:r>
                      <a:r>
                        <a:rPr lang="en-AU" sz="1800" baseline="30000" dirty="0" smtClean="0"/>
                        <a:t>th</a:t>
                      </a:r>
                      <a:r>
                        <a:rPr lang="en-AU" sz="1800" baseline="0" dirty="0" smtClean="0"/>
                        <a:t> </a:t>
                      </a:r>
                      <a:r>
                        <a:rPr lang="en-AU" sz="1800" dirty="0" smtClean="0"/>
                        <a:t>Minute</a:t>
                      </a:r>
                    </a:p>
                    <a:p>
                      <a:r>
                        <a:rPr lang="en-AU" sz="1800" dirty="0" smtClean="0"/>
                        <a:t>During Yoga </a:t>
                      </a:r>
                      <a:r>
                        <a:rPr lang="en-AU" sz="1800" dirty="0" err="1" smtClean="0"/>
                        <a:t>Nidra</a:t>
                      </a:r>
                      <a:endParaRPr lang="en-AU" sz="1800" dirty="0" smtClean="0"/>
                    </a:p>
                  </a:txBody>
                  <a:tcPr marT="45722" marB="45722"/>
                </a:tc>
                <a:tc>
                  <a:txBody>
                    <a:bodyPr/>
                    <a:lstStyle/>
                    <a:p>
                      <a:r>
                        <a:rPr lang="en-AU" sz="1800" dirty="0" smtClean="0"/>
                        <a:t>3</a:t>
                      </a:r>
                      <a:r>
                        <a:rPr lang="en-AU" sz="1800" baseline="30000" dirty="0" smtClean="0"/>
                        <a:t>rd</a:t>
                      </a:r>
                      <a:r>
                        <a:rPr lang="en-AU" sz="1800" baseline="0" dirty="0" smtClean="0"/>
                        <a:t> Minute </a:t>
                      </a:r>
                    </a:p>
                    <a:p>
                      <a:r>
                        <a:rPr lang="en-AU" sz="1800" dirty="0" smtClean="0"/>
                        <a:t>Post Yoga </a:t>
                      </a:r>
                      <a:r>
                        <a:rPr lang="en-AU" sz="1800" dirty="0" err="1" smtClean="0"/>
                        <a:t>Nidra</a:t>
                      </a:r>
                      <a:endParaRPr lang="en-AU" sz="1800" dirty="0" smtClean="0"/>
                    </a:p>
                    <a:p>
                      <a:endParaRPr lang="en-AU" sz="1800" dirty="0"/>
                    </a:p>
                  </a:txBody>
                  <a:tcPr marT="45722" marB="45722"/>
                </a:tc>
              </a:tr>
              <a:tr h="1962107">
                <a:tc>
                  <a:txBody>
                    <a:bodyPr/>
                    <a:lstStyle/>
                    <a:p>
                      <a:endParaRPr lang="en-AU" sz="1800" dirty="0"/>
                    </a:p>
                  </a:txBody>
                  <a:tcPr marT="45722" marB="45722">
                    <a:solidFill>
                      <a:schemeClr val="accent3">
                        <a:lumMod val="75000"/>
                      </a:schemeClr>
                    </a:solidFill>
                  </a:tcPr>
                </a:tc>
                <a:tc>
                  <a:txBody>
                    <a:bodyPr/>
                    <a:lstStyle/>
                    <a:p>
                      <a:endParaRPr lang="en-AU" sz="1800" dirty="0"/>
                    </a:p>
                  </a:txBody>
                  <a:tcPr marT="45722" marB="45722">
                    <a:solidFill>
                      <a:schemeClr val="accent3">
                        <a:lumMod val="75000"/>
                      </a:schemeClr>
                    </a:solidFill>
                  </a:tcPr>
                </a:tc>
                <a:tc>
                  <a:txBody>
                    <a:bodyPr/>
                    <a:lstStyle/>
                    <a:p>
                      <a:endParaRPr lang="en-AU" sz="1800" dirty="0"/>
                    </a:p>
                  </a:txBody>
                  <a:tcPr marT="45722" marB="45722">
                    <a:solidFill>
                      <a:schemeClr val="accent3">
                        <a:lumMod val="75000"/>
                      </a:schemeClr>
                    </a:solidFill>
                  </a:tcPr>
                </a:tc>
              </a:tr>
            </a:tbl>
          </a:graphicData>
        </a:graphic>
      </p:graphicFrame>
      <p:pic>
        <p:nvPicPr>
          <p:cNvPr id="48145"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188" y="2562225"/>
            <a:ext cx="2376487" cy="1803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8146"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19475" y="2595563"/>
            <a:ext cx="2305050" cy="17700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8147"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156325" y="2595563"/>
            <a:ext cx="2376488" cy="17700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10658"/>
    </mc:Choice>
    <mc:Fallback>
      <p:transition spd="slow" advTm="10658"/>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Participant 2 (Comparison)</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3434180025"/>
              </p:ext>
            </p:extLst>
          </p:nvPr>
        </p:nvGraphicFramePr>
        <p:xfrm>
          <a:off x="251520" y="1600200"/>
          <a:ext cx="8435280" cy="3340968"/>
        </p:xfrm>
        <a:graphic>
          <a:graphicData uri="http://schemas.openxmlformats.org/drawingml/2006/table">
            <a:tbl>
              <a:tblPr firstRow="1" bandRow="1">
                <a:tableStyleId>{5C22544A-7EE6-4342-B048-85BDC9FD1C3A}</a:tableStyleId>
              </a:tblPr>
              <a:tblGrid>
                <a:gridCol w="2811760"/>
                <a:gridCol w="2811760"/>
                <a:gridCol w="2811760"/>
              </a:tblGrid>
              <a:tr h="1100259">
                <a:tc>
                  <a:txBody>
                    <a:bodyPr/>
                    <a:lstStyle/>
                    <a:p>
                      <a:r>
                        <a:rPr lang="en-AU" sz="1800" dirty="0" smtClean="0">
                          <a:solidFill>
                            <a:schemeClr val="bg1"/>
                          </a:solidFill>
                        </a:rPr>
                        <a:t>3rd Minute </a:t>
                      </a:r>
                    </a:p>
                    <a:p>
                      <a:r>
                        <a:rPr lang="en-AU" sz="1800" dirty="0" smtClean="0">
                          <a:solidFill>
                            <a:schemeClr val="bg1"/>
                          </a:solidFill>
                        </a:rPr>
                        <a:t>Pre Yoga </a:t>
                      </a:r>
                      <a:r>
                        <a:rPr lang="en-AU" sz="1800" dirty="0" err="1" smtClean="0">
                          <a:solidFill>
                            <a:schemeClr val="bg1"/>
                          </a:solidFill>
                        </a:rPr>
                        <a:t>Nidra</a:t>
                      </a:r>
                      <a:endParaRPr lang="en-AU" sz="1800" dirty="0" smtClean="0">
                        <a:solidFill>
                          <a:schemeClr val="bg1"/>
                        </a:solidFill>
                      </a:endParaRPr>
                    </a:p>
                  </a:txBody>
                  <a:tcPr marT="45733" marB="45733"/>
                </a:tc>
                <a:tc>
                  <a:txBody>
                    <a:bodyPr/>
                    <a:lstStyle/>
                    <a:p>
                      <a:r>
                        <a:rPr lang="en-AU" sz="1800" dirty="0" smtClean="0"/>
                        <a:t>6</a:t>
                      </a:r>
                      <a:r>
                        <a:rPr lang="en-AU" sz="1800" baseline="30000" dirty="0" smtClean="0"/>
                        <a:t>th</a:t>
                      </a:r>
                      <a:r>
                        <a:rPr lang="en-AU" sz="1800" baseline="0" dirty="0" smtClean="0"/>
                        <a:t> </a:t>
                      </a:r>
                      <a:r>
                        <a:rPr lang="en-AU" sz="1800" dirty="0" smtClean="0"/>
                        <a:t>Minute</a:t>
                      </a:r>
                    </a:p>
                    <a:p>
                      <a:r>
                        <a:rPr lang="en-AU" sz="1800" dirty="0" smtClean="0"/>
                        <a:t>During Yoga </a:t>
                      </a:r>
                      <a:r>
                        <a:rPr lang="en-AU" sz="1800" dirty="0" err="1" smtClean="0"/>
                        <a:t>Nidra</a:t>
                      </a:r>
                      <a:endParaRPr lang="en-AU" sz="1800" dirty="0" smtClean="0"/>
                    </a:p>
                  </a:txBody>
                  <a:tcPr marT="45733" marB="45733"/>
                </a:tc>
                <a:tc>
                  <a:txBody>
                    <a:bodyPr/>
                    <a:lstStyle/>
                    <a:p>
                      <a:r>
                        <a:rPr lang="en-AU" sz="1800" dirty="0" smtClean="0"/>
                        <a:t>3</a:t>
                      </a:r>
                      <a:r>
                        <a:rPr lang="en-AU" sz="1800" baseline="30000" dirty="0" smtClean="0"/>
                        <a:t>rd</a:t>
                      </a:r>
                      <a:r>
                        <a:rPr lang="en-AU" sz="1800" baseline="0" dirty="0" smtClean="0"/>
                        <a:t> Minute </a:t>
                      </a:r>
                    </a:p>
                    <a:p>
                      <a:r>
                        <a:rPr lang="en-AU" sz="1800" dirty="0" smtClean="0"/>
                        <a:t>Post Yoga </a:t>
                      </a:r>
                      <a:r>
                        <a:rPr lang="en-AU" sz="1800" dirty="0" err="1" smtClean="0"/>
                        <a:t>Nidra</a:t>
                      </a:r>
                      <a:endParaRPr lang="en-AU" sz="1800" dirty="0" smtClean="0"/>
                    </a:p>
                  </a:txBody>
                  <a:tcPr marT="45733" marB="45733"/>
                </a:tc>
              </a:tr>
              <a:tr h="2240709">
                <a:tc>
                  <a:txBody>
                    <a:bodyPr/>
                    <a:lstStyle/>
                    <a:p>
                      <a:endParaRPr lang="en-AU" sz="1800" dirty="0"/>
                    </a:p>
                  </a:txBody>
                  <a:tcPr marT="45733" marB="45733">
                    <a:solidFill>
                      <a:schemeClr val="accent3">
                        <a:lumMod val="75000"/>
                      </a:schemeClr>
                    </a:solidFill>
                  </a:tcPr>
                </a:tc>
                <a:tc>
                  <a:txBody>
                    <a:bodyPr/>
                    <a:lstStyle/>
                    <a:p>
                      <a:endParaRPr lang="en-AU" sz="1800" dirty="0"/>
                    </a:p>
                  </a:txBody>
                  <a:tcPr marT="45733" marB="45733">
                    <a:solidFill>
                      <a:schemeClr val="accent3">
                        <a:lumMod val="75000"/>
                      </a:schemeClr>
                    </a:solidFill>
                  </a:tcPr>
                </a:tc>
                <a:tc>
                  <a:txBody>
                    <a:bodyPr/>
                    <a:lstStyle/>
                    <a:p>
                      <a:endParaRPr lang="en-AU" sz="1800" dirty="0"/>
                    </a:p>
                  </a:txBody>
                  <a:tcPr marT="45733" marB="45733">
                    <a:solidFill>
                      <a:schemeClr val="accent3">
                        <a:lumMod val="75000"/>
                      </a:schemeClr>
                    </a:solidFill>
                  </a:tcPr>
                </a:tc>
              </a:tr>
            </a:tbl>
          </a:graphicData>
        </a:graphic>
      </p:graphicFrame>
      <p:pic>
        <p:nvPicPr>
          <p:cNvPr id="49169"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19169" y="3141167"/>
            <a:ext cx="2678984" cy="17281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9170"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74431" y="3143250"/>
            <a:ext cx="2578790" cy="17261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9171"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40152" y="3141167"/>
            <a:ext cx="2633910" cy="17281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1811"/>
    </mc:Choice>
    <mc:Fallback>
      <p:transition spd="slow" advTm="1811"/>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Participant 3 (Comparison)</a:t>
            </a:r>
          </a:p>
        </p:txBody>
      </p:sp>
      <p:graphicFrame>
        <p:nvGraphicFramePr>
          <p:cNvPr id="4" name="Content Placeholder 3"/>
          <p:cNvGraphicFramePr>
            <a:graphicFrameLocks noGrp="1"/>
          </p:cNvGraphicFramePr>
          <p:nvPr>
            <p:ph idx="1"/>
          </p:nvPr>
        </p:nvGraphicFramePr>
        <p:xfrm>
          <a:off x="250825" y="2349500"/>
          <a:ext cx="8229600" cy="3084513"/>
        </p:xfrm>
        <a:graphic>
          <a:graphicData uri="http://schemas.openxmlformats.org/drawingml/2006/table">
            <a:tbl>
              <a:tblPr firstRow="1" bandRow="1">
                <a:tableStyleId>{5C22544A-7EE6-4342-B048-85BDC9FD1C3A}</a:tableStyleId>
              </a:tblPr>
              <a:tblGrid>
                <a:gridCol w="2743200"/>
                <a:gridCol w="2743200"/>
                <a:gridCol w="2743200"/>
              </a:tblGrid>
              <a:tr h="1007775">
                <a:tc>
                  <a:txBody>
                    <a:bodyPr/>
                    <a:lstStyle/>
                    <a:p>
                      <a:r>
                        <a:rPr lang="en-AU" sz="1800" dirty="0" smtClean="0">
                          <a:solidFill>
                            <a:schemeClr val="bg1"/>
                          </a:solidFill>
                        </a:rPr>
                        <a:t>3rd Minute </a:t>
                      </a:r>
                    </a:p>
                    <a:p>
                      <a:r>
                        <a:rPr lang="en-AU" sz="1800" dirty="0" smtClean="0">
                          <a:solidFill>
                            <a:schemeClr val="bg1"/>
                          </a:solidFill>
                        </a:rPr>
                        <a:t>Pre Yoga </a:t>
                      </a:r>
                      <a:r>
                        <a:rPr lang="en-AU" sz="1800" dirty="0" err="1" smtClean="0">
                          <a:solidFill>
                            <a:schemeClr val="bg1"/>
                          </a:solidFill>
                        </a:rPr>
                        <a:t>Nidra</a:t>
                      </a:r>
                      <a:endParaRPr lang="en-AU" sz="1800" dirty="0" smtClean="0">
                        <a:solidFill>
                          <a:schemeClr val="bg1"/>
                        </a:solidFill>
                      </a:endParaRPr>
                    </a:p>
                  </a:txBody>
                  <a:tcPr marT="45705" marB="45705"/>
                </a:tc>
                <a:tc>
                  <a:txBody>
                    <a:bodyPr/>
                    <a:lstStyle/>
                    <a:p>
                      <a:r>
                        <a:rPr lang="en-AU" sz="1800" dirty="0" smtClean="0"/>
                        <a:t>6</a:t>
                      </a:r>
                      <a:r>
                        <a:rPr lang="en-AU" sz="1800" baseline="30000" dirty="0" smtClean="0"/>
                        <a:t>th</a:t>
                      </a:r>
                      <a:r>
                        <a:rPr lang="en-AU" sz="1800" baseline="0" dirty="0" smtClean="0"/>
                        <a:t> </a:t>
                      </a:r>
                      <a:r>
                        <a:rPr lang="en-AU" sz="1800" dirty="0" smtClean="0"/>
                        <a:t>Minute</a:t>
                      </a:r>
                    </a:p>
                    <a:p>
                      <a:r>
                        <a:rPr lang="en-AU" sz="1800" dirty="0" smtClean="0"/>
                        <a:t>During Yoga </a:t>
                      </a:r>
                      <a:r>
                        <a:rPr lang="en-AU" sz="1800" dirty="0" err="1" smtClean="0"/>
                        <a:t>Nidra</a:t>
                      </a:r>
                      <a:endParaRPr lang="en-AU" sz="1800" dirty="0" smtClean="0"/>
                    </a:p>
                  </a:txBody>
                  <a:tcPr marT="45705" marB="45705"/>
                </a:tc>
                <a:tc>
                  <a:txBody>
                    <a:bodyPr/>
                    <a:lstStyle/>
                    <a:p>
                      <a:r>
                        <a:rPr lang="en-AU" sz="1800" dirty="0" smtClean="0"/>
                        <a:t>3</a:t>
                      </a:r>
                      <a:r>
                        <a:rPr lang="en-AU" sz="1800" baseline="30000" dirty="0" smtClean="0"/>
                        <a:t>rd</a:t>
                      </a:r>
                      <a:r>
                        <a:rPr lang="en-AU" sz="1800" baseline="0" dirty="0" smtClean="0"/>
                        <a:t> Minute </a:t>
                      </a:r>
                    </a:p>
                    <a:p>
                      <a:r>
                        <a:rPr lang="en-AU" sz="1800" dirty="0" smtClean="0"/>
                        <a:t>Post Yoga </a:t>
                      </a:r>
                      <a:r>
                        <a:rPr lang="en-AU" sz="1800" dirty="0" err="1" smtClean="0"/>
                        <a:t>Nidra</a:t>
                      </a:r>
                      <a:endParaRPr lang="en-AU" sz="1800" dirty="0" smtClean="0"/>
                    </a:p>
                  </a:txBody>
                  <a:tcPr marT="45705" marB="45705"/>
                </a:tc>
              </a:tr>
              <a:tr h="2076738">
                <a:tc>
                  <a:txBody>
                    <a:bodyPr/>
                    <a:lstStyle/>
                    <a:p>
                      <a:endParaRPr lang="en-AU" sz="1800" dirty="0"/>
                    </a:p>
                  </a:txBody>
                  <a:tcPr marT="45705" marB="45705">
                    <a:solidFill>
                      <a:schemeClr val="accent3">
                        <a:lumMod val="75000"/>
                      </a:schemeClr>
                    </a:solidFill>
                  </a:tcPr>
                </a:tc>
                <a:tc>
                  <a:txBody>
                    <a:bodyPr/>
                    <a:lstStyle/>
                    <a:p>
                      <a:endParaRPr lang="en-AU" sz="1800" dirty="0"/>
                    </a:p>
                  </a:txBody>
                  <a:tcPr marT="45705" marB="45705">
                    <a:solidFill>
                      <a:schemeClr val="accent3">
                        <a:lumMod val="75000"/>
                      </a:schemeClr>
                    </a:solidFill>
                  </a:tcPr>
                </a:tc>
                <a:tc>
                  <a:txBody>
                    <a:bodyPr/>
                    <a:lstStyle/>
                    <a:p>
                      <a:r>
                        <a:rPr lang="en-AU" sz="1800" dirty="0" smtClean="0"/>
                        <a:t>Lack of data due to equipment failure</a:t>
                      </a:r>
                      <a:endParaRPr lang="en-AU" sz="1800" dirty="0"/>
                    </a:p>
                  </a:txBody>
                  <a:tcPr marT="45705" marB="45705">
                    <a:solidFill>
                      <a:schemeClr val="accent3">
                        <a:lumMod val="75000"/>
                      </a:schemeClr>
                    </a:solidFill>
                  </a:tcPr>
                </a:tc>
              </a:tr>
            </a:tbl>
          </a:graphicData>
        </a:graphic>
      </p:graphicFrame>
      <p:pic>
        <p:nvPicPr>
          <p:cNvPr id="50193"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38150" y="3644900"/>
            <a:ext cx="2033588" cy="1450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0194"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059113" y="3716338"/>
            <a:ext cx="2305050" cy="1379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3636"/>
    </mc:Choice>
    <mc:Fallback>
      <p:transition spd="slow" advTm="3636"/>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AU" b="1" dirty="0">
                <a:ln w="22225">
                  <a:solidFill>
                    <a:schemeClr val="accent2"/>
                  </a:solidFill>
                  <a:prstDash val="solid"/>
                </a:ln>
                <a:solidFill>
                  <a:schemeClr val="accent2">
                    <a:lumMod val="40000"/>
                    <a:lumOff val="60000"/>
                  </a:schemeClr>
                </a:solidFill>
              </a:rPr>
              <a:t>B</a:t>
            </a:r>
            <a:r>
              <a:rPr lang="en-AU" b="1" dirty="0" smtClean="0">
                <a:ln w="22225">
                  <a:solidFill>
                    <a:schemeClr val="accent2"/>
                  </a:solidFill>
                  <a:prstDash val="solid"/>
                </a:ln>
                <a:solidFill>
                  <a:schemeClr val="accent2">
                    <a:lumMod val="40000"/>
                    <a:lumOff val="60000"/>
                  </a:schemeClr>
                </a:solidFill>
              </a:rPr>
              <a:t>reathing , Stress and Disruptive Behaviour  </a:t>
            </a:r>
            <a:endParaRPr lang="en-AU" b="1" dirty="0">
              <a:ln w="22225">
                <a:solidFill>
                  <a:schemeClr val="accent2"/>
                </a:solidFill>
                <a:prstDash val="solid"/>
              </a:ln>
              <a:solidFill>
                <a:schemeClr val="accent2">
                  <a:lumMod val="40000"/>
                  <a:lumOff val="60000"/>
                </a:schemeClr>
              </a:solidFill>
            </a:endParaRPr>
          </a:p>
        </p:txBody>
      </p:sp>
      <p:sp>
        <p:nvSpPr>
          <p:cNvPr id="3" name="Content Placeholder 2"/>
          <p:cNvSpPr>
            <a:spLocks noGrp="1"/>
          </p:cNvSpPr>
          <p:nvPr>
            <p:ph idx="1"/>
          </p:nvPr>
        </p:nvSpPr>
        <p:spPr>
          <a:xfrm>
            <a:off x="744538" y="1484313"/>
            <a:ext cx="8229600" cy="4968875"/>
          </a:xfrm>
        </p:spPr>
        <p:txBody>
          <a:bodyPr rtlCol="0">
            <a:normAutofit fontScale="25000" lnSpcReduction="20000"/>
          </a:bodyPr>
          <a:lstStyle/>
          <a:p>
            <a:pPr eaLnBrk="1" fontAlgn="auto" hangingPunct="1">
              <a:spcAft>
                <a:spcPts val="0"/>
              </a:spcAft>
              <a:defRPr/>
            </a:pPr>
            <a:r>
              <a:rPr lang="en-AU" sz="11200" dirty="0" smtClean="0"/>
              <a:t>The </a:t>
            </a:r>
            <a:r>
              <a:rPr lang="en-AU" sz="11200" dirty="0"/>
              <a:t>psycho-physiological parameters of breath rate, heart rate and blood pressure are influenced by the activity of the autonomic nervous system (ANS) that in turn is affected by </a:t>
            </a:r>
            <a:r>
              <a:rPr lang="en-AU" sz="11200" dirty="0" smtClean="0"/>
              <a:t>stress </a:t>
            </a:r>
            <a:r>
              <a:rPr lang="en-AU" sz="9600" dirty="0" smtClean="0"/>
              <a:t>(Ramos and </a:t>
            </a:r>
            <a:r>
              <a:rPr lang="en-AU" sz="9600" dirty="0" err="1" smtClean="0"/>
              <a:t>Arnsten</a:t>
            </a:r>
            <a:r>
              <a:rPr lang="en-AU" sz="9600" dirty="0" smtClean="0"/>
              <a:t>, 2007; </a:t>
            </a:r>
            <a:r>
              <a:rPr lang="en-AU" sz="9600" dirty="0" err="1" smtClean="0"/>
              <a:t>Berridge</a:t>
            </a:r>
            <a:r>
              <a:rPr lang="en-AU" sz="9600" dirty="0" smtClean="0"/>
              <a:t> &amp; Waterhouse, 2003; </a:t>
            </a:r>
            <a:r>
              <a:rPr lang="en-AU" sz="9600" dirty="0" err="1" smtClean="0"/>
              <a:t>Plizska</a:t>
            </a:r>
            <a:r>
              <a:rPr lang="en-AU" sz="9600" dirty="0" smtClean="0"/>
              <a:t> et al., 1996).</a:t>
            </a:r>
          </a:p>
          <a:p>
            <a:pPr eaLnBrk="1" fontAlgn="auto" hangingPunct="1">
              <a:spcAft>
                <a:spcPts val="0"/>
              </a:spcAft>
              <a:defRPr/>
            </a:pPr>
            <a:endParaRPr lang="en-AU" sz="9600" dirty="0" smtClean="0"/>
          </a:p>
          <a:p>
            <a:pPr eaLnBrk="1" hangingPunct="1">
              <a:defRPr/>
            </a:pPr>
            <a:r>
              <a:rPr lang="en-US" altLang="en-US" sz="11200" dirty="0" smtClean="0"/>
              <a:t>Stress as a factor in </a:t>
            </a:r>
            <a:r>
              <a:rPr lang="en-US" altLang="en-US" sz="11200" dirty="0" err="1" smtClean="0"/>
              <a:t>behaviour</a:t>
            </a:r>
            <a:r>
              <a:rPr lang="en-US" altLang="en-US" sz="11200" dirty="0" smtClean="0"/>
              <a:t> problems is becoming increasingly evident </a:t>
            </a:r>
            <a:r>
              <a:rPr lang="en-US" altLang="en-US" sz="9600" dirty="0" smtClean="0"/>
              <a:t>(</a:t>
            </a:r>
            <a:r>
              <a:rPr lang="en-US" altLang="en-US" sz="9600" dirty="0" err="1" smtClean="0"/>
              <a:t>Beauchaine</a:t>
            </a:r>
            <a:r>
              <a:rPr lang="en-US" altLang="en-US" sz="9600" dirty="0" smtClean="0"/>
              <a:t>, </a:t>
            </a:r>
            <a:r>
              <a:rPr lang="en-US" altLang="en-US" sz="9600" dirty="0" err="1" smtClean="0"/>
              <a:t>Strassberg</a:t>
            </a:r>
            <a:r>
              <a:rPr lang="en-US" altLang="en-US" sz="9600" dirty="0" smtClean="0"/>
              <a:t> &amp; </a:t>
            </a:r>
            <a:r>
              <a:rPr lang="en-US" altLang="en-US" sz="9600" dirty="0" err="1" smtClean="0"/>
              <a:t>Snarr</a:t>
            </a:r>
            <a:r>
              <a:rPr lang="en-US" altLang="en-US" sz="9600" dirty="0" smtClean="0"/>
              <a:t>, 2001; Boyce, et al.; </a:t>
            </a:r>
            <a:r>
              <a:rPr lang="en-US" altLang="en-US" sz="9600" dirty="0" err="1" smtClean="0"/>
              <a:t>Garralda</a:t>
            </a:r>
            <a:r>
              <a:rPr lang="en-US" altLang="en-US" sz="9600" dirty="0" smtClean="0"/>
              <a:t>, Connell, &amp; Taylor, 1991; </a:t>
            </a:r>
            <a:r>
              <a:rPr lang="en-US" altLang="en-US" sz="9600" dirty="0" err="1" smtClean="0"/>
              <a:t>McBurnett</a:t>
            </a:r>
            <a:r>
              <a:rPr lang="en-US" altLang="en-US" sz="9600" dirty="0" smtClean="0"/>
              <a:t> et al., 1991; Pine et al., 1998)</a:t>
            </a:r>
            <a:r>
              <a:rPr lang="fr-FR" altLang="en-US" sz="9600" dirty="0" smtClean="0"/>
              <a:t>.</a:t>
            </a:r>
            <a:r>
              <a:rPr lang="fr-FR" altLang="en-US" sz="11200" dirty="0" smtClean="0"/>
              <a:t> </a:t>
            </a:r>
          </a:p>
          <a:p>
            <a:pPr eaLnBrk="1" hangingPunct="1">
              <a:defRPr/>
            </a:pPr>
            <a:endParaRPr lang="fr-FR" altLang="en-US" sz="11200" dirty="0" smtClean="0"/>
          </a:p>
          <a:p>
            <a:pPr eaLnBrk="1" hangingPunct="1">
              <a:defRPr/>
            </a:pPr>
            <a:r>
              <a:rPr lang="fr-FR" altLang="en-US" sz="11200" dirty="0" smtClean="0"/>
              <a:t>Triggers for stress in </a:t>
            </a:r>
            <a:r>
              <a:rPr lang="fr-FR" altLang="en-US" sz="11200" dirty="0" err="1" smtClean="0"/>
              <a:t>those</a:t>
            </a:r>
            <a:r>
              <a:rPr lang="fr-FR" altLang="en-US" sz="11200" dirty="0"/>
              <a:t> </a:t>
            </a:r>
            <a:r>
              <a:rPr lang="fr-FR" altLang="en-US" sz="11200" dirty="0" err="1" smtClean="0"/>
              <a:t>with</a:t>
            </a:r>
            <a:r>
              <a:rPr lang="fr-FR" altLang="en-US" sz="11200" dirty="0" smtClean="0"/>
              <a:t> disruptive </a:t>
            </a:r>
            <a:r>
              <a:rPr lang="fr-FR" altLang="en-US" sz="11200" dirty="0" err="1" smtClean="0"/>
              <a:t>behaviour</a:t>
            </a:r>
            <a:r>
              <a:rPr lang="fr-FR" altLang="en-US" sz="11200" dirty="0" smtClean="0"/>
              <a:t> </a:t>
            </a:r>
            <a:r>
              <a:rPr lang="fr-FR" altLang="en-US" sz="11200" dirty="0" err="1" smtClean="0"/>
              <a:t>may</a:t>
            </a:r>
            <a:r>
              <a:rPr lang="fr-FR" altLang="en-US" sz="11200" dirty="0" smtClean="0"/>
              <a:t> not </a:t>
            </a:r>
            <a:r>
              <a:rPr lang="fr-FR" altLang="en-US" sz="11200" dirty="0" err="1" smtClean="0"/>
              <a:t>be</a:t>
            </a:r>
            <a:r>
              <a:rPr lang="fr-FR" altLang="en-US" sz="11200" dirty="0" smtClean="0"/>
              <a:t> </a:t>
            </a:r>
            <a:r>
              <a:rPr lang="fr-FR" altLang="en-US" sz="11200" dirty="0" err="1" smtClean="0"/>
              <a:t>easily</a:t>
            </a:r>
            <a:r>
              <a:rPr lang="fr-FR" altLang="en-US" sz="11200" dirty="0" smtClean="0"/>
              <a:t> </a:t>
            </a:r>
            <a:r>
              <a:rPr lang="fr-FR" altLang="en-US" sz="11200" dirty="0" err="1" smtClean="0"/>
              <a:t>evident</a:t>
            </a:r>
            <a:r>
              <a:rPr lang="fr-FR" altLang="en-US" sz="11200" dirty="0" smtClean="0"/>
              <a:t>. </a:t>
            </a:r>
            <a:endParaRPr lang="fr-FR" altLang="en-US" sz="11200" dirty="0" smtClean="0">
              <a:solidFill>
                <a:srgbClr val="FF0000"/>
              </a:solidFill>
            </a:endParaRPr>
          </a:p>
          <a:p>
            <a:pPr eaLnBrk="1" fontAlgn="auto" hangingPunct="1">
              <a:spcAft>
                <a:spcPts val="0"/>
              </a:spcAft>
              <a:defRPr/>
            </a:pPr>
            <a:endParaRPr lang="en-AU" sz="9600" dirty="0" smtClean="0"/>
          </a:p>
          <a:p>
            <a:pPr eaLnBrk="1" fontAlgn="auto" hangingPunct="1">
              <a:spcAft>
                <a:spcPts val="0"/>
              </a:spcAft>
              <a:defRPr/>
            </a:pPr>
            <a:endParaRPr lang="en-AU" sz="9600" dirty="0" smtClean="0"/>
          </a:p>
          <a:p>
            <a:pPr eaLnBrk="1" fontAlgn="auto" hangingPunct="1">
              <a:spcAft>
                <a:spcPts val="0"/>
              </a:spcAft>
              <a:defRPr/>
            </a:pPr>
            <a:endParaRPr lang="en-AU" sz="9600" dirty="0" smtClean="0"/>
          </a:p>
          <a:p>
            <a:pPr eaLnBrk="1" fontAlgn="auto" hangingPunct="1">
              <a:spcAft>
                <a:spcPts val="0"/>
              </a:spcAft>
              <a:defRPr/>
            </a:pPr>
            <a:endParaRPr lang="en-AU" sz="9600" dirty="0"/>
          </a:p>
          <a:p>
            <a:pPr eaLnBrk="1" fontAlgn="auto" hangingPunct="1">
              <a:spcAft>
                <a:spcPts val="0"/>
              </a:spcAft>
              <a:defRPr/>
            </a:pPr>
            <a:endParaRPr lang="en-AU" sz="9600" dirty="0" smtClean="0"/>
          </a:p>
          <a:p>
            <a:pPr eaLnBrk="1" fontAlgn="auto" hangingPunct="1">
              <a:spcAft>
                <a:spcPts val="0"/>
              </a:spcAft>
              <a:defRPr/>
            </a:pPr>
            <a:endParaRPr lang="en-AU" sz="9600" dirty="0"/>
          </a:p>
          <a:p>
            <a:pPr eaLnBrk="1" fontAlgn="auto" hangingPunct="1">
              <a:spcAft>
                <a:spcPts val="0"/>
              </a:spcAft>
              <a:defRPr/>
            </a:pPr>
            <a:endParaRPr lang="en-AU" sz="2400" dirty="0" smtClean="0"/>
          </a:p>
          <a:p>
            <a:pPr marL="0" indent="0" eaLnBrk="1" fontAlgn="auto" hangingPunct="1">
              <a:spcAft>
                <a:spcPts val="0"/>
              </a:spcAft>
              <a:buFont typeface="Arial" panose="020B0604020202020204" pitchFamily="34" charset="0"/>
              <a:buNone/>
              <a:defRPr/>
            </a:pPr>
            <a:r>
              <a:rPr lang="en-AU" sz="2400" dirty="0" smtClean="0"/>
              <a:t>                                                                          </a:t>
            </a:r>
            <a:endParaRPr lang="en-AU" sz="2400" dirty="0"/>
          </a:p>
        </p:txBody>
      </p:sp>
      <p:sp>
        <p:nvSpPr>
          <p:cNvPr id="4" name="Footer Placeholder 3"/>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47241"/>
    </mc:Choice>
    <mc:Fallback>
      <p:transition spd="slow" advTm="47241"/>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Results: Participant 1</a:t>
            </a:r>
          </a:p>
        </p:txBody>
      </p:sp>
      <p:sp>
        <p:nvSpPr>
          <p:cNvPr id="3" name="Content Placeholder 2"/>
          <p:cNvSpPr>
            <a:spLocks noGrp="1"/>
          </p:cNvSpPr>
          <p:nvPr>
            <p:ph idx="1"/>
          </p:nvPr>
        </p:nvSpPr>
        <p:spPr/>
        <p:txBody>
          <a:bodyPr rtlCol="0">
            <a:normAutofit/>
          </a:bodyPr>
          <a:lstStyle/>
          <a:p>
            <a:pPr marL="0" eaLnBrk="1" fontAlgn="t" hangingPunct="1">
              <a:spcBef>
                <a:spcPts val="0"/>
              </a:spcBef>
              <a:spcAft>
                <a:spcPts val="0"/>
              </a:spcAft>
              <a:defRPr/>
            </a:pPr>
            <a:r>
              <a:rPr lang="en-AU" b="1" dirty="0">
                <a:solidFill>
                  <a:srgbClr val="FFFFFF"/>
                </a:solidFill>
              </a:rPr>
              <a:t>3rd Minute </a:t>
            </a:r>
            <a:endParaRPr lang="en-AU" dirty="0">
              <a:latin typeface="Arial"/>
            </a:endParaRPr>
          </a:p>
          <a:p>
            <a:pPr marL="0" eaLnBrk="1" fontAlgn="t" hangingPunct="1">
              <a:spcBef>
                <a:spcPts val="0"/>
              </a:spcBef>
              <a:spcAft>
                <a:spcPts val="0"/>
              </a:spcAft>
              <a:defRPr/>
            </a:pPr>
            <a:r>
              <a:rPr lang="en-AU" b="1" dirty="0">
                <a:solidFill>
                  <a:srgbClr val="FFFFFF"/>
                </a:solidFill>
              </a:rPr>
              <a:t>Pre </a:t>
            </a:r>
            <a:r>
              <a:rPr lang="en-AU" b="1" dirty="0" smtClean="0">
                <a:solidFill>
                  <a:srgbClr val="FFFFFF"/>
                </a:solidFill>
              </a:rPr>
              <a:t>6</a:t>
            </a:r>
            <a:r>
              <a:rPr lang="en-AU" b="1" baseline="30000" dirty="0" smtClean="0">
                <a:solidFill>
                  <a:srgbClr val="FFFFFF"/>
                </a:solidFill>
              </a:rPr>
              <a:t>th</a:t>
            </a:r>
            <a:r>
              <a:rPr lang="en-AU" b="1" dirty="0" smtClean="0">
                <a:solidFill>
                  <a:srgbClr val="FFFFFF"/>
                </a:solidFill>
              </a:rPr>
              <a:t> </a:t>
            </a:r>
            <a:r>
              <a:rPr lang="en-AU" b="1" dirty="0">
                <a:solidFill>
                  <a:srgbClr val="FFFFFF"/>
                </a:solidFill>
              </a:rPr>
              <a:t>Minute</a:t>
            </a:r>
            <a:endParaRPr lang="en-AU" dirty="0">
              <a:latin typeface="Arial"/>
            </a:endParaRPr>
          </a:p>
          <a:p>
            <a:pPr marL="0" eaLnBrk="1" fontAlgn="t" hangingPunct="1">
              <a:spcBef>
                <a:spcPts val="0"/>
              </a:spcBef>
              <a:spcAft>
                <a:spcPts val="0"/>
              </a:spcAft>
              <a:defRPr/>
            </a:pPr>
            <a:r>
              <a:rPr lang="en-AU" b="1" dirty="0" smtClean="0">
                <a:solidFill>
                  <a:srgbClr val="FFFFFF"/>
                </a:solidFill>
              </a:rPr>
              <a:t>During</a:t>
            </a:r>
            <a:endParaRPr lang="en-AU" dirty="0">
              <a:latin typeface="Arial"/>
            </a:endParaRPr>
          </a:p>
          <a:p>
            <a:pPr marL="0" eaLnBrk="1" fontAlgn="t" hangingPunct="1">
              <a:spcBef>
                <a:spcPts val="0"/>
              </a:spcBef>
              <a:spcAft>
                <a:spcPts val="0"/>
              </a:spcAft>
              <a:defRPr/>
            </a:pPr>
            <a:r>
              <a:rPr lang="en-AU" b="1" dirty="0">
                <a:solidFill>
                  <a:srgbClr val="FFFFFF"/>
                </a:solidFill>
              </a:rPr>
              <a:t>8</a:t>
            </a:r>
            <a:r>
              <a:rPr lang="en-AU" b="1" baseline="30000" dirty="0">
                <a:solidFill>
                  <a:srgbClr val="FFFFFF"/>
                </a:solidFill>
              </a:rPr>
              <a:t>th</a:t>
            </a:r>
            <a:r>
              <a:rPr lang="en-AU" b="1" dirty="0">
                <a:solidFill>
                  <a:srgbClr val="FFFFFF"/>
                </a:solidFill>
              </a:rPr>
              <a:t> Minute</a:t>
            </a:r>
            <a:endParaRPr lang="en-AU" dirty="0">
              <a:latin typeface="Arial"/>
            </a:endParaRPr>
          </a:p>
          <a:p>
            <a:pPr marL="0" indent="0" eaLnBrk="1" fontAlgn="auto" hangingPunct="1">
              <a:spcBef>
                <a:spcPts val="0"/>
              </a:spcBef>
              <a:spcAft>
                <a:spcPts val="0"/>
              </a:spcAft>
              <a:defRPr/>
            </a:pPr>
            <a:r>
              <a:rPr lang="en-AU" b="1" dirty="0">
                <a:solidFill>
                  <a:srgbClr val="FFFFFF"/>
                </a:solidFill>
              </a:rPr>
              <a:t>During </a:t>
            </a:r>
            <a:r>
              <a:rPr lang="en-AU" b="1" dirty="0" smtClean="0">
                <a:solidFill>
                  <a:srgbClr val="FFFFFF"/>
                </a:solidFill>
              </a:rPr>
              <a:t>3</a:t>
            </a:r>
            <a:r>
              <a:rPr lang="en-AU" b="1" baseline="30000" dirty="0" smtClean="0">
                <a:solidFill>
                  <a:srgbClr val="FFFFFF"/>
                </a:solidFill>
              </a:rPr>
              <a:t>rd</a:t>
            </a:r>
            <a:r>
              <a:rPr lang="en-AU" b="1" dirty="0" smtClean="0">
                <a:solidFill>
                  <a:srgbClr val="FFFFFF"/>
                </a:solidFill>
              </a:rPr>
              <a:t> </a:t>
            </a:r>
            <a:r>
              <a:rPr lang="en-AU" b="1" dirty="0">
                <a:solidFill>
                  <a:srgbClr val="FFFFFF"/>
                </a:solidFill>
              </a:rPr>
              <a:t>Minute </a:t>
            </a:r>
            <a:endParaRPr lang="en-AU" dirty="0">
              <a:latin typeface="Arial"/>
            </a:endParaRPr>
          </a:p>
          <a:p>
            <a:pPr marL="0" eaLnBrk="1" fontAlgn="t" hangingPunct="1">
              <a:spcBef>
                <a:spcPts val="0"/>
              </a:spcBef>
              <a:spcAft>
                <a:spcPts val="0"/>
              </a:spcAft>
              <a:defRPr/>
            </a:pPr>
            <a:r>
              <a:rPr lang="en-AU" b="1" dirty="0" smtClean="0">
                <a:solidFill>
                  <a:srgbClr val="FFFFFF"/>
                </a:solidFill>
              </a:rPr>
              <a:t>Post</a:t>
            </a:r>
            <a:endParaRPr lang="en-AU" dirty="0"/>
          </a:p>
        </p:txBody>
      </p:sp>
      <p:graphicFrame>
        <p:nvGraphicFramePr>
          <p:cNvPr id="4" name="Table 3"/>
          <p:cNvGraphicFramePr>
            <a:graphicFrameLocks noGrp="1"/>
          </p:cNvGraphicFramePr>
          <p:nvPr/>
        </p:nvGraphicFramePr>
        <p:xfrm>
          <a:off x="611188" y="1700213"/>
          <a:ext cx="7705726" cy="2592387"/>
        </p:xfrm>
        <a:graphic>
          <a:graphicData uri="http://schemas.openxmlformats.org/drawingml/2006/table">
            <a:tbl>
              <a:tblPr firstRow="1" bandRow="1">
                <a:tableStyleId>{5C22544A-7EE6-4342-B048-85BDC9FD1C3A}</a:tableStyleId>
              </a:tblPr>
              <a:tblGrid>
                <a:gridCol w="1754355"/>
                <a:gridCol w="1990482"/>
                <a:gridCol w="1944436"/>
                <a:gridCol w="2016453"/>
              </a:tblGrid>
              <a:tr h="914435">
                <a:tc>
                  <a:txBody>
                    <a:bodyPr/>
                    <a:lstStyle/>
                    <a:p>
                      <a:r>
                        <a:rPr lang="en-AU" sz="1800" dirty="0" smtClean="0">
                          <a:solidFill>
                            <a:schemeClr val="bg1"/>
                          </a:solidFill>
                        </a:rPr>
                        <a:t>3rd Minute </a:t>
                      </a:r>
                    </a:p>
                    <a:p>
                      <a:r>
                        <a:rPr lang="en-AU" sz="1800" dirty="0" smtClean="0">
                          <a:solidFill>
                            <a:schemeClr val="bg1"/>
                          </a:solidFill>
                        </a:rPr>
                        <a:t>Pre Yoga </a:t>
                      </a:r>
                      <a:r>
                        <a:rPr lang="en-AU" sz="1800" dirty="0" err="1" smtClean="0">
                          <a:solidFill>
                            <a:schemeClr val="bg1"/>
                          </a:solidFill>
                        </a:rPr>
                        <a:t>Nidra</a:t>
                      </a:r>
                      <a:endParaRPr lang="en-AU" sz="1800" dirty="0" smtClean="0">
                        <a:solidFill>
                          <a:schemeClr val="bg1"/>
                        </a:solidFill>
                      </a:endParaRPr>
                    </a:p>
                    <a:p>
                      <a:endParaRPr lang="en-AU" sz="1800" dirty="0"/>
                    </a:p>
                  </a:txBody>
                  <a:tcPr marL="91450" marR="91450" marT="45722" marB="45722"/>
                </a:tc>
                <a:tc>
                  <a:txBody>
                    <a:bodyPr/>
                    <a:lstStyle/>
                    <a:p>
                      <a:r>
                        <a:rPr lang="en-AU" sz="1800" dirty="0" smtClean="0"/>
                        <a:t>6</a:t>
                      </a:r>
                      <a:r>
                        <a:rPr lang="en-AU" sz="1800" baseline="30000" dirty="0" smtClean="0"/>
                        <a:t>th</a:t>
                      </a:r>
                      <a:r>
                        <a:rPr lang="en-AU" sz="1800" dirty="0" smtClean="0"/>
                        <a:t>  Minute of During</a:t>
                      </a:r>
                      <a:r>
                        <a:rPr lang="en-AU" sz="1800" baseline="0" dirty="0" smtClean="0"/>
                        <a:t> Yoga </a:t>
                      </a:r>
                      <a:r>
                        <a:rPr lang="en-AU" sz="1800" baseline="0" dirty="0" err="1" smtClean="0"/>
                        <a:t>Nidra</a:t>
                      </a:r>
                      <a:endParaRPr lang="en-AU" sz="1800" dirty="0"/>
                    </a:p>
                  </a:txBody>
                  <a:tcPr marL="91450" marR="91450" marT="45722" marB="4572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800" baseline="0" dirty="0" smtClean="0"/>
                        <a:t>8</a:t>
                      </a:r>
                      <a:r>
                        <a:rPr lang="en-AU" sz="1800" baseline="30000" dirty="0" smtClean="0"/>
                        <a:t>th</a:t>
                      </a:r>
                      <a:r>
                        <a:rPr lang="en-AU" sz="1800" dirty="0" smtClean="0"/>
                        <a:t>  Minute of During</a:t>
                      </a:r>
                      <a:r>
                        <a:rPr lang="en-AU" sz="1800" baseline="0" dirty="0" smtClean="0"/>
                        <a:t> Yoga </a:t>
                      </a:r>
                      <a:r>
                        <a:rPr lang="en-AU" sz="1800" baseline="0" dirty="0" err="1" smtClean="0"/>
                        <a:t>Nidra</a:t>
                      </a:r>
                      <a:endParaRPr lang="en-AU" sz="1800" dirty="0" smtClean="0"/>
                    </a:p>
                    <a:p>
                      <a:endParaRPr lang="en-AU" sz="1800" b="0" dirty="0"/>
                    </a:p>
                  </a:txBody>
                  <a:tcPr marL="91450" marR="91450" marT="45722" marB="45722"/>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800" dirty="0" smtClean="0"/>
                        <a:t>3rdMinute of Post </a:t>
                      </a:r>
                      <a:r>
                        <a:rPr lang="en-AU" sz="1800" baseline="0" dirty="0" smtClean="0"/>
                        <a:t>Yoga </a:t>
                      </a:r>
                      <a:r>
                        <a:rPr lang="en-AU" sz="1800" baseline="0" dirty="0" err="1" smtClean="0"/>
                        <a:t>Nidra</a:t>
                      </a:r>
                      <a:endParaRPr lang="en-AU" sz="1800" dirty="0" smtClean="0"/>
                    </a:p>
                    <a:p>
                      <a:endParaRPr lang="en-AU" sz="1800" dirty="0"/>
                    </a:p>
                  </a:txBody>
                  <a:tcPr marL="91450" marR="91450" marT="45722" marB="45722"/>
                </a:tc>
              </a:tr>
              <a:tr h="1677952">
                <a:tc>
                  <a:txBody>
                    <a:bodyPr/>
                    <a:lstStyle/>
                    <a:p>
                      <a:endParaRPr lang="en-AU" sz="1800" dirty="0"/>
                    </a:p>
                  </a:txBody>
                  <a:tcPr marL="91450" marR="91450" marT="45722" marB="45722">
                    <a:solidFill>
                      <a:schemeClr val="accent3">
                        <a:lumMod val="75000"/>
                      </a:schemeClr>
                    </a:solidFill>
                  </a:tcPr>
                </a:tc>
                <a:tc>
                  <a:txBody>
                    <a:bodyPr/>
                    <a:lstStyle/>
                    <a:p>
                      <a:endParaRPr lang="en-AU" sz="1800" dirty="0"/>
                    </a:p>
                  </a:txBody>
                  <a:tcPr marL="91450" marR="91450" marT="45722" marB="45722">
                    <a:solidFill>
                      <a:schemeClr val="accent3">
                        <a:lumMod val="75000"/>
                      </a:schemeClr>
                    </a:solidFill>
                  </a:tcPr>
                </a:tc>
                <a:tc>
                  <a:txBody>
                    <a:bodyPr/>
                    <a:lstStyle/>
                    <a:p>
                      <a:endParaRPr lang="en-AU" sz="1800" dirty="0"/>
                    </a:p>
                  </a:txBody>
                  <a:tcPr marL="91450" marR="91450" marT="45722" marB="45722">
                    <a:solidFill>
                      <a:schemeClr val="accent3">
                        <a:lumMod val="75000"/>
                      </a:schemeClr>
                    </a:solidFill>
                  </a:tcPr>
                </a:tc>
                <a:tc>
                  <a:txBody>
                    <a:bodyPr/>
                    <a:lstStyle/>
                    <a:p>
                      <a:endParaRPr lang="en-AU" sz="1800" dirty="0"/>
                    </a:p>
                  </a:txBody>
                  <a:tcPr marL="91450" marR="91450" marT="45722" marB="45722">
                    <a:solidFill>
                      <a:schemeClr val="accent3">
                        <a:lumMod val="75000"/>
                      </a:schemeClr>
                    </a:solidFill>
                  </a:tcPr>
                </a:tc>
              </a:tr>
            </a:tbl>
          </a:graphicData>
        </a:graphic>
      </p:graphicFrame>
      <p:pic>
        <p:nvPicPr>
          <p:cNvPr id="40981"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4213" y="2801938"/>
            <a:ext cx="1550987" cy="12255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82"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484438" y="2832100"/>
            <a:ext cx="1800225" cy="116681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83"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10856">
            <a:off x="4427538" y="2860675"/>
            <a:ext cx="1728787" cy="116363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84" name="Picture 5"/>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342063" y="2854325"/>
            <a:ext cx="1800225" cy="11715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0985" name="Rectangle 6"/>
          <p:cNvSpPr>
            <a:spLocks noChangeArrowheads="1"/>
          </p:cNvSpPr>
          <p:nvPr/>
        </p:nvSpPr>
        <p:spPr bwMode="auto">
          <a:xfrm>
            <a:off x="323850" y="4652963"/>
            <a:ext cx="8351838" cy="1754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AU" altLang="en-US" sz="1800" dirty="0"/>
              <a:t>Participant 1 showed pronounced irregularity with apparent breath cessation, different durations of inhalation and exhalation, sometimes within one breath and when comparing one breath to another. During yoga </a:t>
            </a:r>
            <a:r>
              <a:rPr lang="en-AU" altLang="en-US" sz="1800" dirty="0" err="1"/>
              <a:t>nidra</a:t>
            </a:r>
            <a:r>
              <a:rPr lang="en-AU" altLang="en-US" sz="1800" dirty="0"/>
              <a:t> by the 8</a:t>
            </a:r>
            <a:r>
              <a:rPr lang="en-AU" altLang="en-US" sz="1800" baseline="30000" dirty="0"/>
              <a:t>th</a:t>
            </a:r>
            <a:r>
              <a:rPr lang="en-AU" altLang="en-US" sz="1800" dirty="0"/>
              <a:t> minute breath amplitude and rate had stabilised with deeper breathing occurring in the thoracic </a:t>
            </a:r>
            <a:r>
              <a:rPr lang="en-AU" altLang="en-US" sz="1800" dirty="0" smtClean="0"/>
              <a:t>reading (upper reading). </a:t>
            </a:r>
            <a:r>
              <a:rPr lang="en-AU" altLang="en-US" sz="1800" dirty="0"/>
              <a:t>Post yoga </a:t>
            </a:r>
            <a:r>
              <a:rPr lang="en-AU" altLang="en-US" sz="1800" dirty="0" err="1"/>
              <a:t>nidra</a:t>
            </a:r>
            <a:r>
              <a:rPr lang="en-AU" altLang="en-US" sz="1800" dirty="0"/>
              <a:t> the breath is comparable to the comparison groups readings, regular and stable.</a:t>
            </a:r>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2000" advTm="57446"/>
    </mc:Choice>
    <mc:Fallback>
      <p:transition spd="slow" advTm="57446"/>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Participant 2</a:t>
            </a:r>
          </a:p>
        </p:txBody>
      </p:sp>
      <p:graphicFrame>
        <p:nvGraphicFramePr>
          <p:cNvPr id="4" name="Content Placeholder 3"/>
          <p:cNvGraphicFramePr>
            <a:graphicFrameLocks noGrp="1"/>
          </p:cNvGraphicFramePr>
          <p:nvPr>
            <p:ph idx="1"/>
          </p:nvPr>
        </p:nvGraphicFramePr>
        <p:xfrm>
          <a:off x="457200" y="1844675"/>
          <a:ext cx="8075612" cy="2732088"/>
        </p:xfrm>
        <a:graphic>
          <a:graphicData uri="http://schemas.openxmlformats.org/drawingml/2006/table">
            <a:tbl>
              <a:tblPr firstRow="1" bandRow="1">
                <a:tableStyleId>{5C22544A-7EE6-4342-B048-85BDC9FD1C3A}</a:tableStyleId>
              </a:tblPr>
              <a:tblGrid>
                <a:gridCol w="2018903"/>
                <a:gridCol w="2018903"/>
                <a:gridCol w="2018903"/>
                <a:gridCol w="2018903"/>
              </a:tblGrid>
              <a:tr h="914386">
                <a:tc>
                  <a:txBody>
                    <a:bodyPr/>
                    <a:lstStyle/>
                    <a:p>
                      <a:r>
                        <a:rPr lang="en-AU" sz="1800" dirty="0" smtClean="0">
                          <a:solidFill>
                            <a:schemeClr val="bg1"/>
                          </a:solidFill>
                        </a:rPr>
                        <a:t>3rd Minute </a:t>
                      </a:r>
                    </a:p>
                    <a:p>
                      <a:r>
                        <a:rPr lang="en-AU" sz="1800" dirty="0" smtClean="0">
                          <a:solidFill>
                            <a:schemeClr val="bg1"/>
                          </a:solidFill>
                        </a:rPr>
                        <a:t>Pre Yoga </a:t>
                      </a:r>
                      <a:r>
                        <a:rPr lang="en-AU" sz="1800" dirty="0" err="1" smtClean="0">
                          <a:solidFill>
                            <a:schemeClr val="bg1"/>
                          </a:solidFill>
                        </a:rPr>
                        <a:t>Nidra</a:t>
                      </a:r>
                      <a:endParaRPr lang="en-AU" sz="1800" dirty="0" smtClean="0">
                        <a:solidFill>
                          <a:schemeClr val="bg1"/>
                        </a:solidFill>
                      </a:endParaRPr>
                    </a:p>
                    <a:p>
                      <a:endParaRPr lang="en-AU" sz="1800" dirty="0"/>
                    </a:p>
                  </a:txBody>
                  <a:tcPr marL="91444" marR="91444" marT="45713" marB="45713"/>
                </a:tc>
                <a:tc>
                  <a:txBody>
                    <a:bodyPr/>
                    <a:lstStyle/>
                    <a:p>
                      <a:r>
                        <a:rPr lang="en-AU" sz="1800" dirty="0" smtClean="0"/>
                        <a:t>6</a:t>
                      </a:r>
                      <a:r>
                        <a:rPr lang="en-AU" sz="1800" baseline="30000" dirty="0" smtClean="0"/>
                        <a:t>th</a:t>
                      </a:r>
                      <a:r>
                        <a:rPr lang="en-AU" sz="1800" baseline="0" dirty="0" smtClean="0"/>
                        <a:t> </a:t>
                      </a:r>
                      <a:r>
                        <a:rPr lang="en-AU" sz="1800" dirty="0" smtClean="0"/>
                        <a:t>Minute</a:t>
                      </a:r>
                    </a:p>
                    <a:p>
                      <a:r>
                        <a:rPr lang="en-AU" sz="1800" dirty="0" smtClean="0"/>
                        <a:t>During Yoga </a:t>
                      </a:r>
                      <a:r>
                        <a:rPr lang="en-AU" sz="1800" dirty="0" err="1" smtClean="0"/>
                        <a:t>Nidra</a:t>
                      </a:r>
                      <a:endParaRPr lang="en-AU" sz="1800" dirty="0" smtClean="0"/>
                    </a:p>
                    <a:p>
                      <a:endParaRPr lang="en-AU" sz="1800" dirty="0"/>
                    </a:p>
                  </a:txBody>
                  <a:tcPr marL="91444" marR="91444" marT="45713" marB="45713"/>
                </a:tc>
                <a:tc>
                  <a:txBody>
                    <a:bodyPr/>
                    <a:lstStyle/>
                    <a:p>
                      <a:r>
                        <a:rPr lang="en-AU" sz="1800" dirty="0" smtClean="0"/>
                        <a:t>8</a:t>
                      </a:r>
                      <a:r>
                        <a:rPr lang="en-AU" sz="1800" baseline="30000" dirty="0" smtClean="0"/>
                        <a:t>th</a:t>
                      </a:r>
                      <a:r>
                        <a:rPr lang="en-AU" sz="1800" dirty="0" smtClean="0"/>
                        <a:t> Minute</a:t>
                      </a:r>
                    </a:p>
                    <a:p>
                      <a:pPr marL="0" marR="0" indent="0" algn="l" defTabSz="914400" rtl="0" eaLnBrk="1" fontAlgn="auto" latinLnBrk="0" hangingPunct="1">
                        <a:lnSpc>
                          <a:spcPct val="100000"/>
                        </a:lnSpc>
                        <a:spcBef>
                          <a:spcPts val="0"/>
                        </a:spcBef>
                        <a:spcAft>
                          <a:spcPts val="0"/>
                        </a:spcAft>
                        <a:buClrTx/>
                        <a:buSzTx/>
                        <a:buFontTx/>
                        <a:buNone/>
                        <a:tabLst/>
                        <a:defRPr/>
                      </a:pPr>
                      <a:r>
                        <a:rPr lang="en-AU" sz="1800" dirty="0" smtClean="0"/>
                        <a:t>During Yoga </a:t>
                      </a:r>
                      <a:r>
                        <a:rPr lang="en-AU" sz="1800" dirty="0" err="1" smtClean="0"/>
                        <a:t>Nidra</a:t>
                      </a:r>
                      <a:endParaRPr lang="en-AU" sz="1800" dirty="0" smtClean="0"/>
                    </a:p>
                    <a:p>
                      <a:endParaRPr lang="en-AU" sz="1800" dirty="0"/>
                    </a:p>
                  </a:txBody>
                  <a:tcPr marL="91444" marR="91444" marT="45713" marB="45713"/>
                </a:tc>
                <a:tc>
                  <a:txBody>
                    <a:bodyPr/>
                    <a:lstStyle/>
                    <a:p>
                      <a:r>
                        <a:rPr lang="en-AU" sz="1800" dirty="0" smtClean="0"/>
                        <a:t>3</a:t>
                      </a:r>
                      <a:r>
                        <a:rPr lang="en-AU" sz="1800" baseline="30000" dirty="0" smtClean="0"/>
                        <a:t>rd</a:t>
                      </a:r>
                      <a:r>
                        <a:rPr lang="en-AU" sz="1800" baseline="0" dirty="0" smtClean="0"/>
                        <a:t> Minute </a:t>
                      </a:r>
                    </a:p>
                    <a:p>
                      <a:r>
                        <a:rPr lang="en-AU" sz="1800" dirty="0" smtClean="0"/>
                        <a:t>Post Yoga </a:t>
                      </a:r>
                      <a:r>
                        <a:rPr lang="en-AU" sz="1800" dirty="0" err="1" smtClean="0"/>
                        <a:t>Nidra</a:t>
                      </a:r>
                      <a:endParaRPr lang="en-AU" sz="1800" dirty="0" smtClean="0"/>
                    </a:p>
                    <a:p>
                      <a:endParaRPr lang="en-AU" sz="1800" dirty="0"/>
                    </a:p>
                  </a:txBody>
                  <a:tcPr marL="91444" marR="91444" marT="45713" marB="45713"/>
                </a:tc>
              </a:tr>
              <a:tr h="1817702">
                <a:tc>
                  <a:txBody>
                    <a:bodyPr/>
                    <a:lstStyle/>
                    <a:p>
                      <a:endParaRPr lang="en-AU" sz="1800" dirty="0"/>
                    </a:p>
                  </a:txBody>
                  <a:tcPr marL="91444" marR="91444" marT="45713" marB="45713">
                    <a:solidFill>
                      <a:schemeClr val="accent3">
                        <a:lumMod val="75000"/>
                      </a:schemeClr>
                    </a:solidFill>
                  </a:tcPr>
                </a:tc>
                <a:tc>
                  <a:txBody>
                    <a:bodyPr/>
                    <a:lstStyle/>
                    <a:p>
                      <a:endParaRPr lang="en-AU" sz="1800" dirty="0"/>
                    </a:p>
                  </a:txBody>
                  <a:tcPr marL="91444" marR="91444" marT="45713" marB="45713">
                    <a:solidFill>
                      <a:schemeClr val="accent3"/>
                    </a:solidFill>
                  </a:tcPr>
                </a:tc>
                <a:tc>
                  <a:txBody>
                    <a:bodyPr/>
                    <a:lstStyle/>
                    <a:p>
                      <a:endParaRPr lang="en-AU" sz="1800" dirty="0"/>
                    </a:p>
                  </a:txBody>
                  <a:tcPr marL="91444" marR="91444" marT="45713" marB="45713">
                    <a:solidFill>
                      <a:schemeClr val="accent3"/>
                    </a:solidFill>
                  </a:tcPr>
                </a:tc>
                <a:tc>
                  <a:txBody>
                    <a:bodyPr/>
                    <a:lstStyle/>
                    <a:p>
                      <a:endParaRPr lang="en-AU" sz="1800" dirty="0"/>
                    </a:p>
                  </a:txBody>
                  <a:tcPr marL="91444" marR="91444" marT="45713" marB="45713">
                    <a:solidFill>
                      <a:schemeClr val="accent3"/>
                    </a:solidFill>
                  </a:tcPr>
                </a:tc>
              </a:tr>
            </a:tbl>
          </a:graphicData>
        </a:graphic>
      </p:graphicFrame>
      <p:pic>
        <p:nvPicPr>
          <p:cNvPr id="42004"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5625" y="2924175"/>
            <a:ext cx="1784350" cy="1512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2005"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55875" y="2924175"/>
            <a:ext cx="1800225" cy="1512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2006"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572000" y="2924175"/>
            <a:ext cx="1871663" cy="1512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2007"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659563" y="2924175"/>
            <a:ext cx="1728787" cy="15128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2008" name="Rectangle 4"/>
          <p:cNvSpPr>
            <a:spLocks noChangeArrowheads="1"/>
          </p:cNvSpPr>
          <p:nvPr/>
        </p:nvSpPr>
        <p:spPr bwMode="auto">
          <a:xfrm>
            <a:off x="555625" y="4868863"/>
            <a:ext cx="7488238" cy="1754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AU" altLang="en-US" sz="1800"/>
              <a:t>Participant 2 displayed overlapping rhythms in thoracic and abdominal readings  within a regular pattern going from larger and more irregular amplitude. Marked change during yoga nidra indicated by a shallower and sometimes imperceptible breath. By the 8</a:t>
            </a:r>
            <a:r>
              <a:rPr lang="en-AU" altLang="en-US" sz="1800" baseline="30000"/>
              <a:t>th</a:t>
            </a:r>
            <a:r>
              <a:rPr lang="en-AU" altLang="en-US" sz="1800"/>
              <a:t> minute a  stabilizing of the rate and amplitude is detected. Post yoga nidra indicates erratic rate and amplitude.</a:t>
            </a:r>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43956"/>
    </mc:Choice>
    <mc:Fallback>
      <p:transition spd="slow" advTm="43956"/>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Participant 3</a:t>
            </a:r>
          </a:p>
        </p:txBody>
      </p:sp>
      <p:graphicFrame>
        <p:nvGraphicFramePr>
          <p:cNvPr id="4" name="Content Placeholder 3"/>
          <p:cNvGraphicFramePr>
            <a:graphicFrameLocks noGrp="1"/>
          </p:cNvGraphicFramePr>
          <p:nvPr>
            <p:ph idx="1"/>
          </p:nvPr>
        </p:nvGraphicFramePr>
        <p:xfrm>
          <a:off x="457200" y="1600200"/>
          <a:ext cx="8229600" cy="2836863"/>
        </p:xfrm>
        <a:graphic>
          <a:graphicData uri="http://schemas.openxmlformats.org/drawingml/2006/table">
            <a:tbl>
              <a:tblPr firstRow="1" bandRow="1">
                <a:tableStyleId>{5C22544A-7EE6-4342-B048-85BDC9FD1C3A}</a:tableStyleId>
              </a:tblPr>
              <a:tblGrid>
                <a:gridCol w="2057400"/>
                <a:gridCol w="2057400"/>
                <a:gridCol w="2057400"/>
                <a:gridCol w="2057400"/>
              </a:tblGrid>
              <a:tr h="964687">
                <a:tc>
                  <a:txBody>
                    <a:bodyPr/>
                    <a:lstStyle/>
                    <a:p>
                      <a:r>
                        <a:rPr lang="en-AU" sz="1800" dirty="0" smtClean="0">
                          <a:solidFill>
                            <a:schemeClr val="bg1"/>
                          </a:solidFill>
                        </a:rPr>
                        <a:t>3rd Minute </a:t>
                      </a:r>
                    </a:p>
                    <a:p>
                      <a:r>
                        <a:rPr lang="en-AU" sz="1800" dirty="0" smtClean="0">
                          <a:solidFill>
                            <a:schemeClr val="bg1"/>
                          </a:solidFill>
                        </a:rPr>
                        <a:t>Pre Yoga </a:t>
                      </a:r>
                      <a:r>
                        <a:rPr lang="en-AU" sz="1800" dirty="0" err="1" smtClean="0">
                          <a:solidFill>
                            <a:schemeClr val="bg1"/>
                          </a:solidFill>
                        </a:rPr>
                        <a:t>Nidra</a:t>
                      </a:r>
                      <a:endParaRPr lang="en-AU" sz="1800" dirty="0" smtClean="0">
                        <a:solidFill>
                          <a:schemeClr val="bg1"/>
                        </a:solidFill>
                      </a:endParaRPr>
                    </a:p>
                  </a:txBody>
                  <a:tcPr marT="45719" marB="45719"/>
                </a:tc>
                <a:tc>
                  <a:txBody>
                    <a:bodyPr/>
                    <a:lstStyle/>
                    <a:p>
                      <a:r>
                        <a:rPr lang="en-AU" sz="1800" dirty="0" smtClean="0"/>
                        <a:t>6</a:t>
                      </a:r>
                      <a:r>
                        <a:rPr lang="en-AU" sz="1800" baseline="30000" dirty="0" smtClean="0"/>
                        <a:t>th</a:t>
                      </a:r>
                      <a:r>
                        <a:rPr lang="en-AU" sz="1800" baseline="0" dirty="0" smtClean="0"/>
                        <a:t> </a:t>
                      </a:r>
                      <a:r>
                        <a:rPr lang="en-AU" sz="1800" dirty="0" smtClean="0"/>
                        <a:t>Minute</a:t>
                      </a:r>
                    </a:p>
                    <a:p>
                      <a:r>
                        <a:rPr lang="en-AU" sz="1800" dirty="0" smtClean="0"/>
                        <a:t>During Yoga </a:t>
                      </a:r>
                      <a:r>
                        <a:rPr lang="en-AU" sz="1800" dirty="0" err="1" smtClean="0"/>
                        <a:t>Nidra</a:t>
                      </a:r>
                      <a:endParaRPr lang="en-AU" sz="1800" dirty="0" smtClean="0"/>
                    </a:p>
                  </a:txBody>
                  <a:tcPr marT="45719" marB="45719"/>
                </a:tc>
                <a:tc>
                  <a:txBody>
                    <a:bodyPr/>
                    <a:lstStyle/>
                    <a:p>
                      <a:r>
                        <a:rPr lang="en-AU" sz="1800" dirty="0" smtClean="0"/>
                        <a:t>8</a:t>
                      </a:r>
                      <a:r>
                        <a:rPr lang="en-AU" sz="1800" baseline="30000" dirty="0" smtClean="0"/>
                        <a:t>th</a:t>
                      </a:r>
                      <a:r>
                        <a:rPr lang="en-AU" sz="1800" dirty="0" smtClean="0"/>
                        <a:t> Minute</a:t>
                      </a:r>
                    </a:p>
                    <a:p>
                      <a:pPr marL="0" marR="0" indent="0" algn="l" defTabSz="914400" rtl="0" eaLnBrk="1" fontAlgn="auto" latinLnBrk="0" hangingPunct="1">
                        <a:lnSpc>
                          <a:spcPct val="100000"/>
                        </a:lnSpc>
                        <a:spcBef>
                          <a:spcPts val="0"/>
                        </a:spcBef>
                        <a:spcAft>
                          <a:spcPts val="0"/>
                        </a:spcAft>
                        <a:buClrTx/>
                        <a:buSzTx/>
                        <a:buFontTx/>
                        <a:buNone/>
                        <a:tabLst/>
                        <a:defRPr/>
                      </a:pPr>
                      <a:r>
                        <a:rPr lang="en-AU" sz="1800" dirty="0" smtClean="0"/>
                        <a:t>During Yoga </a:t>
                      </a:r>
                      <a:r>
                        <a:rPr lang="en-AU" sz="1800" dirty="0" err="1" smtClean="0"/>
                        <a:t>Nidra</a:t>
                      </a:r>
                      <a:endParaRPr lang="en-AU" sz="1800" dirty="0" smtClean="0"/>
                    </a:p>
                  </a:txBody>
                  <a:tcPr marT="45719" marB="45719"/>
                </a:tc>
                <a:tc>
                  <a:txBody>
                    <a:bodyPr/>
                    <a:lstStyle/>
                    <a:p>
                      <a:r>
                        <a:rPr lang="en-AU" sz="1800" dirty="0" smtClean="0"/>
                        <a:t>3</a:t>
                      </a:r>
                      <a:r>
                        <a:rPr lang="en-AU" sz="1800" baseline="30000" dirty="0" smtClean="0"/>
                        <a:t>rd</a:t>
                      </a:r>
                      <a:r>
                        <a:rPr lang="en-AU" sz="1800" baseline="0" dirty="0" smtClean="0"/>
                        <a:t> Minute </a:t>
                      </a:r>
                    </a:p>
                    <a:p>
                      <a:r>
                        <a:rPr lang="en-AU" sz="1800" dirty="0" smtClean="0"/>
                        <a:t>Post Yoga </a:t>
                      </a:r>
                      <a:r>
                        <a:rPr lang="en-AU" sz="1800" dirty="0" err="1" smtClean="0"/>
                        <a:t>Nidra</a:t>
                      </a:r>
                      <a:endParaRPr lang="en-AU" sz="1800" dirty="0" smtClean="0"/>
                    </a:p>
                  </a:txBody>
                  <a:tcPr marT="45719" marB="45719"/>
                </a:tc>
              </a:tr>
              <a:tr h="1872176">
                <a:tc>
                  <a:txBody>
                    <a:bodyPr/>
                    <a:lstStyle/>
                    <a:p>
                      <a:endParaRPr lang="en-AU" sz="1800" dirty="0"/>
                    </a:p>
                  </a:txBody>
                  <a:tcPr marT="45719" marB="45719">
                    <a:solidFill>
                      <a:schemeClr val="accent3">
                        <a:lumMod val="75000"/>
                      </a:schemeClr>
                    </a:solidFill>
                  </a:tcPr>
                </a:tc>
                <a:tc>
                  <a:txBody>
                    <a:bodyPr/>
                    <a:lstStyle/>
                    <a:p>
                      <a:endParaRPr lang="en-AU" sz="1800" dirty="0"/>
                    </a:p>
                  </a:txBody>
                  <a:tcPr marT="45719" marB="45719">
                    <a:solidFill>
                      <a:schemeClr val="accent3">
                        <a:lumMod val="75000"/>
                      </a:schemeClr>
                    </a:solidFill>
                  </a:tcPr>
                </a:tc>
                <a:tc>
                  <a:txBody>
                    <a:bodyPr/>
                    <a:lstStyle/>
                    <a:p>
                      <a:endParaRPr lang="en-AU" sz="1800" dirty="0"/>
                    </a:p>
                  </a:txBody>
                  <a:tcPr marT="45719" marB="45719">
                    <a:solidFill>
                      <a:schemeClr val="accent3">
                        <a:lumMod val="75000"/>
                      </a:schemeClr>
                    </a:solidFill>
                  </a:tcPr>
                </a:tc>
                <a:tc>
                  <a:txBody>
                    <a:bodyPr/>
                    <a:lstStyle/>
                    <a:p>
                      <a:endParaRPr lang="en-AU" sz="1800" dirty="0"/>
                    </a:p>
                  </a:txBody>
                  <a:tcPr marT="45719" marB="45719">
                    <a:solidFill>
                      <a:schemeClr val="accent3">
                        <a:lumMod val="75000"/>
                      </a:schemeClr>
                    </a:solidFill>
                  </a:tcPr>
                </a:tc>
              </a:tr>
            </a:tbl>
          </a:graphicData>
        </a:graphic>
      </p:graphicFrame>
      <p:pic>
        <p:nvPicPr>
          <p:cNvPr id="43028" name="Picture 2" descr="Kevin 3rd min pre YN 2 mV"/>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750" y="2852738"/>
            <a:ext cx="1871663" cy="1368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02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55875" y="2852738"/>
            <a:ext cx="1871663" cy="1368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030"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16463" y="2847975"/>
            <a:ext cx="1800225" cy="1373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031"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804025" y="2828925"/>
            <a:ext cx="1800225" cy="1392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3032" name="Rectangle 2"/>
          <p:cNvSpPr>
            <a:spLocks noChangeArrowheads="1"/>
          </p:cNvSpPr>
          <p:nvPr/>
        </p:nvSpPr>
        <p:spPr bwMode="auto">
          <a:xfrm>
            <a:off x="649288" y="5084763"/>
            <a:ext cx="8132762"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AU" altLang="en-US" sz="1800"/>
              <a:t>Very erratic breathing patterns in the pre yoga nidra phase. Marked change in the latter stages of  yoga nidra (8</a:t>
            </a:r>
            <a:r>
              <a:rPr lang="en-AU" altLang="en-US" sz="1800" baseline="30000"/>
              <a:t>th</a:t>
            </a:r>
            <a:r>
              <a:rPr lang="en-AU" altLang="en-US" sz="1800"/>
              <a:t> minute) indicated by a stabilizing of the rate and amplitude. A return to erratic breathing patterns in post yoga nidra.</a:t>
            </a:r>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17615"/>
    </mc:Choice>
    <mc:Fallback>
      <p:transition spd="slow" advTm="17615"/>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Participant 4</a:t>
            </a:r>
          </a:p>
        </p:txBody>
      </p:sp>
      <p:graphicFrame>
        <p:nvGraphicFramePr>
          <p:cNvPr id="4" name="Content Placeholder 3"/>
          <p:cNvGraphicFramePr>
            <a:graphicFrameLocks noGrp="1"/>
          </p:cNvGraphicFramePr>
          <p:nvPr>
            <p:ph idx="1"/>
          </p:nvPr>
        </p:nvGraphicFramePr>
        <p:xfrm>
          <a:off x="457200" y="1600200"/>
          <a:ext cx="8229600" cy="3143250"/>
        </p:xfrm>
        <a:graphic>
          <a:graphicData uri="http://schemas.openxmlformats.org/drawingml/2006/table">
            <a:tbl>
              <a:tblPr firstRow="1" bandRow="1">
                <a:tableStyleId>{5C22544A-7EE6-4342-B048-85BDC9FD1C3A}</a:tableStyleId>
              </a:tblPr>
              <a:tblGrid>
                <a:gridCol w="2057400"/>
                <a:gridCol w="2057400"/>
                <a:gridCol w="2057400"/>
                <a:gridCol w="2057400"/>
              </a:tblGrid>
              <a:tr h="964859">
                <a:tc>
                  <a:txBody>
                    <a:bodyPr/>
                    <a:lstStyle/>
                    <a:p>
                      <a:r>
                        <a:rPr lang="en-AU" sz="1800" dirty="0" smtClean="0">
                          <a:solidFill>
                            <a:schemeClr val="bg1"/>
                          </a:solidFill>
                        </a:rPr>
                        <a:t>3rd Minute </a:t>
                      </a:r>
                    </a:p>
                    <a:p>
                      <a:r>
                        <a:rPr lang="en-AU" sz="1800" dirty="0" smtClean="0">
                          <a:solidFill>
                            <a:schemeClr val="bg1"/>
                          </a:solidFill>
                        </a:rPr>
                        <a:t>Pre Yoga </a:t>
                      </a:r>
                      <a:r>
                        <a:rPr lang="en-AU" sz="1800" dirty="0" err="1" smtClean="0">
                          <a:solidFill>
                            <a:schemeClr val="bg1"/>
                          </a:solidFill>
                        </a:rPr>
                        <a:t>Nidra</a:t>
                      </a:r>
                      <a:endParaRPr lang="en-AU" sz="1800" dirty="0" smtClean="0">
                        <a:solidFill>
                          <a:schemeClr val="bg1"/>
                        </a:solidFill>
                      </a:endParaRPr>
                    </a:p>
                  </a:txBody>
                  <a:tcPr marT="45727" marB="45727"/>
                </a:tc>
                <a:tc>
                  <a:txBody>
                    <a:bodyPr/>
                    <a:lstStyle/>
                    <a:p>
                      <a:r>
                        <a:rPr lang="en-AU" sz="1800" dirty="0" smtClean="0"/>
                        <a:t>6</a:t>
                      </a:r>
                      <a:r>
                        <a:rPr lang="en-AU" sz="1800" baseline="30000" dirty="0" smtClean="0"/>
                        <a:t>th</a:t>
                      </a:r>
                      <a:r>
                        <a:rPr lang="en-AU" sz="1800" baseline="0" dirty="0" smtClean="0"/>
                        <a:t> </a:t>
                      </a:r>
                      <a:r>
                        <a:rPr lang="en-AU" sz="1800" dirty="0" smtClean="0"/>
                        <a:t>Minute</a:t>
                      </a:r>
                    </a:p>
                    <a:p>
                      <a:r>
                        <a:rPr lang="en-AU" sz="1800" dirty="0" smtClean="0"/>
                        <a:t>During Yoga </a:t>
                      </a:r>
                      <a:r>
                        <a:rPr lang="en-AU" sz="1800" dirty="0" err="1" smtClean="0"/>
                        <a:t>Nidra</a:t>
                      </a:r>
                      <a:endParaRPr lang="en-AU" sz="1800" dirty="0" smtClean="0"/>
                    </a:p>
                  </a:txBody>
                  <a:tcPr marT="45727" marB="45727"/>
                </a:tc>
                <a:tc>
                  <a:txBody>
                    <a:bodyPr/>
                    <a:lstStyle/>
                    <a:p>
                      <a:r>
                        <a:rPr lang="en-AU" sz="1800" dirty="0" smtClean="0"/>
                        <a:t>8</a:t>
                      </a:r>
                      <a:r>
                        <a:rPr lang="en-AU" sz="1800" baseline="30000" dirty="0" smtClean="0"/>
                        <a:t>th</a:t>
                      </a:r>
                      <a:r>
                        <a:rPr lang="en-AU" sz="1800" dirty="0" smtClean="0"/>
                        <a:t> Minute</a:t>
                      </a:r>
                    </a:p>
                    <a:p>
                      <a:pPr marL="0" marR="0" indent="0" algn="l" defTabSz="914400" rtl="0" eaLnBrk="1" fontAlgn="auto" latinLnBrk="0" hangingPunct="1">
                        <a:lnSpc>
                          <a:spcPct val="100000"/>
                        </a:lnSpc>
                        <a:spcBef>
                          <a:spcPts val="0"/>
                        </a:spcBef>
                        <a:spcAft>
                          <a:spcPts val="0"/>
                        </a:spcAft>
                        <a:buClrTx/>
                        <a:buSzTx/>
                        <a:buFontTx/>
                        <a:buNone/>
                        <a:tabLst/>
                        <a:defRPr/>
                      </a:pPr>
                      <a:r>
                        <a:rPr lang="en-AU" sz="1800" dirty="0" smtClean="0"/>
                        <a:t>During Yoga </a:t>
                      </a:r>
                      <a:r>
                        <a:rPr lang="en-AU" sz="1800" dirty="0" err="1" smtClean="0"/>
                        <a:t>Nidra</a:t>
                      </a:r>
                      <a:endParaRPr lang="en-AU" sz="1800" dirty="0" smtClean="0"/>
                    </a:p>
                  </a:txBody>
                  <a:tcPr marT="45727" marB="45727"/>
                </a:tc>
                <a:tc>
                  <a:txBody>
                    <a:bodyPr/>
                    <a:lstStyle/>
                    <a:p>
                      <a:r>
                        <a:rPr lang="en-AU" sz="1800" dirty="0" smtClean="0"/>
                        <a:t>3</a:t>
                      </a:r>
                      <a:r>
                        <a:rPr lang="en-AU" sz="1800" baseline="30000" dirty="0" smtClean="0"/>
                        <a:t>rd</a:t>
                      </a:r>
                      <a:r>
                        <a:rPr lang="en-AU" sz="1800" baseline="0" dirty="0" smtClean="0"/>
                        <a:t> Minute </a:t>
                      </a:r>
                    </a:p>
                    <a:p>
                      <a:r>
                        <a:rPr lang="en-AU" sz="1800" dirty="0" smtClean="0"/>
                        <a:t>Post Yoga </a:t>
                      </a:r>
                      <a:r>
                        <a:rPr lang="en-AU" sz="1800" dirty="0" err="1" smtClean="0"/>
                        <a:t>Nidra</a:t>
                      </a:r>
                      <a:endParaRPr lang="en-AU" sz="1800" dirty="0" smtClean="0"/>
                    </a:p>
                  </a:txBody>
                  <a:tcPr marT="45727" marB="45727"/>
                </a:tc>
              </a:tr>
              <a:tr h="2178391">
                <a:tc>
                  <a:txBody>
                    <a:bodyPr/>
                    <a:lstStyle/>
                    <a:p>
                      <a:endParaRPr lang="en-AU" sz="1800" dirty="0"/>
                    </a:p>
                  </a:txBody>
                  <a:tcPr marT="45727" marB="45727">
                    <a:solidFill>
                      <a:schemeClr val="accent3">
                        <a:lumMod val="75000"/>
                      </a:schemeClr>
                    </a:solidFill>
                  </a:tcPr>
                </a:tc>
                <a:tc>
                  <a:txBody>
                    <a:bodyPr/>
                    <a:lstStyle/>
                    <a:p>
                      <a:endParaRPr lang="en-AU" sz="1800" dirty="0"/>
                    </a:p>
                  </a:txBody>
                  <a:tcPr marT="45727" marB="45727">
                    <a:solidFill>
                      <a:schemeClr val="accent3">
                        <a:lumMod val="75000"/>
                      </a:schemeClr>
                    </a:solidFill>
                  </a:tcPr>
                </a:tc>
                <a:tc>
                  <a:txBody>
                    <a:bodyPr/>
                    <a:lstStyle/>
                    <a:p>
                      <a:endParaRPr lang="en-AU" sz="1800" dirty="0"/>
                    </a:p>
                  </a:txBody>
                  <a:tcPr marT="45727" marB="45727">
                    <a:solidFill>
                      <a:schemeClr val="accent3">
                        <a:lumMod val="75000"/>
                      </a:schemeClr>
                    </a:solidFill>
                  </a:tcPr>
                </a:tc>
                <a:tc>
                  <a:txBody>
                    <a:bodyPr/>
                    <a:lstStyle/>
                    <a:p>
                      <a:endParaRPr lang="en-AU" sz="1800" dirty="0"/>
                    </a:p>
                  </a:txBody>
                  <a:tcPr marT="45727" marB="45727">
                    <a:solidFill>
                      <a:schemeClr val="accent3">
                        <a:lumMod val="75000"/>
                      </a:schemeClr>
                    </a:solidFill>
                  </a:tcPr>
                </a:tc>
              </a:tr>
            </a:tbl>
          </a:graphicData>
        </a:graphic>
      </p:graphicFrame>
      <p:pic>
        <p:nvPicPr>
          <p:cNvPr id="4405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750" y="2781300"/>
            <a:ext cx="1871663" cy="133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05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55875" y="2781300"/>
            <a:ext cx="1871663" cy="1290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054"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08775" y="2781300"/>
            <a:ext cx="1824038" cy="1333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4055" name="Rectangle 2"/>
          <p:cNvSpPr>
            <a:spLocks noChangeArrowheads="1"/>
          </p:cNvSpPr>
          <p:nvPr/>
        </p:nvSpPr>
        <p:spPr bwMode="auto">
          <a:xfrm>
            <a:off x="684213" y="5445125"/>
            <a:ext cx="45720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AU" altLang="en-US" sz="1800"/>
              <a:t>Participant 4 displayed regularity in breathing rates thoughout. </a:t>
            </a:r>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21712"/>
    </mc:Choice>
    <mc:Fallback>
      <p:transition spd="slow" advTm="21712"/>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Participant 5</a:t>
            </a:r>
          </a:p>
        </p:txBody>
      </p:sp>
      <p:graphicFrame>
        <p:nvGraphicFramePr>
          <p:cNvPr id="4" name="Content Placeholder 3"/>
          <p:cNvGraphicFramePr>
            <a:graphicFrameLocks noGrp="1"/>
          </p:cNvGraphicFramePr>
          <p:nvPr>
            <p:ph idx="1"/>
          </p:nvPr>
        </p:nvGraphicFramePr>
        <p:xfrm>
          <a:off x="457200" y="1600200"/>
          <a:ext cx="8229600" cy="2490788"/>
        </p:xfrm>
        <a:graphic>
          <a:graphicData uri="http://schemas.openxmlformats.org/drawingml/2006/table">
            <a:tbl>
              <a:tblPr firstRow="1" bandRow="1">
                <a:tableStyleId>{5C22544A-7EE6-4342-B048-85BDC9FD1C3A}</a:tableStyleId>
              </a:tblPr>
              <a:tblGrid>
                <a:gridCol w="2057400"/>
                <a:gridCol w="2057400"/>
                <a:gridCol w="2057400"/>
                <a:gridCol w="2057400"/>
              </a:tblGrid>
              <a:tr h="820561">
                <a:tc>
                  <a:txBody>
                    <a:bodyPr/>
                    <a:lstStyle/>
                    <a:p>
                      <a:r>
                        <a:rPr lang="en-AU" sz="1800" dirty="0" smtClean="0">
                          <a:solidFill>
                            <a:schemeClr val="bg1"/>
                          </a:solidFill>
                        </a:rPr>
                        <a:t>3rd Minute </a:t>
                      </a:r>
                    </a:p>
                    <a:p>
                      <a:r>
                        <a:rPr lang="en-AU" sz="1800" dirty="0" smtClean="0">
                          <a:solidFill>
                            <a:schemeClr val="bg1"/>
                          </a:solidFill>
                        </a:rPr>
                        <a:t>Pre Yoga </a:t>
                      </a:r>
                      <a:r>
                        <a:rPr lang="en-AU" sz="1800" dirty="0" err="1" smtClean="0">
                          <a:solidFill>
                            <a:schemeClr val="bg1"/>
                          </a:solidFill>
                        </a:rPr>
                        <a:t>Nidra</a:t>
                      </a:r>
                      <a:endParaRPr lang="en-AU" sz="1800" dirty="0" smtClean="0">
                        <a:solidFill>
                          <a:schemeClr val="bg1"/>
                        </a:solidFill>
                      </a:endParaRPr>
                    </a:p>
                  </a:txBody>
                  <a:tcPr marT="45713" marB="45713"/>
                </a:tc>
                <a:tc>
                  <a:txBody>
                    <a:bodyPr/>
                    <a:lstStyle/>
                    <a:p>
                      <a:r>
                        <a:rPr lang="en-AU" sz="1800" dirty="0" smtClean="0"/>
                        <a:t>6</a:t>
                      </a:r>
                      <a:r>
                        <a:rPr lang="en-AU" sz="1800" baseline="30000" dirty="0" smtClean="0"/>
                        <a:t>th</a:t>
                      </a:r>
                      <a:r>
                        <a:rPr lang="en-AU" sz="1800" baseline="0" dirty="0" smtClean="0"/>
                        <a:t> </a:t>
                      </a:r>
                      <a:r>
                        <a:rPr lang="en-AU" sz="1800" dirty="0" smtClean="0"/>
                        <a:t>Minute</a:t>
                      </a:r>
                    </a:p>
                    <a:p>
                      <a:r>
                        <a:rPr lang="en-AU" sz="1800" dirty="0" smtClean="0"/>
                        <a:t>During Yoga </a:t>
                      </a:r>
                      <a:r>
                        <a:rPr lang="en-AU" sz="1800" dirty="0" err="1" smtClean="0"/>
                        <a:t>Nidra</a:t>
                      </a:r>
                      <a:endParaRPr lang="en-AU" sz="1800" dirty="0" smtClean="0"/>
                    </a:p>
                  </a:txBody>
                  <a:tcPr marT="45713" marB="45713"/>
                </a:tc>
                <a:tc>
                  <a:txBody>
                    <a:bodyPr/>
                    <a:lstStyle/>
                    <a:p>
                      <a:r>
                        <a:rPr lang="en-AU" sz="1800" dirty="0" smtClean="0"/>
                        <a:t>8</a:t>
                      </a:r>
                      <a:r>
                        <a:rPr lang="en-AU" sz="1800" baseline="30000" dirty="0" smtClean="0"/>
                        <a:t>th</a:t>
                      </a:r>
                      <a:r>
                        <a:rPr lang="en-AU" sz="1800" dirty="0" smtClean="0"/>
                        <a:t> Minute</a:t>
                      </a:r>
                    </a:p>
                    <a:p>
                      <a:pPr marL="0" marR="0" indent="0" algn="l" defTabSz="914400" rtl="0" eaLnBrk="1" fontAlgn="auto" latinLnBrk="0" hangingPunct="1">
                        <a:lnSpc>
                          <a:spcPct val="100000"/>
                        </a:lnSpc>
                        <a:spcBef>
                          <a:spcPts val="0"/>
                        </a:spcBef>
                        <a:spcAft>
                          <a:spcPts val="0"/>
                        </a:spcAft>
                        <a:buClrTx/>
                        <a:buSzTx/>
                        <a:buFontTx/>
                        <a:buNone/>
                        <a:tabLst/>
                        <a:defRPr/>
                      </a:pPr>
                      <a:r>
                        <a:rPr lang="en-AU" sz="1800" dirty="0" smtClean="0"/>
                        <a:t>During Yoga </a:t>
                      </a:r>
                      <a:r>
                        <a:rPr lang="en-AU" sz="1800" dirty="0" err="1" smtClean="0"/>
                        <a:t>Nidra</a:t>
                      </a:r>
                      <a:endParaRPr lang="en-AU" sz="1800" dirty="0" smtClean="0"/>
                    </a:p>
                  </a:txBody>
                  <a:tcPr marT="45713" marB="45713"/>
                </a:tc>
                <a:tc>
                  <a:txBody>
                    <a:bodyPr/>
                    <a:lstStyle/>
                    <a:p>
                      <a:r>
                        <a:rPr lang="en-AU" sz="1800" dirty="0" smtClean="0"/>
                        <a:t>3</a:t>
                      </a:r>
                      <a:r>
                        <a:rPr lang="en-AU" sz="1800" baseline="30000" dirty="0" smtClean="0"/>
                        <a:t>rd</a:t>
                      </a:r>
                      <a:r>
                        <a:rPr lang="en-AU" sz="1800" baseline="0" dirty="0" smtClean="0"/>
                        <a:t> Minute </a:t>
                      </a:r>
                    </a:p>
                    <a:p>
                      <a:r>
                        <a:rPr lang="en-AU" sz="1800" dirty="0" smtClean="0"/>
                        <a:t>Post Yoga </a:t>
                      </a:r>
                      <a:r>
                        <a:rPr lang="en-AU" sz="1800" dirty="0" err="1" smtClean="0"/>
                        <a:t>Nidra</a:t>
                      </a:r>
                      <a:endParaRPr lang="en-AU" sz="1800" dirty="0" smtClean="0"/>
                    </a:p>
                  </a:txBody>
                  <a:tcPr marT="45713" marB="45713"/>
                </a:tc>
              </a:tr>
              <a:tr h="1670227">
                <a:tc>
                  <a:txBody>
                    <a:bodyPr/>
                    <a:lstStyle/>
                    <a:p>
                      <a:endParaRPr lang="en-AU" sz="1800" dirty="0"/>
                    </a:p>
                  </a:txBody>
                  <a:tcPr marT="45713" marB="45713">
                    <a:solidFill>
                      <a:schemeClr val="accent3">
                        <a:lumMod val="75000"/>
                      </a:schemeClr>
                    </a:solidFill>
                  </a:tcPr>
                </a:tc>
                <a:tc>
                  <a:txBody>
                    <a:bodyPr/>
                    <a:lstStyle/>
                    <a:p>
                      <a:endParaRPr lang="en-AU" sz="1800" dirty="0"/>
                    </a:p>
                  </a:txBody>
                  <a:tcPr marT="45713" marB="45713">
                    <a:solidFill>
                      <a:schemeClr val="accent3">
                        <a:lumMod val="75000"/>
                      </a:schemeClr>
                    </a:solidFill>
                  </a:tcPr>
                </a:tc>
                <a:tc>
                  <a:txBody>
                    <a:bodyPr/>
                    <a:lstStyle/>
                    <a:p>
                      <a:endParaRPr lang="en-AU" sz="1800" dirty="0"/>
                    </a:p>
                  </a:txBody>
                  <a:tcPr marT="45713" marB="45713">
                    <a:solidFill>
                      <a:schemeClr val="accent3">
                        <a:lumMod val="75000"/>
                      </a:schemeClr>
                    </a:solidFill>
                  </a:tcPr>
                </a:tc>
                <a:tc>
                  <a:txBody>
                    <a:bodyPr/>
                    <a:lstStyle/>
                    <a:p>
                      <a:endParaRPr lang="en-AU" sz="1800" dirty="0"/>
                    </a:p>
                  </a:txBody>
                  <a:tcPr marT="45713" marB="45713">
                    <a:solidFill>
                      <a:schemeClr val="accent3">
                        <a:lumMod val="75000"/>
                      </a:schemeClr>
                    </a:solidFill>
                  </a:tcPr>
                </a:tc>
              </a:tr>
            </a:tbl>
          </a:graphicData>
        </a:graphic>
      </p:graphicFrame>
      <p:pic>
        <p:nvPicPr>
          <p:cNvPr id="4507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93725" y="2616200"/>
            <a:ext cx="1817688" cy="1317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7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27313" y="2670175"/>
            <a:ext cx="1789112" cy="1263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7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32588" y="2670175"/>
            <a:ext cx="1754187" cy="1190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5079" name="Rectangle 2"/>
          <p:cNvSpPr>
            <a:spLocks noChangeArrowheads="1"/>
          </p:cNvSpPr>
          <p:nvPr/>
        </p:nvSpPr>
        <p:spPr bwMode="auto">
          <a:xfrm>
            <a:off x="395288" y="4437063"/>
            <a:ext cx="8280400"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AU" altLang="en-US" sz="1800"/>
              <a:t>Participant  5 displayed irregularity in breathing rates and amplitude in pre yoga nidra and regular rates and amplitude during yoga nidra with a return to irregularity after yoga nidra.</a:t>
            </a:r>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17062"/>
    </mc:Choice>
    <mc:Fallback>
      <p:transition spd="slow" advTm="17062"/>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Participant 6</a:t>
            </a:r>
          </a:p>
        </p:txBody>
      </p:sp>
      <p:graphicFrame>
        <p:nvGraphicFramePr>
          <p:cNvPr id="4" name="Content Placeholder 3"/>
          <p:cNvGraphicFramePr>
            <a:graphicFrameLocks noGrp="1"/>
          </p:cNvGraphicFramePr>
          <p:nvPr>
            <p:ph idx="1"/>
          </p:nvPr>
        </p:nvGraphicFramePr>
        <p:xfrm>
          <a:off x="468313" y="1844675"/>
          <a:ext cx="8229600" cy="3097213"/>
        </p:xfrm>
        <a:graphic>
          <a:graphicData uri="http://schemas.openxmlformats.org/drawingml/2006/table">
            <a:tbl>
              <a:tblPr firstRow="1" bandRow="1">
                <a:tableStyleId>{5C22544A-7EE6-4342-B048-85BDC9FD1C3A}</a:tableStyleId>
              </a:tblPr>
              <a:tblGrid>
                <a:gridCol w="2057400"/>
                <a:gridCol w="2057400"/>
                <a:gridCol w="2057400"/>
                <a:gridCol w="2057400"/>
              </a:tblGrid>
              <a:tr h="1109449">
                <a:tc>
                  <a:txBody>
                    <a:bodyPr/>
                    <a:lstStyle/>
                    <a:p>
                      <a:r>
                        <a:rPr lang="en-AU" sz="1800" dirty="0" smtClean="0">
                          <a:solidFill>
                            <a:schemeClr val="bg1"/>
                          </a:solidFill>
                        </a:rPr>
                        <a:t>3rd Minute </a:t>
                      </a:r>
                    </a:p>
                    <a:p>
                      <a:r>
                        <a:rPr lang="en-AU" sz="1800" dirty="0" smtClean="0">
                          <a:solidFill>
                            <a:schemeClr val="bg1"/>
                          </a:solidFill>
                        </a:rPr>
                        <a:t>Pre Yoga </a:t>
                      </a:r>
                      <a:r>
                        <a:rPr lang="en-AU" sz="1800" dirty="0" err="1" smtClean="0">
                          <a:solidFill>
                            <a:schemeClr val="bg1"/>
                          </a:solidFill>
                        </a:rPr>
                        <a:t>Nidra</a:t>
                      </a:r>
                      <a:endParaRPr lang="en-AU" sz="1800" dirty="0" smtClean="0">
                        <a:solidFill>
                          <a:schemeClr val="bg1"/>
                        </a:solidFill>
                      </a:endParaRPr>
                    </a:p>
                  </a:txBody>
                  <a:tcPr marT="45733" marB="45733"/>
                </a:tc>
                <a:tc>
                  <a:txBody>
                    <a:bodyPr/>
                    <a:lstStyle/>
                    <a:p>
                      <a:r>
                        <a:rPr lang="en-AU" sz="1800" dirty="0" smtClean="0"/>
                        <a:t>6</a:t>
                      </a:r>
                      <a:r>
                        <a:rPr lang="en-AU" sz="1800" baseline="30000" dirty="0" smtClean="0"/>
                        <a:t>th</a:t>
                      </a:r>
                      <a:r>
                        <a:rPr lang="en-AU" sz="1800" baseline="0" dirty="0" smtClean="0"/>
                        <a:t> </a:t>
                      </a:r>
                      <a:r>
                        <a:rPr lang="en-AU" sz="1800" dirty="0" smtClean="0"/>
                        <a:t>Minute</a:t>
                      </a:r>
                    </a:p>
                    <a:p>
                      <a:r>
                        <a:rPr lang="en-AU" sz="1800" dirty="0" smtClean="0"/>
                        <a:t>During Yoga </a:t>
                      </a:r>
                      <a:r>
                        <a:rPr lang="en-AU" sz="1800" dirty="0" err="1" smtClean="0"/>
                        <a:t>Nidra</a:t>
                      </a:r>
                      <a:endParaRPr lang="en-AU" sz="1800" dirty="0" smtClean="0"/>
                    </a:p>
                  </a:txBody>
                  <a:tcPr marT="45733" marB="45733"/>
                </a:tc>
                <a:tc>
                  <a:txBody>
                    <a:bodyPr/>
                    <a:lstStyle/>
                    <a:p>
                      <a:r>
                        <a:rPr lang="en-AU" sz="1800" dirty="0" smtClean="0"/>
                        <a:t>8</a:t>
                      </a:r>
                      <a:r>
                        <a:rPr lang="en-AU" sz="1800" baseline="30000" dirty="0" smtClean="0"/>
                        <a:t>th</a:t>
                      </a:r>
                      <a:r>
                        <a:rPr lang="en-AU" sz="1800" dirty="0" smtClean="0"/>
                        <a:t> Minute</a:t>
                      </a:r>
                    </a:p>
                    <a:p>
                      <a:pPr marL="0" marR="0" indent="0" algn="l" defTabSz="914400" rtl="0" eaLnBrk="1" fontAlgn="auto" latinLnBrk="0" hangingPunct="1">
                        <a:lnSpc>
                          <a:spcPct val="100000"/>
                        </a:lnSpc>
                        <a:spcBef>
                          <a:spcPts val="0"/>
                        </a:spcBef>
                        <a:spcAft>
                          <a:spcPts val="0"/>
                        </a:spcAft>
                        <a:buClrTx/>
                        <a:buSzTx/>
                        <a:buFontTx/>
                        <a:buNone/>
                        <a:tabLst/>
                        <a:defRPr/>
                      </a:pPr>
                      <a:r>
                        <a:rPr lang="en-AU" sz="1800" dirty="0" smtClean="0"/>
                        <a:t>During Yoga </a:t>
                      </a:r>
                      <a:r>
                        <a:rPr lang="en-AU" sz="1800" dirty="0" err="1" smtClean="0"/>
                        <a:t>Nidra</a:t>
                      </a:r>
                      <a:endParaRPr lang="en-AU" sz="1800" dirty="0" smtClean="0"/>
                    </a:p>
                  </a:txBody>
                  <a:tcPr marT="45733" marB="45733"/>
                </a:tc>
                <a:tc>
                  <a:txBody>
                    <a:bodyPr/>
                    <a:lstStyle/>
                    <a:p>
                      <a:r>
                        <a:rPr lang="en-AU" sz="1800" dirty="0" smtClean="0"/>
                        <a:t>3</a:t>
                      </a:r>
                      <a:r>
                        <a:rPr lang="en-AU" sz="1800" baseline="30000" dirty="0" smtClean="0"/>
                        <a:t>rd</a:t>
                      </a:r>
                      <a:r>
                        <a:rPr lang="en-AU" sz="1800" baseline="0" dirty="0" smtClean="0"/>
                        <a:t> Minute </a:t>
                      </a:r>
                    </a:p>
                    <a:p>
                      <a:r>
                        <a:rPr lang="en-AU" sz="1800" dirty="0" smtClean="0"/>
                        <a:t>Post Yoga </a:t>
                      </a:r>
                      <a:r>
                        <a:rPr lang="en-AU" sz="1800" dirty="0" err="1" smtClean="0"/>
                        <a:t>Nidra</a:t>
                      </a:r>
                      <a:endParaRPr lang="en-AU" sz="1800" dirty="0" smtClean="0"/>
                    </a:p>
                  </a:txBody>
                  <a:tcPr marT="45733" marB="45733"/>
                </a:tc>
              </a:tr>
              <a:tr h="1987764">
                <a:tc>
                  <a:txBody>
                    <a:bodyPr/>
                    <a:lstStyle/>
                    <a:p>
                      <a:endParaRPr lang="en-AU" sz="1800" dirty="0"/>
                    </a:p>
                  </a:txBody>
                  <a:tcPr marT="45733" marB="45733">
                    <a:solidFill>
                      <a:schemeClr val="accent3">
                        <a:lumMod val="75000"/>
                      </a:schemeClr>
                    </a:solidFill>
                  </a:tcPr>
                </a:tc>
                <a:tc>
                  <a:txBody>
                    <a:bodyPr/>
                    <a:lstStyle/>
                    <a:p>
                      <a:endParaRPr lang="en-AU" sz="1800" dirty="0"/>
                    </a:p>
                  </a:txBody>
                  <a:tcPr marT="45733" marB="45733">
                    <a:solidFill>
                      <a:schemeClr val="accent3">
                        <a:lumMod val="75000"/>
                      </a:schemeClr>
                    </a:solidFill>
                  </a:tcPr>
                </a:tc>
                <a:tc>
                  <a:txBody>
                    <a:bodyPr/>
                    <a:lstStyle/>
                    <a:p>
                      <a:endParaRPr lang="en-AU" sz="1800" dirty="0"/>
                    </a:p>
                  </a:txBody>
                  <a:tcPr marT="45733" marB="45733">
                    <a:solidFill>
                      <a:schemeClr val="accent3">
                        <a:lumMod val="75000"/>
                      </a:schemeClr>
                    </a:solidFill>
                  </a:tcPr>
                </a:tc>
                <a:tc>
                  <a:txBody>
                    <a:bodyPr/>
                    <a:lstStyle/>
                    <a:p>
                      <a:endParaRPr lang="en-AU" sz="1800" dirty="0"/>
                    </a:p>
                  </a:txBody>
                  <a:tcPr marT="45733" marB="45733">
                    <a:solidFill>
                      <a:schemeClr val="accent3">
                        <a:lumMod val="75000"/>
                      </a:schemeClr>
                    </a:solidFill>
                  </a:tcPr>
                </a:tc>
              </a:tr>
            </a:tbl>
          </a:graphicData>
        </a:graphic>
      </p:graphicFrame>
      <p:pic>
        <p:nvPicPr>
          <p:cNvPr id="4610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750" y="3243263"/>
            <a:ext cx="1903413" cy="1270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10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95563" y="3213100"/>
            <a:ext cx="1871662" cy="1330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102"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29413" y="3213100"/>
            <a:ext cx="1871662" cy="1287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6103" name="Rectangle 2"/>
          <p:cNvSpPr>
            <a:spLocks noChangeArrowheads="1"/>
          </p:cNvSpPr>
          <p:nvPr/>
        </p:nvSpPr>
        <p:spPr bwMode="auto">
          <a:xfrm>
            <a:off x="684213" y="5229225"/>
            <a:ext cx="7632700"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AU" altLang="en-US" sz="1800"/>
              <a:t>Marked change during yoga nidra indicated by a stabilizing of the rate and  deeper slower breaths indicated by larger amplitude.</a:t>
            </a:r>
          </a:p>
          <a:p>
            <a:pPr eaLnBrk="1" hangingPunct="1">
              <a:spcBef>
                <a:spcPct val="0"/>
              </a:spcBef>
              <a:buFontTx/>
              <a:buNone/>
            </a:pPr>
            <a:endParaRPr lang="en-AU" altLang="en-US" sz="1800"/>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12181"/>
    </mc:Choice>
    <mc:Fallback>
      <p:transition spd="slow" advTm="12181"/>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Participant 7</a:t>
            </a:r>
          </a:p>
        </p:txBody>
      </p:sp>
      <p:graphicFrame>
        <p:nvGraphicFramePr>
          <p:cNvPr id="4" name="Content Placeholder 3"/>
          <p:cNvGraphicFramePr>
            <a:graphicFrameLocks noGrp="1"/>
          </p:cNvGraphicFramePr>
          <p:nvPr>
            <p:ph idx="1"/>
          </p:nvPr>
        </p:nvGraphicFramePr>
        <p:xfrm>
          <a:off x="457200" y="1600200"/>
          <a:ext cx="8229600" cy="2927350"/>
        </p:xfrm>
        <a:graphic>
          <a:graphicData uri="http://schemas.openxmlformats.org/drawingml/2006/table">
            <a:tbl>
              <a:tblPr firstRow="1" bandRow="1">
                <a:tableStyleId>{5C22544A-7EE6-4342-B048-85BDC9FD1C3A}</a:tableStyleId>
              </a:tblPr>
              <a:tblGrid>
                <a:gridCol w="2057400"/>
                <a:gridCol w="2057400"/>
                <a:gridCol w="2057400"/>
                <a:gridCol w="2057400"/>
              </a:tblGrid>
              <a:tr h="820865">
                <a:tc>
                  <a:txBody>
                    <a:bodyPr/>
                    <a:lstStyle/>
                    <a:p>
                      <a:r>
                        <a:rPr lang="en-AU" sz="1800" dirty="0" smtClean="0">
                          <a:solidFill>
                            <a:schemeClr val="bg1"/>
                          </a:solidFill>
                        </a:rPr>
                        <a:t>3rd Minute </a:t>
                      </a:r>
                    </a:p>
                    <a:p>
                      <a:r>
                        <a:rPr lang="en-AU" sz="1800" dirty="0" smtClean="0">
                          <a:solidFill>
                            <a:schemeClr val="bg1"/>
                          </a:solidFill>
                        </a:rPr>
                        <a:t>Pre Yoga </a:t>
                      </a:r>
                      <a:r>
                        <a:rPr lang="en-AU" sz="1800" dirty="0" err="1" smtClean="0">
                          <a:solidFill>
                            <a:schemeClr val="bg1"/>
                          </a:solidFill>
                        </a:rPr>
                        <a:t>Nidra</a:t>
                      </a:r>
                      <a:endParaRPr lang="en-AU" sz="1800" dirty="0" smtClean="0">
                        <a:solidFill>
                          <a:schemeClr val="bg1"/>
                        </a:solidFill>
                      </a:endParaRPr>
                    </a:p>
                  </a:txBody>
                  <a:tcPr marT="45730" marB="45730"/>
                </a:tc>
                <a:tc>
                  <a:txBody>
                    <a:bodyPr/>
                    <a:lstStyle/>
                    <a:p>
                      <a:r>
                        <a:rPr lang="en-AU" sz="1800" dirty="0" smtClean="0"/>
                        <a:t>6</a:t>
                      </a:r>
                      <a:r>
                        <a:rPr lang="en-AU" sz="1800" baseline="30000" dirty="0" smtClean="0"/>
                        <a:t>th</a:t>
                      </a:r>
                      <a:r>
                        <a:rPr lang="en-AU" sz="1800" baseline="0" dirty="0" smtClean="0"/>
                        <a:t> </a:t>
                      </a:r>
                      <a:r>
                        <a:rPr lang="en-AU" sz="1800" dirty="0" smtClean="0"/>
                        <a:t>Minute</a:t>
                      </a:r>
                    </a:p>
                    <a:p>
                      <a:r>
                        <a:rPr lang="en-AU" sz="1800" dirty="0" smtClean="0"/>
                        <a:t>During Yoga </a:t>
                      </a:r>
                      <a:r>
                        <a:rPr lang="en-AU" sz="1800" dirty="0" err="1" smtClean="0"/>
                        <a:t>Nidra</a:t>
                      </a:r>
                      <a:endParaRPr lang="en-AU" sz="1800" dirty="0" smtClean="0"/>
                    </a:p>
                  </a:txBody>
                  <a:tcPr marT="45730" marB="45730"/>
                </a:tc>
                <a:tc>
                  <a:txBody>
                    <a:bodyPr/>
                    <a:lstStyle/>
                    <a:p>
                      <a:r>
                        <a:rPr lang="en-AU" sz="1800" dirty="0" smtClean="0"/>
                        <a:t>8</a:t>
                      </a:r>
                      <a:r>
                        <a:rPr lang="en-AU" sz="1800" baseline="30000" dirty="0" smtClean="0"/>
                        <a:t>th</a:t>
                      </a:r>
                      <a:r>
                        <a:rPr lang="en-AU" sz="1800" dirty="0" smtClean="0"/>
                        <a:t> Minute</a:t>
                      </a:r>
                    </a:p>
                    <a:p>
                      <a:pPr marL="0" marR="0" indent="0" algn="l" defTabSz="914400" rtl="0" eaLnBrk="1" fontAlgn="auto" latinLnBrk="0" hangingPunct="1">
                        <a:lnSpc>
                          <a:spcPct val="100000"/>
                        </a:lnSpc>
                        <a:spcBef>
                          <a:spcPts val="0"/>
                        </a:spcBef>
                        <a:spcAft>
                          <a:spcPts val="0"/>
                        </a:spcAft>
                        <a:buClrTx/>
                        <a:buSzTx/>
                        <a:buFontTx/>
                        <a:buNone/>
                        <a:tabLst/>
                        <a:defRPr/>
                      </a:pPr>
                      <a:r>
                        <a:rPr lang="en-AU" sz="1800" dirty="0" smtClean="0"/>
                        <a:t>During Yoga </a:t>
                      </a:r>
                      <a:r>
                        <a:rPr lang="en-AU" sz="1800" dirty="0" err="1" smtClean="0"/>
                        <a:t>Nidra</a:t>
                      </a:r>
                      <a:endParaRPr lang="en-AU" sz="1800" dirty="0" smtClean="0"/>
                    </a:p>
                  </a:txBody>
                  <a:tcPr marT="45730" marB="45730"/>
                </a:tc>
                <a:tc>
                  <a:txBody>
                    <a:bodyPr/>
                    <a:lstStyle/>
                    <a:p>
                      <a:r>
                        <a:rPr lang="en-AU" sz="1800" dirty="0" smtClean="0"/>
                        <a:t>3</a:t>
                      </a:r>
                      <a:r>
                        <a:rPr lang="en-AU" sz="1800" baseline="30000" dirty="0" smtClean="0"/>
                        <a:t>rd</a:t>
                      </a:r>
                      <a:r>
                        <a:rPr lang="en-AU" sz="1800" baseline="0" dirty="0" smtClean="0"/>
                        <a:t> Minute </a:t>
                      </a:r>
                    </a:p>
                    <a:p>
                      <a:r>
                        <a:rPr lang="en-AU" sz="1800" dirty="0" smtClean="0"/>
                        <a:t>Post Yoga </a:t>
                      </a:r>
                      <a:r>
                        <a:rPr lang="en-AU" sz="1800" dirty="0" err="1" smtClean="0"/>
                        <a:t>Nidra</a:t>
                      </a:r>
                      <a:endParaRPr lang="en-AU" sz="1800" dirty="0" smtClean="0"/>
                    </a:p>
                  </a:txBody>
                  <a:tcPr marT="45730" marB="45730"/>
                </a:tc>
              </a:tr>
              <a:tr h="2106485">
                <a:tc>
                  <a:txBody>
                    <a:bodyPr/>
                    <a:lstStyle/>
                    <a:p>
                      <a:endParaRPr lang="en-AU" sz="1800" dirty="0"/>
                    </a:p>
                  </a:txBody>
                  <a:tcPr marT="45730" marB="45730">
                    <a:solidFill>
                      <a:schemeClr val="accent3">
                        <a:lumMod val="75000"/>
                      </a:schemeClr>
                    </a:solidFill>
                  </a:tcPr>
                </a:tc>
                <a:tc>
                  <a:txBody>
                    <a:bodyPr/>
                    <a:lstStyle/>
                    <a:p>
                      <a:endParaRPr lang="en-AU" sz="1800" dirty="0"/>
                    </a:p>
                  </a:txBody>
                  <a:tcPr marT="45730" marB="45730">
                    <a:solidFill>
                      <a:schemeClr val="accent3">
                        <a:lumMod val="75000"/>
                      </a:schemeClr>
                    </a:solidFill>
                  </a:tcPr>
                </a:tc>
                <a:tc>
                  <a:txBody>
                    <a:bodyPr/>
                    <a:lstStyle/>
                    <a:p>
                      <a:endParaRPr lang="en-AU" sz="1800" dirty="0"/>
                    </a:p>
                  </a:txBody>
                  <a:tcPr marT="45730" marB="45730">
                    <a:solidFill>
                      <a:schemeClr val="accent3">
                        <a:lumMod val="75000"/>
                      </a:schemeClr>
                    </a:solidFill>
                  </a:tcPr>
                </a:tc>
                <a:tc>
                  <a:txBody>
                    <a:bodyPr/>
                    <a:lstStyle/>
                    <a:p>
                      <a:endParaRPr lang="en-AU" sz="1800" dirty="0"/>
                    </a:p>
                  </a:txBody>
                  <a:tcPr marT="45730" marB="45730">
                    <a:solidFill>
                      <a:schemeClr val="accent3">
                        <a:lumMod val="75000"/>
                      </a:schemeClr>
                    </a:solidFill>
                  </a:tcPr>
                </a:tc>
              </a:tr>
            </a:tbl>
          </a:graphicData>
        </a:graphic>
      </p:graphicFrame>
      <p:pic>
        <p:nvPicPr>
          <p:cNvPr id="4712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750" y="2708275"/>
            <a:ext cx="1944688" cy="1584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12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27313" y="2708275"/>
            <a:ext cx="1847850" cy="1584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126"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804025" y="2708275"/>
            <a:ext cx="1728788" cy="1584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127" name="Rectangle 4"/>
          <p:cNvSpPr>
            <a:spLocks noChangeArrowheads="1"/>
          </p:cNvSpPr>
          <p:nvPr/>
        </p:nvSpPr>
        <p:spPr bwMode="auto">
          <a:xfrm>
            <a:off x="1042988" y="4813300"/>
            <a:ext cx="7632700"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AU" altLang="en-US" sz="1800"/>
              <a:t>Marked change during yoga nidra indicated by   a stabilizing of the rate and amplitude in the thoracic reading and  deeper breathing in the abdominal reading.  Post Yoga breathing indicated greater stability and regularity.</a:t>
            </a:r>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19353"/>
    </mc:Choice>
    <mc:Fallback>
      <p:transition spd="slow" advTm="19353"/>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Conclusion</a:t>
            </a:r>
          </a:p>
        </p:txBody>
      </p:sp>
      <p:sp>
        <p:nvSpPr>
          <p:cNvPr id="3" name="Content Placeholder 2"/>
          <p:cNvSpPr>
            <a:spLocks noGrp="1"/>
          </p:cNvSpPr>
          <p:nvPr>
            <p:ph idx="1"/>
          </p:nvPr>
        </p:nvSpPr>
        <p:spPr/>
        <p:txBody>
          <a:bodyPr rtlCol="0">
            <a:normAutofit fontScale="92500"/>
          </a:bodyPr>
          <a:lstStyle/>
          <a:p>
            <a:pPr eaLnBrk="1" fontAlgn="auto" hangingPunct="1">
              <a:spcAft>
                <a:spcPts val="0"/>
              </a:spcAft>
              <a:defRPr/>
            </a:pPr>
            <a:r>
              <a:rPr lang="en-AU" i="1" dirty="0" smtClean="0">
                <a:solidFill>
                  <a:srgbClr val="00B0F0"/>
                </a:solidFill>
              </a:rPr>
              <a:t>Trends towards normalising </a:t>
            </a:r>
            <a:r>
              <a:rPr lang="en-AU" i="1" dirty="0">
                <a:solidFill>
                  <a:srgbClr val="00B0F0"/>
                </a:solidFill>
              </a:rPr>
              <a:t>breathing patterns, stabilising breath rate and regulating </a:t>
            </a:r>
            <a:r>
              <a:rPr lang="en-AU" i="1" dirty="0" smtClean="0">
                <a:solidFill>
                  <a:srgbClr val="00B0F0"/>
                </a:solidFill>
              </a:rPr>
              <a:t>amplitude </a:t>
            </a:r>
            <a:r>
              <a:rPr lang="en-AU" dirty="0" smtClean="0">
                <a:solidFill>
                  <a:srgbClr val="00B0F0"/>
                </a:solidFill>
              </a:rPr>
              <a:t>.</a:t>
            </a:r>
            <a:r>
              <a:rPr lang="en-AU" dirty="0" smtClean="0"/>
              <a:t> </a:t>
            </a:r>
            <a:endParaRPr lang="en-AU" dirty="0"/>
          </a:p>
          <a:p>
            <a:pPr marL="0" indent="0" eaLnBrk="1" fontAlgn="auto" hangingPunct="1">
              <a:spcAft>
                <a:spcPts val="0"/>
              </a:spcAft>
              <a:buNone/>
              <a:defRPr/>
            </a:pPr>
            <a:r>
              <a:rPr lang="en-AU" dirty="0" smtClean="0"/>
              <a:t>Were </a:t>
            </a:r>
            <a:r>
              <a:rPr lang="en-AU" dirty="0"/>
              <a:t>evident from observations of one minute screen shots, mid phase and to lesser a degree full phase screen </a:t>
            </a:r>
            <a:r>
              <a:rPr lang="en-AU" dirty="0" smtClean="0"/>
              <a:t>shots. </a:t>
            </a:r>
          </a:p>
          <a:p>
            <a:pPr eaLnBrk="1" fontAlgn="auto" hangingPunct="1">
              <a:spcAft>
                <a:spcPts val="0"/>
              </a:spcAft>
              <a:defRPr/>
            </a:pPr>
            <a:r>
              <a:rPr lang="en-AU" i="1" dirty="0" smtClean="0">
                <a:solidFill>
                  <a:srgbClr val="00B0F0"/>
                </a:solidFill>
              </a:rPr>
              <a:t>Breathing </a:t>
            </a:r>
            <a:r>
              <a:rPr lang="en-AU" i="1" dirty="0">
                <a:solidFill>
                  <a:srgbClr val="00B0F0"/>
                </a:solidFill>
              </a:rPr>
              <a:t>was more regular despite being somewhat shallow</a:t>
            </a:r>
            <a:r>
              <a:rPr lang="en-AU" dirty="0">
                <a:solidFill>
                  <a:srgbClr val="00B0F0"/>
                </a:solidFill>
              </a:rPr>
              <a:t>. </a:t>
            </a:r>
          </a:p>
          <a:p>
            <a:pPr marL="0" indent="0" eaLnBrk="1" fontAlgn="auto" hangingPunct="1">
              <a:spcAft>
                <a:spcPts val="0"/>
              </a:spcAft>
              <a:buNone/>
              <a:defRPr/>
            </a:pPr>
            <a:r>
              <a:rPr lang="en-AU" dirty="0" smtClean="0"/>
              <a:t>Although </a:t>
            </a:r>
            <a:r>
              <a:rPr lang="en-AU" dirty="0"/>
              <a:t>breathing rate remained relatively high in five of the seven DB </a:t>
            </a:r>
            <a:r>
              <a:rPr lang="en-AU" dirty="0" smtClean="0"/>
              <a:t>students.</a:t>
            </a:r>
            <a:endParaRPr lang="en-AU" dirty="0"/>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24568"/>
    </mc:Choice>
    <mc:Fallback>
      <p:transition spd="slow" advTm="24568"/>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Conclusion</a:t>
            </a:r>
          </a:p>
        </p:txBody>
      </p:sp>
      <p:sp>
        <p:nvSpPr>
          <p:cNvPr id="3" name="Content Placeholder 2"/>
          <p:cNvSpPr>
            <a:spLocks noGrp="1"/>
          </p:cNvSpPr>
          <p:nvPr>
            <p:ph idx="1"/>
          </p:nvPr>
        </p:nvSpPr>
        <p:spPr/>
        <p:txBody>
          <a:bodyPr rtlCol="0">
            <a:normAutofit/>
          </a:bodyPr>
          <a:lstStyle/>
          <a:p>
            <a:pPr eaLnBrk="1" fontAlgn="auto" hangingPunct="1">
              <a:spcAft>
                <a:spcPts val="0"/>
              </a:spcAft>
              <a:defRPr/>
            </a:pPr>
            <a:r>
              <a:rPr lang="en-AU" i="1" dirty="0" smtClean="0">
                <a:solidFill>
                  <a:srgbClr val="00B0F0"/>
                </a:solidFill>
              </a:rPr>
              <a:t>Relaxation </a:t>
            </a:r>
            <a:r>
              <a:rPr lang="en-AU" i="1" dirty="0">
                <a:solidFill>
                  <a:srgbClr val="00B0F0"/>
                </a:solidFill>
              </a:rPr>
              <a:t>training reduced respiration </a:t>
            </a:r>
            <a:r>
              <a:rPr lang="en-AU" i="1" dirty="0" smtClean="0">
                <a:solidFill>
                  <a:srgbClr val="00B0F0"/>
                </a:solidFill>
              </a:rPr>
              <a:t>rate </a:t>
            </a:r>
          </a:p>
          <a:p>
            <a:pPr marL="0" indent="0" eaLnBrk="1" fontAlgn="auto" hangingPunct="1">
              <a:spcAft>
                <a:spcPts val="0"/>
              </a:spcAft>
              <a:buNone/>
              <a:defRPr/>
            </a:pPr>
            <a:r>
              <a:rPr lang="en-AU" dirty="0"/>
              <a:t>P</a:t>
            </a:r>
            <a:r>
              <a:rPr lang="en-AU" dirty="0" smtClean="0"/>
              <a:t>articularly for </a:t>
            </a:r>
            <a:r>
              <a:rPr lang="en-AU" dirty="0"/>
              <a:t>participants 6 and 7 during </a:t>
            </a:r>
            <a:r>
              <a:rPr lang="en-AU" i="1" dirty="0"/>
              <a:t>Yoga </a:t>
            </a:r>
            <a:r>
              <a:rPr lang="en-AU" i="1" dirty="0" err="1"/>
              <a:t>Nidra</a:t>
            </a:r>
            <a:r>
              <a:rPr lang="en-AU" dirty="0"/>
              <a:t> and participant 1 after </a:t>
            </a:r>
            <a:r>
              <a:rPr lang="en-AU" i="1" dirty="0"/>
              <a:t>Yoga </a:t>
            </a:r>
            <a:r>
              <a:rPr lang="en-AU" i="1" dirty="0" err="1" smtClean="0"/>
              <a:t>Nidra</a:t>
            </a:r>
            <a:r>
              <a:rPr lang="en-AU" i="1" dirty="0" smtClean="0"/>
              <a:t>.</a:t>
            </a:r>
            <a:r>
              <a:rPr lang="en-AU" dirty="0" smtClean="0"/>
              <a:t>   This is consistent </a:t>
            </a:r>
            <a:r>
              <a:rPr lang="en-AU" dirty="0"/>
              <a:t>with previous research </a:t>
            </a:r>
            <a:r>
              <a:rPr lang="en-AU" dirty="0" smtClean="0"/>
              <a:t>(</a:t>
            </a:r>
            <a:r>
              <a:rPr lang="en-AU" dirty="0" err="1"/>
              <a:t>Sarang</a:t>
            </a:r>
            <a:r>
              <a:rPr lang="en-AU" dirty="0"/>
              <a:t> &amp; </a:t>
            </a:r>
            <a:r>
              <a:rPr lang="en-AU" dirty="0" err="1"/>
              <a:t>Telles</a:t>
            </a:r>
            <a:r>
              <a:rPr lang="en-AU" dirty="0"/>
              <a:t>, 2007; </a:t>
            </a:r>
            <a:r>
              <a:rPr lang="en-AU" dirty="0" err="1"/>
              <a:t>Scheifer</a:t>
            </a:r>
            <a:r>
              <a:rPr lang="en-AU" dirty="0"/>
              <a:t> &amp; Ley, 1994; </a:t>
            </a:r>
            <a:r>
              <a:rPr lang="en-AU" dirty="0" err="1"/>
              <a:t>Telles</a:t>
            </a:r>
            <a:r>
              <a:rPr lang="en-AU" dirty="0"/>
              <a:t>, Reddy &amp; Nagendra, 2000) .</a:t>
            </a:r>
          </a:p>
          <a:p>
            <a:pPr eaLnBrk="1" fontAlgn="auto" hangingPunct="1">
              <a:spcAft>
                <a:spcPts val="0"/>
              </a:spcAft>
              <a:defRPr/>
            </a:pPr>
            <a:endParaRPr lang="en-AU" dirty="0"/>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10762"/>
    </mc:Choice>
    <mc:Fallback>
      <p:transition spd="slow" advTm="10762"/>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Conclusion</a:t>
            </a:r>
          </a:p>
        </p:txBody>
      </p:sp>
      <p:sp>
        <p:nvSpPr>
          <p:cNvPr id="3" name="Content Placeholder 2"/>
          <p:cNvSpPr>
            <a:spLocks noGrp="1"/>
          </p:cNvSpPr>
          <p:nvPr>
            <p:ph idx="1"/>
          </p:nvPr>
        </p:nvSpPr>
        <p:spPr/>
        <p:txBody>
          <a:bodyPr rtlCol="0">
            <a:normAutofit/>
          </a:bodyPr>
          <a:lstStyle/>
          <a:p>
            <a:pPr eaLnBrk="1" fontAlgn="auto" hangingPunct="1">
              <a:spcAft>
                <a:spcPts val="0"/>
              </a:spcAft>
              <a:defRPr/>
            </a:pPr>
            <a:r>
              <a:rPr lang="en-AU" i="1" dirty="0">
                <a:solidFill>
                  <a:srgbClr val="00B0F0"/>
                </a:solidFill>
              </a:rPr>
              <a:t>Students developed an ability to remain </a:t>
            </a:r>
            <a:r>
              <a:rPr lang="en-AU" i="1" dirty="0" smtClean="0">
                <a:solidFill>
                  <a:srgbClr val="00B0F0"/>
                </a:solidFill>
              </a:rPr>
              <a:t>still</a:t>
            </a:r>
            <a:r>
              <a:rPr lang="en-AU" dirty="0" smtClean="0">
                <a:solidFill>
                  <a:srgbClr val="00B0F0"/>
                </a:solidFill>
              </a:rPr>
              <a:t> </a:t>
            </a:r>
          </a:p>
          <a:p>
            <a:pPr marL="0" indent="0" eaLnBrk="1" fontAlgn="auto" hangingPunct="1">
              <a:spcAft>
                <a:spcPts val="0"/>
              </a:spcAft>
              <a:buNone/>
              <a:defRPr/>
            </a:pPr>
            <a:r>
              <a:rPr lang="en-AU" dirty="0" smtClean="0"/>
              <a:t>although diagnosed </a:t>
            </a:r>
            <a:r>
              <a:rPr lang="en-AU" dirty="0"/>
              <a:t>with restlessness, hyperactivity, inattention, oppositional </a:t>
            </a:r>
            <a:r>
              <a:rPr lang="en-AU" dirty="0" smtClean="0"/>
              <a:t>behaviour. </a:t>
            </a:r>
          </a:p>
          <a:p>
            <a:pPr marL="0" indent="0" eaLnBrk="1" fontAlgn="auto" hangingPunct="1">
              <a:spcAft>
                <a:spcPts val="0"/>
              </a:spcAft>
              <a:buNone/>
              <a:defRPr/>
            </a:pPr>
            <a:r>
              <a:rPr lang="en-AU" dirty="0" smtClean="0"/>
              <a:t>This </a:t>
            </a:r>
            <a:r>
              <a:rPr lang="en-AU" dirty="0"/>
              <a:t>behaviour during </a:t>
            </a:r>
            <a:r>
              <a:rPr lang="en-AU" i="1" dirty="0"/>
              <a:t>Yoga </a:t>
            </a:r>
            <a:r>
              <a:rPr lang="en-AU" i="1" dirty="0" err="1"/>
              <a:t>Nidra</a:t>
            </a:r>
            <a:r>
              <a:rPr lang="en-AU" dirty="0"/>
              <a:t> is consistent with other findings that suggest that </a:t>
            </a:r>
            <a:r>
              <a:rPr lang="en-AU" i="1" dirty="0"/>
              <a:t>Yoga </a:t>
            </a:r>
            <a:r>
              <a:rPr lang="en-AU" i="1" dirty="0" err="1"/>
              <a:t>Nidra</a:t>
            </a:r>
            <a:r>
              <a:rPr lang="en-AU" dirty="0"/>
              <a:t> is characterized by a reduced desire for physical action or activity (</a:t>
            </a:r>
            <a:r>
              <a:rPr lang="en-AU" dirty="0" err="1"/>
              <a:t>Kjaer</a:t>
            </a:r>
            <a:r>
              <a:rPr lang="en-AU" dirty="0"/>
              <a:t> et al., 2002). </a:t>
            </a:r>
          </a:p>
          <a:p>
            <a:pPr eaLnBrk="1" fontAlgn="auto" hangingPunct="1">
              <a:spcAft>
                <a:spcPts val="0"/>
              </a:spcAft>
              <a:defRPr/>
            </a:pPr>
            <a:endParaRPr lang="en-AU" dirty="0"/>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11276"/>
    </mc:Choice>
    <mc:Fallback>
      <p:transition spd="slow" advTm="11276"/>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Disruptive Behaviour and Stress</a:t>
            </a:r>
          </a:p>
        </p:txBody>
      </p:sp>
      <p:sp>
        <p:nvSpPr>
          <p:cNvPr id="3" name="Content Placeholder 2"/>
          <p:cNvSpPr>
            <a:spLocks noGrp="1"/>
          </p:cNvSpPr>
          <p:nvPr>
            <p:ph idx="1"/>
          </p:nvPr>
        </p:nvSpPr>
        <p:spPr/>
        <p:txBody>
          <a:bodyPr rtlCol="0">
            <a:normAutofit fontScale="85000" lnSpcReduction="20000"/>
          </a:bodyPr>
          <a:lstStyle/>
          <a:p>
            <a:pPr eaLnBrk="1" fontAlgn="auto" hangingPunct="1">
              <a:spcAft>
                <a:spcPts val="0"/>
              </a:spcAft>
              <a:defRPr/>
            </a:pPr>
            <a:r>
              <a:rPr lang="en-US" dirty="0"/>
              <a:t>Ramos and </a:t>
            </a:r>
            <a:r>
              <a:rPr lang="en-US" dirty="0" err="1"/>
              <a:t>Arnsten</a:t>
            </a:r>
            <a:r>
              <a:rPr lang="en-US" dirty="0"/>
              <a:t>, (2007) suggests that stress causes a neurochemical switch from the pre-frontal cortex of the brain (known to guide and control </a:t>
            </a:r>
            <a:r>
              <a:rPr lang="en-US" dirty="0" err="1"/>
              <a:t>behaviour</a:t>
            </a:r>
            <a:r>
              <a:rPr lang="en-US" dirty="0"/>
              <a:t>) to the posterior and subcortical regions with consequent diminished ‘executive’ </a:t>
            </a:r>
            <a:r>
              <a:rPr lang="en-US" dirty="0" err="1"/>
              <a:t>behavioural</a:t>
            </a:r>
            <a:r>
              <a:rPr lang="en-US" dirty="0"/>
              <a:t> control.</a:t>
            </a:r>
          </a:p>
          <a:p>
            <a:pPr eaLnBrk="1" fontAlgn="auto" hangingPunct="1">
              <a:spcAft>
                <a:spcPts val="0"/>
              </a:spcAft>
              <a:defRPr/>
            </a:pPr>
            <a:endParaRPr lang="en-US" dirty="0"/>
          </a:p>
          <a:p>
            <a:pPr marL="0" indent="0" eaLnBrk="1" fontAlgn="auto" hangingPunct="1">
              <a:spcAft>
                <a:spcPts val="0"/>
              </a:spcAft>
              <a:buFont typeface="Arial" panose="020B0604020202020204" pitchFamily="34" charset="0"/>
              <a:buNone/>
              <a:defRPr/>
            </a:pPr>
            <a:endParaRPr lang="en-US" dirty="0" smtClean="0"/>
          </a:p>
          <a:p>
            <a:pPr marL="0" indent="0" eaLnBrk="1" fontAlgn="auto" hangingPunct="1">
              <a:spcAft>
                <a:spcPts val="0"/>
              </a:spcAft>
              <a:buFont typeface="Arial" panose="020B0604020202020204" pitchFamily="34" charset="0"/>
              <a:buNone/>
              <a:defRPr/>
            </a:pPr>
            <a:r>
              <a:rPr lang="en-US" dirty="0" smtClean="0"/>
              <a:t>				</a:t>
            </a:r>
            <a:r>
              <a:rPr lang="en-US" dirty="0"/>
              <a:t>	</a:t>
            </a:r>
            <a:r>
              <a:rPr lang="en-US" dirty="0" smtClean="0"/>
              <a:t>		</a:t>
            </a:r>
          </a:p>
          <a:p>
            <a:pPr marL="0" indent="0" eaLnBrk="1" fontAlgn="auto" hangingPunct="1">
              <a:spcAft>
                <a:spcPts val="0"/>
              </a:spcAft>
              <a:buFont typeface="Arial" panose="020B0604020202020204" pitchFamily="34" charset="0"/>
              <a:buNone/>
              <a:defRPr/>
            </a:pPr>
            <a:endParaRPr lang="en-US" dirty="0"/>
          </a:p>
          <a:p>
            <a:pPr marL="0" indent="0" eaLnBrk="1" fontAlgn="auto" hangingPunct="1">
              <a:spcAft>
                <a:spcPts val="0"/>
              </a:spcAft>
              <a:buFont typeface="Arial" panose="020B0604020202020204" pitchFamily="34" charset="0"/>
              <a:buNone/>
              <a:defRPr/>
            </a:pPr>
            <a:r>
              <a:rPr lang="en-US" dirty="0" smtClean="0"/>
              <a:t>                Posterior                                   </a:t>
            </a:r>
            <a:r>
              <a:rPr lang="en-US" dirty="0"/>
              <a:t>Prefrontal                         </a:t>
            </a:r>
          </a:p>
          <a:p>
            <a:pPr marL="0" indent="0" eaLnBrk="1" fontAlgn="auto" hangingPunct="1">
              <a:spcAft>
                <a:spcPts val="0"/>
              </a:spcAft>
              <a:buFont typeface="Arial" panose="020B0604020202020204" pitchFamily="34" charset="0"/>
              <a:buNone/>
              <a:defRPr/>
            </a:pPr>
            <a:r>
              <a:rPr lang="en-US" dirty="0"/>
              <a:t>                                                                     </a:t>
            </a:r>
            <a:r>
              <a:rPr lang="en-US" dirty="0" smtClean="0"/>
              <a:t> </a:t>
            </a:r>
            <a:r>
              <a:rPr lang="en-US" dirty="0"/>
              <a:t>Cortex </a:t>
            </a:r>
          </a:p>
          <a:p>
            <a:pPr marL="0" indent="0" eaLnBrk="1" fontAlgn="auto" hangingPunct="1">
              <a:spcAft>
                <a:spcPts val="0"/>
              </a:spcAft>
              <a:buFont typeface="Arial" panose="020B0604020202020204" pitchFamily="34" charset="0"/>
              <a:buNone/>
              <a:defRPr/>
            </a:pPr>
            <a:endParaRPr lang="en-US" dirty="0" smtClean="0"/>
          </a:p>
        </p:txBody>
      </p:sp>
      <p:pic>
        <p:nvPicPr>
          <p:cNvPr id="6148" name="Picture 3"/>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382963" y="4076700"/>
            <a:ext cx="2160587" cy="1543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23222"/>
    </mc:Choice>
    <mc:Fallback>
      <p:transition spd="slow" advTm="23222"/>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547688" y="-103188"/>
            <a:ext cx="8229600" cy="1143001"/>
          </a:xfrm>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Limitations</a:t>
            </a:r>
          </a:p>
        </p:txBody>
      </p:sp>
      <p:sp>
        <p:nvSpPr>
          <p:cNvPr id="3" name="Content Placeholder 2"/>
          <p:cNvSpPr>
            <a:spLocks noGrp="1"/>
          </p:cNvSpPr>
          <p:nvPr>
            <p:ph idx="1"/>
          </p:nvPr>
        </p:nvSpPr>
        <p:spPr>
          <a:xfrm rot="21595416">
            <a:off x="539750" y="871538"/>
            <a:ext cx="8199438" cy="5519737"/>
          </a:xfrm>
        </p:spPr>
        <p:txBody>
          <a:bodyPr/>
          <a:lstStyle/>
          <a:p>
            <a:pPr eaLnBrk="1" hangingPunct="1"/>
            <a:r>
              <a:rPr lang="en-US" altLang="en-US" sz="2400" i="1" dirty="0" smtClean="0">
                <a:solidFill>
                  <a:srgbClr val="FF0000"/>
                </a:solidFill>
              </a:rPr>
              <a:t>Study </a:t>
            </a:r>
            <a:r>
              <a:rPr lang="en-AU" altLang="en-US" sz="2400" i="1" dirty="0" smtClean="0">
                <a:solidFill>
                  <a:srgbClr val="FF0000"/>
                </a:solidFill>
              </a:rPr>
              <a:t>n</a:t>
            </a:r>
            <a:r>
              <a:rPr lang="en-US" altLang="en-US" sz="2400" i="1" dirty="0" smtClean="0">
                <a:solidFill>
                  <a:srgbClr val="FF0000"/>
                </a:solidFill>
              </a:rPr>
              <a:t>umbers were small. </a:t>
            </a:r>
            <a:endParaRPr lang="en-AU" altLang="en-US" sz="2400" i="1" dirty="0" smtClean="0">
              <a:solidFill>
                <a:srgbClr val="FF0000"/>
              </a:solidFill>
            </a:endParaRPr>
          </a:p>
          <a:p>
            <a:pPr marL="0" indent="0" eaLnBrk="1" hangingPunct="1">
              <a:buNone/>
            </a:pPr>
            <a:r>
              <a:rPr lang="en-US" altLang="en-US" sz="2400" dirty="0" smtClean="0"/>
              <a:t>Despite the noticeable changes in breathing patterns from baseline through treatment and post treatment in the majority of DB participants, study </a:t>
            </a:r>
            <a:r>
              <a:rPr lang="en-AU" altLang="en-US" sz="2400" dirty="0"/>
              <a:t>n</a:t>
            </a:r>
            <a:r>
              <a:rPr lang="en-US" altLang="en-US" sz="2400" dirty="0" smtClean="0"/>
              <a:t>umbers were small. </a:t>
            </a:r>
            <a:endParaRPr lang="en-AU" altLang="en-US" sz="2400" dirty="0" smtClean="0"/>
          </a:p>
          <a:p>
            <a:pPr eaLnBrk="1" hangingPunct="1"/>
            <a:r>
              <a:rPr lang="en-US" altLang="en-US" sz="2400" i="1" dirty="0" smtClean="0">
                <a:solidFill>
                  <a:srgbClr val="FF0000"/>
                </a:solidFill>
              </a:rPr>
              <a:t>The sample was restricted to boys.</a:t>
            </a:r>
          </a:p>
          <a:p>
            <a:pPr marL="0" indent="0" eaLnBrk="1" hangingPunct="1">
              <a:buNone/>
            </a:pPr>
            <a:r>
              <a:rPr lang="en-US" altLang="en-US" sz="2400" dirty="0" smtClean="0"/>
              <a:t>However this corresponds to the predominance of students enrolled in </a:t>
            </a:r>
            <a:r>
              <a:rPr lang="en-US" altLang="en-US" sz="2400" dirty="0" err="1" smtClean="0"/>
              <a:t>behaviour</a:t>
            </a:r>
            <a:r>
              <a:rPr lang="en-US" altLang="en-US" sz="2400" dirty="0" smtClean="0"/>
              <a:t> schools.  </a:t>
            </a:r>
          </a:p>
          <a:p>
            <a:pPr eaLnBrk="1" hangingPunct="1"/>
            <a:r>
              <a:rPr lang="en-US" altLang="en-US" sz="2400" i="1" dirty="0" smtClean="0">
                <a:solidFill>
                  <a:srgbClr val="FF0000"/>
                </a:solidFill>
              </a:rPr>
              <a:t>The control group provided a poor comparison</a:t>
            </a:r>
            <a:r>
              <a:rPr lang="en-AU" altLang="en-US" sz="2400" i="1" dirty="0" smtClean="0">
                <a:solidFill>
                  <a:srgbClr val="FF0000"/>
                </a:solidFill>
              </a:rPr>
              <a:t>.</a:t>
            </a:r>
            <a:r>
              <a:rPr lang="en-US" altLang="en-US" sz="2400" i="1" dirty="0" smtClean="0">
                <a:solidFill>
                  <a:srgbClr val="FF0000"/>
                </a:solidFill>
              </a:rPr>
              <a:t> </a:t>
            </a:r>
          </a:p>
          <a:p>
            <a:pPr marL="0" indent="0" eaLnBrk="1" hangingPunct="1">
              <a:buNone/>
            </a:pPr>
            <a:r>
              <a:rPr lang="en-AU" altLang="en-US" sz="2400" dirty="0" smtClean="0"/>
              <a:t>L</a:t>
            </a:r>
            <a:r>
              <a:rPr lang="en-US" altLang="en-US" sz="2400" dirty="0" err="1" smtClean="0"/>
              <a:t>imited</a:t>
            </a:r>
            <a:r>
              <a:rPr lang="en-US" altLang="en-US" sz="2400" dirty="0" smtClean="0"/>
              <a:t> numbers, </a:t>
            </a:r>
            <a:r>
              <a:rPr lang="en-AU" altLang="en-US" sz="2400" dirty="0" smtClean="0"/>
              <a:t>were</a:t>
            </a:r>
            <a:r>
              <a:rPr lang="en-US" altLang="en-US" sz="2400" dirty="0" smtClean="0"/>
              <a:t> slightly older, mixed gender and experience and the presence of twins. This group should be considered as an indication only of the type of breathing patterns observed in adolescents without emotional and </a:t>
            </a:r>
            <a:r>
              <a:rPr lang="en-US" altLang="en-US" sz="2400" dirty="0" err="1" smtClean="0"/>
              <a:t>behaviour</a:t>
            </a:r>
            <a:r>
              <a:rPr lang="en-US" altLang="en-US" sz="2400" dirty="0" smtClean="0"/>
              <a:t> problems</a:t>
            </a:r>
            <a:r>
              <a:rPr lang="en-US" altLang="en-US" sz="2000" dirty="0" smtClean="0">
                <a:solidFill>
                  <a:srgbClr val="FF0000"/>
                </a:solidFill>
              </a:rPr>
              <a:t>.</a:t>
            </a:r>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ustDataLst>
      <p:tags r:id="rId1"/>
    </p:custDataLst>
  </p:cSld>
  <p:clrMapOvr>
    <a:masterClrMapping/>
  </p:clrMapOvr>
  <p:transition spd="med" advTm="6687">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812088" cy="601662"/>
          </a:xfrm>
        </p:spPr>
        <p:txBody>
          <a:bodyPr rtlCol="0">
            <a:normAutofit fontScale="90000"/>
          </a:bodyPr>
          <a:lstStyle/>
          <a:p>
            <a:pPr eaLnBrk="1" fontAlgn="auto" hangingPunct="1">
              <a:spcAft>
                <a:spcPts val="0"/>
              </a:spcAft>
              <a:defRPr/>
            </a:pPr>
            <a:r>
              <a:rPr lang="en-US" b="1" dirty="0">
                <a:ln w="22225">
                  <a:solidFill>
                    <a:schemeClr val="accent2"/>
                  </a:solidFill>
                  <a:prstDash val="solid"/>
                </a:ln>
                <a:solidFill>
                  <a:schemeClr val="accent2">
                    <a:lumMod val="40000"/>
                    <a:lumOff val="60000"/>
                  </a:schemeClr>
                </a:solidFill>
              </a:rPr>
              <a:t>Limitations</a:t>
            </a:r>
          </a:p>
        </p:txBody>
      </p:sp>
      <p:sp>
        <p:nvSpPr>
          <p:cNvPr id="3" name="Content Placeholder 2"/>
          <p:cNvSpPr>
            <a:spLocks noGrp="1"/>
          </p:cNvSpPr>
          <p:nvPr>
            <p:ph idx="1"/>
          </p:nvPr>
        </p:nvSpPr>
        <p:spPr>
          <a:xfrm>
            <a:off x="117475" y="850900"/>
            <a:ext cx="8843963" cy="5788025"/>
          </a:xfrm>
        </p:spPr>
        <p:txBody>
          <a:bodyPr rtlCol="0">
            <a:normAutofit/>
          </a:bodyPr>
          <a:lstStyle/>
          <a:p>
            <a:pPr eaLnBrk="1" fontAlgn="auto" hangingPunct="1">
              <a:spcAft>
                <a:spcPts val="0"/>
              </a:spcAft>
              <a:defRPr/>
            </a:pPr>
            <a:r>
              <a:rPr sz="2200" i="1" dirty="0">
                <a:solidFill>
                  <a:srgbClr val="FF0000"/>
                </a:solidFill>
              </a:rPr>
              <a:t>The lack of pre-yoga program data on breathing patterns is a limitation of the study</a:t>
            </a:r>
            <a:r>
              <a:rPr sz="2200" i="1" dirty="0" smtClean="0">
                <a:solidFill>
                  <a:srgbClr val="FF0000"/>
                </a:solidFill>
              </a:rPr>
              <a:t>.</a:t>
            </a:r>
            <a:endParaRPr lang="en-AU" sz="2200" i="1" dirty="0" smtClean="0">
              <a:solidFill>
                <a:srgbClr val="FF0000"/>
              </a:solidFill>
            </a:endParaRPr>
          </a:p>
          <a:p>
            <a:pPr marL="0" indent="0" eaLnBrk="1" fontAlgn="auto" hangingPunct="1">
              <a:spcAft>
                <a:spcPts val="0"/>
              </a:spcAft>
              <a:buNone/>
              <a:defRPr/>
            </a:pPr>
            <a:r>
              <a:rPr sz="2200" dirty="0" smtClean="0"/>
              <a:t> </a:t>
            </a:r>
            <a:r>
              <a:rPr sz="2200" dirty="0"/>
              <a:t>However, this data may have been too difficult to gather due to the boys’ inability to lie still for the required length of time prior to the commencement of the 13 week yoga program. This inability was ascertained from the student’s difficulty in lying still and quiet for less than a minute at the commencement of training in the Yoga </a:t>
            </a:r>
            <a:r>
              <a:rPr sz="2200" dirty="0" err="1"/>
              <a:t>Nidra</a:t>
            </a:r>
            <a:r>
              <a:rPr sz="2200" dirty="0"/>
              <a:t> technique</a:t>
            </a:r>
            <a:r>
              <a:rPr sz="2200" dirty="0" smtClean="0"/>
              <a:t>.</a:t>
            </a:r>
            <a:endParaRPr lang="en-US" sz="2200" dirty="0"/>
          </a:p>
          <a:p>
            <a:pPr eaLnBrk="1" fontAlgn="auto" hangingPunct="1">
              <a:spcAft>
                <a:spcPts val="0"/>
              </a:spcAft>
              <a:defRPr/>
            </a:pPr>
            <a:r>
              <a:rPr sz="2200" i="1" dirty="0" smtClean="0">
                <a:solidFill>
                  <a:srgbClr val="FF0000"/>
                </a:solidFill>
              </a:rPr>
              <a:t>Analysis </a:t>
            </a:r>
            <a:r>
              <a:rPr sz="2200" i="1" dirty="0">
                <a:solidFill>
                  <a:srgbClr val="FF0000"/>
                </a:solidFill>
              </a:rPr>
              <a:t>of breathing patterns was limited to visual analysis of graphs.</a:t>
            </a:r>
            <a:r>
              <a:rPr sz="2200" i="1" dirty="0"/>
              <a:t> </a:t>
            </a:r>
            <a:endParaRPr lang="en-AU" sz="2200" i="1" dirty="0" smtClean="0"/>
          </a:p>
          <a:p>
            <a:pPr marL="0" indent="0" eaLnBrk="1" fontAlgn="auto" hangingPunct="1">
              <a:spcAft>
                <a:spcPts val="0"/>
              </a:spcAft>
              <a:buNone/>
              <a:defRPr/>
            </a:pPr>
            <a:r>
              <a:rPr sz="2200" dirty="0" smtClean="0"/>
              <a:t>Calculation </a:t>
            </a:r>
            <a:r>
              <a:rPr sz="2200" dirty="0"/>
              <a:t>of breath rates and amplitude proved to be difficult with some recordings as detecting “a breath or effort” was particularly difficult where erratic, unstable breathing effort was present. Recording maximum and minimum amplitude was not always a good indicator of type of breathing because in some samples within the minute the maximum and minimum amplitude varied considerably. More information on recording patterns of breathing would be useful if the software to analyze it was employed</a:t>
            </a:r>
            <a:r>
              <a:rPr sz="2000" dirty="0" smtClean="0">
                <a:solidFill>
                  <a:srgbClr val="000000"/>
                </a:solidFill>
              </a:rPr>
              <a:t>.</a:t>
            </a:r>
            <a:endParaRPr sz="2000" dirty="0">
              <a:solidFill>
                <a:srgbClr val="000000"/>
              </a:solidFill>
            </a:endParaRPr>
          </a:p>
        </p:txBody>
      </p:sp>
      <p:sp>
        <p:nvSpPr>
          <p:cNvPr id="4" name="Footer Placeholder 3"/>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8677"/>
    </mc:Choice>
    <mc:Fallback>
      <p:transition spd="slow" advTm="8677"/>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Future Directions</a:t>
            </a:r>
          </a:p>
        </p:txBody>
      </p:sp>
      <p:sp>
        <p:nvSpPr>
          <p:cNvPr id="3" name="Content Placeholder 2"/>
          <p:cNvSpPr>
            <a:spLocks noGrp="1"/>
          </p:cNvSpPr>
          <p:nvPr>
            <p:ph idx="1"/>
          </p:nvPr>
        </p:nvSpPr>
        <p:spPr/>
        <p:txBody>
          <a:bodyPr rtlCol="0">
            <a:normAutofit fontScale="85000" lnSpcReduction="20000"/>
          </a:bodyPr>
          <a:lstStyle/>
          <a:p>
            <a:pPr eaLnBrk="1" fontAlgn="auto" hangingPunct="1">
              <a:spcAft>
                <a:spcPts val="0"/>
              </a:spcAft>
              <a:defRPr/>
            </a:pPr>
            <a:r>
              <a:rPr lang="en-AU" i="1" dirty="0">
                <a:solidFill>
                  <a:srgbClr val="0070C0"/>
                </a:solidFill>
              </a:rPr>
              <a:t>Replication of a similar study with larger numbers and simultaneous assessment of other concomitant psycho-physiological measures </a:t>
            </a:r>
            <a:r>
              <a:rPr lang="en-AU" dirty="0"/>
              <a:t>such as heart rate, EEG and </a:t>
            </a:r>
            <a:r>
              <a:rPr lang="en-AU" dirty="0" err="1"/>
              <a:t>oro</a:t>
            </a:r>
            <a:r>
              <a:rPr lang="en-AU" dirty="0"/>
              <a:t>/nasal airflows is needed</a:t>
            </a:r>
            <a:r>
              <a:rPr lang="en-AU" dirty="0" smtClean="0"/>
              <a:t>.</a:t>
            </a:r>
          </a:p>
          <a:p>
            <a:pPr eaLnBrk="1" fontAlgn="auto" hangingPunct="1">
              <a:spcAft>
                <a:spcPts val="0"/>
              </a:spcAft>
              <a:defRPr/>
            </a:pPr>
            <a:r>
              <a:rPr lang="en-AU" dirty="0" smtClean="0"/>
              <a:t>The </a:t>
            </a:r>
            <a:r>
              <a:rPr lang="en-AU" dirty="0"/>
              <a:t>influence of other practices taught in the 13 weeks prior to this </a:t>
            </a:r>
            <a:r>
              <a:rPr lang="en-AU" i="1" dirty="0"/>
              <a:t>Yoga </a:t>
            </a:r>
            <a:r>
              <a:rPr lang="en-AU" i="1" dirty="0" err="1"/>
              <a:t>Nidra</a:t>
            </a:r>
            <a:r>
              <a:rPr lang="en-AU" dirty="0"/>
              <a:t> study cannot be underestimated. </a:t>
            </a:r>
            <a:r>
              <a:rPr lang="en-AU" dirty="0" smtClean="0"/>
              <a:t>Lying </a:t>
            </a:r>
            <a:r>
              <a:rPr lang="en-AU" dirty="0"/>
              <a:t>still in </a:t>
            </a:r>
            <a:r>
              <a:rPr lang="en-AU" i="1" dirty="0"/>
              <a:t>Yoga </a:t>
            </a:r>
            <a:r>
              <a:rPr lang="en-AU" i="1" dirty="0" err="1"/>
              <a:t>Nidra</a:t>
            </a:r>
            <a:r>
              <a:rPr lang="en-AU" dirty="0"/>
              <a:t> followed the very active phase of the program. This sequence of activities appears to be of importance. Therefore </a:t>
            </a:r>
            <a:r>
              <a:rPr lang="en-AU" i="1" dirty="0">
                <a:solidFill>
                  <a:srgbClr val="0070C0"/>
                </a:solidFill>
              </a:rPr>
              <a:t>it is recommended that yoga programs designed for this population include both an active and passive components</a:t>
            </a:r>
            <a:r>
              <a:rPr lang="en-AU" dirty="0">
                <a:solidFill>
                  <a:srgbClr val="0070C0"/>
                </a:solidFill>
              </a:rPr>
              <a:t>.  </a:t>
            </a:r>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43102"/>
    </mc:Choice>
    <mc:Fallback>
      <p:transition spd="slow" advTm="43102"/>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Future Directions</a:t>
            </a:r>
          </a:p>
        </p:txBody>
      </p:sp>
      <p:sp>
        <p:nvSpPr>
          <p:cNvPr id="3" name="Content Placeholder 2"/>
          <p:cNvSpPr>
            <a:spLocks noGrp="1"/>
          </p:cNvSpPr>
          <p:nvPr>
            <p:ph idx="1"/>
          </p:nvPr>
        </p:nvSpPr>
        <p:spPr>
          <a:xfrm>
            <a:off x="457200" y="1600200"/>
            <a:ext cx="8229600" cy="4997152"/>
          </a:xfrm>
        </p:spPr>
        <p:txBody>
          <a:bodyPr rtlCol="0">
            <a:noAutofit/>
          </a:bodyPr>
          <a:lstStyle/>
          <a:p>
            <a:pPr eaLnBrk="1" fontAlgn="auto" hangingPunct="1">
              <a:spcAft>
                <a:spcPts val="0"/>
              </a:spcAft>
              <a:defRPr/>
            </a:pPr>
            <a:r>
              <a:rPr lang="en-AU" sz="2400" i="1" dirty="0">
                <a:solidFill>
                  <a:srgbClr val="0070C0"/>
                </a:solidFill>
              </a:rPr>
              <a:t>The therapeutic effects of techniques that modify breathing may be cheaper, safer and easier than some drug-based </a:t>
            </a:r>
            <a:r>
              <a:rPr lang="en-AU" sz="2400" i="1" dirty="0" smtClean="0">
                <a:solidFill>
                  <a:srgbClr val="0070C0"/>
                </a:solidFill>
              </a:rPr>
              <a:t>treatments</a:t>
            </a:r>
            <a:r>
              <a:rPr lang="en-AU" sz="2400" i="1" dirty="0" smtClean="0"/>
              <a:t>. </a:t>
            </a:r>
            <a:r>
              <a:rPr lang="en-AU" sz="2400" dirty="0"/>
              <a:t>particularly if slow-rate and more regularly-paced abdominal-breathing becomes part of the prescribed intervention. Responsiveness to this relaxation technique could also have implications for the use of other yoga techniques </a:t>
            </a:r>
            <a:r>
              <a:rPr lang="en-AU" sz="2400" dirty="0" smtClean="0"/>
              <a:t>involving the modification </a:t>
            </a:r>
            <a:r>
              <a:rPr lang="en-AU" sz="2400" dirty="0"/>
              <a:t>of breathing. </a:t>
            </a:r>
            <a:endParaRPr lang="en-AU" sz="2400" dirty="0" smtClean="0"/>
          </a:p>
          <a:p>
            <a:pPr eaLnBrk="1" fontAlgn="auto" hangingPunct="1">
              <a:spcAft>
                <a:spcPts val="0"/>
              </a:spcAft>
              <a:defRPr/>
            </a:pPr>
            <a:r>
              <a:rPr lang="en-AU" sz="2400" dirty="0" smtClean="0"/>
              <a:t>To </a:t>
            </a:r>
            <a:r>
              <a:rPr lang="en-AU" sz="2400" i="1" dirty="0" smtClean="0">
                <a:solidFill>
                  <a:srgbClr val="0070C0"/>
                </a:solidFill>
              </a:rPr>
              <a:t>access </a:t>
            </a:r>
            <a:r>
              <a:rPr lang="en-AU" sz="2400" i="1" dirty="0">
                <a:solidFill>
                  <a:srgbClr val="0070C0"/>
                </a:solidFill>
              </a:rPr>
              <a:t>to more psycho-physiological measuring </a:t>
            </a:r>
            <a:r>
              <a:rPr lang="en-AU" sz="2400" i="1" dirty="0" smtClean="0">
                <a:solidFill>
                  <a:srgbClr val="0070C0"/>
                </a:solidFill>
              </a:rPr>
              <a:t>instruments</a:t>
            </a:r>
            <a:r>
              <a:rPr lang="en-AU" sz="2400" i="1" dirty="0"/>
              <a:t> </a:t>
            </a:r>
            <a:r>
              <a:rPr lang="en-AU" sz="2400" i="1" dirty="0" smtClean="0"/>
              <a:t>by </a:t>
            </a:r>
            <a:r>
              <a:rPr lang="en-AU" sz="2400" dirty="0" smtClean="0"/>
              <a:t>conducting </a:t>
            </a:r>
            <a:r>
              <a:rPr lang="en-AU" sz="2400" dirty="0"/>
              <a:t>the </a:t>
            </a:r>
            <a:r>
              <a:rPr lang="en-AU" sz="2400" i="1" dirty="0"/>
              <a:t>Yoga </a:t>
            </a:r>
            <a:r>
              <a:rPr lang="en-AU" sz="2400" i="1" dirty="0" err="1"/>
              <a:t>Nidra</a:t>
            </a:r>
            <a:r>
              <a:rPr lang="en-AU" sz="2400" dirty="0"/>
              <a:t> intervention at a sleep laboratory where </a:t>
            </a:r>
            <a:r>
              <a:rPr lang="en-AU" sz="2400" dirty="0" err="1"/>
              <a:t>oro</a:t>
            </a:r>
            <a:r>
              <a:rPr lang="en-AU" sz="2400" dirty="0"/>
              <a:t>/nasal airflow patterns, ECG and EEG could be measured would be advantageous in future research</a:t>
            </a:r>
            <a:r>
              <a:rPr lang="en-AU" sz="2400" dirty="0" smtClean="0"/>
              <a:t>.</a:t>
            </a:r>
            <a:endParaRPr lang="en-AU" sz="2400" dirty="0"/>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38911"/>
    </mc:Choice>
    <mc:Fallback>
      <p:transition spd="slow" advTm="38911"/>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457200" y="261760"/>
            <a:ext cx="8229600" cy="1143000"/>
          </a:xfrm>
        </p:spPr>
        <p:txBody>
          <a:bodyPr/>
          <a:lstStyle/>
          <a:p>
            <a:pPr eaLnBrk="1" hangingPunct="1"/>
            <a:r>
              <a:rPr lang="en-AU" altLang="en-US" b="1" dirty="0" smtClean="0">
                <a:ln w="22225">
                  <a:solidFill>
                    <a:schemeClr val="accent2"/>
                  </a:solidFill>
                  <a:prstDash val="solid"/>
                </a:ln>
                <a:solidFill>
                  <a:schemeClr val="accent2">
                    <a:lumMod val="40000"/>
                    <a:lumOff val="60000"/>
                  </a:schemeClr>
                </a:solidFill>
              </a:rPr>
              <a:t>Future Directions</a:t>
            </a:r>
          </a:p>
        </p:txBody>
      </p:sp>
      <p:sp>
        <p:nvSpPr>
          <p:cNvPr id="3" name="Content Placeholder 2"/>
          <p:cNvSpPr>
            <a:spLocks noGrp="1"/>
          </p:cNvSpPr>
          <p:nvPr>
            <p:ph idx="1"/>
          </p:nvPr>
        </p:nvSpPr>
        <p:spPr/>
        <p:txBody>
          <a:bodyPr rtlCol="0">
            <a:normAutofit fontScale="77500" lnSpcReduction="20000"/>
          </a:bodyPr>
          <a:lstStyle/>
          <a:p>
            <a:pPr eaLnBrk="1" fontAlgn="auto" hangingPunct="1">
              <a:spcAft>
                <a:spcPts val="0"/>
              </a:spcAft>
              <a:defRPr/>
            </a:pPr>
            <a:r>
              <a:rPr lang="en-AU" dirty="0"/>
              <a:t>The implementation of a relaxation </a:t>
            </a:r>
            <a:r>
              <a:rPr lang="en-AU" dirty="0" smtClean="0"/>
              <a:t>program in schools, </a:t>
            </a:r>
            <a:r>
              <a:rPr lang="en-AU" dirty="0"/>
              <a:t>such as </a:t>
            </a:r>
            <a:r>
              <a:rPr lang="en-AU" i="1" dirty="0"/>
              <a:t>Yoga </a:t>
            </a:r>
            <a:r>
              <a:rPr lang="en-AU" i="1" dirty="0" err="1"/>
              <a:t>Nidra</a:t>
            </a:r>
            <a:r>
              <a:rPr lang="en-AU" dirty="0"/>
              <a:t> would require </a:t>
            </a:r>
            <a:r>
              <a:rPr lang="en-AU" i="1" dirty="0">
                <a:solidFill>
                  <a:srgbClr val="0070C0"/>
                </a:solidFill>
              </a:rPr>
              <a:t>training classroom teachers to use </a:t>
            </a:r>
            <a:r>
              <a:rPr lang="en-AU" i="1" dirty="0" smtClean="0">
                <a:solidFill>
                  <a:srgbClr val="0070C0"/>
                </a:solidFill>
              </a:rPr>
              <a:t>a recording of </a:t>
            </a:r>
            <a:r>
              <a:rPr lang="en-AU" i="1" dirty="0">
                <a:solidFill>
                  <a:srgbClr val="0070C0"/>
                </a:solidFill>
              </a:rPr>
              <a:t>the practice</a:t>
            </a:r>
            <a:r>
              <a:rPr lang="en-AU" dirty="0">
                <a:solidFill>
                  <a:srgbClr val="0070C0"/>
                </a:solidFill>
              </a:rPr>
              <a:t>. </a:t>
            </a:r>
            <a:r>
              <a:rPr lang="en-AU" dirty="0"/>
              <a:t>Therefore, with some training, normal classroom teachers and specialist teachers employed in schools for students with disruptive behaviour and emotional problems could deliver this </a:t>
            </a:r>
            <a:r>
              <a:rPr lang="en-AU" dirty="0" smtClean="0"/>
              <a:t>resource. The </a:t>
            </a:r>
            <a:r>
              <a:rPr lang="en-AU" i="1" dirty="0" smtClean="0"/>
              <a:t>Yoga </a:t>
            </a:r>
            <a:r>
              <a:rPr lang="en-AU" i="1" dirty="0" err="1"/>
              <a:t>N</a:t>
            </a:r>
            <a:r>
              <a:rPr lang="en-AU" i="1" dirty="0" err="1" smtClean="0"/>
              <a:t>idra</a:t>
            </a:r>
            <a:r>
              <a:rPr lang="en-AU" i="1" dirty="0" smtClean="0"/>
              <a:t>  </a:t>
            </a:r>
            <a:r>
              <a:rPr lang="en-AU" dirty="0"/>
              <a:t>training program that the students in this study received before participating in the </a:t>
            </a:r>
            <a:r>
              <a:rPr lang="en-AU" i="1" dirty="0"/>
              <a:t>Yoga </a:t>
            </a:r>
            <a:r>
              <a:rPr lang="en-AU" i="1" dirty="0" err="1"/>
              <a:t>Nidra</a:t>
            </a:r>
            <a:r>
              <a:rPr lang="en-AU" dirty="0"/>
              <a:t> study cannot be </a:t>
            </a:r>
            <a:r>
              <a:rPr lang="en-AU" dirty="0" smtClean="0"/>
              <a:t>underestimated. Offering shorter and longer versions would help cater </a:t>
            </a:r>
            <a:r>
              <a:rPr lang="en-AU" dirty="0"/>
              <a:t>for students who find it difficult to lie still and listen to instructions for extended time periods. These audio recordings could be used in Time Out/ Work-It-Out rooms as strategy to calm behavioural outbursts</a:t>
            </a:r>
          </a:p>
          <a:p>
            <a:pPr eaLnBrk="1" fontAlgn="auto" hangingPunct="1">
              <a:spcAft>
                <a:spcPts val="0"/>
              </a:spcAft>
              <a:defRPr/>
            </a:pPr>
            <a:endParaRPr lang="en-AU" dirty="0"/>
          </a:p>
          <a:p>
            <a:pPr eaLnBrk="1" fontAlgn="auto" hangingPunct="1">
              <a:spcAft>
                <a:spcPts val="0"/>
              </a:spcAft>
              <a:defRPr/>
            </a:pPr>
            <a:endParaRPr lang="en-AU" dirty="0"/>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46981"/>
    </mc:Choice>
    <mc:Fallback>
      <p:transition spd="slow" advTm="46981"/>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67544" y="260350"/>
            <a:ext cx="8229600" cy="1512466"/>
          </a:xfrm>
        </p:spPr>
        <p:txBody>
          <a:bodyPr/>
          <a:lstStyle/>
          <a:p>
            <a:pPr eaLnBrk="1" hangingPunct="1"/>
            <a:r>
              <a:rPr lang="en-AU" altLang="en-US" sz="3600" dirty="0" smtClean="0">
                <a:solidFill>
                  <a:srgbClr val="000000"/>
                </a:solidFill>
              </a:rPr>
              <a:t>This action contributes to the stress response in the autonomic nervous-</a:t>
            </a:r>
            <a:r>
              <a:rPr lang="en-US" altLang="en-US" sz="3200" dirty="0" smtClean="0"/>
              <a:t/>
            </a:r>
            <a:br>
              <a:rPr lang="en-US" altLang="en-US" sz="3200" dirty="0" smtClean="0"/>
            </a:br>
            <a:endParaRPr lang="en-AU" altLang="en-US" sz="3200" dirty="0" smtClean="0"/>
          </a:p>
        </p:txBody>
      </p:sp>
      <p:sp>
        <p:nvSpPr>
          <p:cNvPr id="3" name="Content Placeholder 2"/>
          <p:cNvSpPr>
            <a:spLocks noGrp="1"/>
          </p:cNvSpPr>
          <p:nvPr>
            <p:ph idx="1"/>
          </p:nvPr>
        </p:nvSpPr>
        <p:spPr>
          <a:xfrm>
            <a:off x="468313" y="1268760"/>
            <a:ext cx="8424862" cy="5584478"/>
          </a:xfrm>
        </p:spPr>
        <p:txBody>
          <a:bodyPr rtlCol="0">
            <a:normAutofit/>
          </a:bodyPr>
          <a:lstStyle/>
          <a:p>
            <a:pPr eaLnBrk="1" fontAlgn="auto" hangingPunct="1">
              <a:spcAft>
                <a:spcPts val="0"/>
              </a:spcAft>
              <a:defRPr/>
            </a:pPr>
            <a:endParaRPr lang="en-AU" sz="2800" dirty="0" smtClean="0">
              <a:solidFill>
                <a:srgbClr val="000000"/>
              </a:solidFill>
            </a:endParaRPr>
          </a:p>
          <a:p>
            <a:pPr marL="0" indent="0" eaLnBrk="1" fontAlgn="auto" hangingPunct="1">
              <a:spcAft>
                <a:spcPts val="0"/>
              </a:spcAft>
              <a:buNone/>
              <a:defRPr/>
            </a:pPr>
            <a:r>
              <a:rPr lang="en-AU" sz="2800" dirty="0">
                <a:solidFill>
                  <a:srgbClr val="000000"/>
                </a:solidFill>
              </a:rPr>
              <a:t>via the sympathetic nervous (SNS) where</a:t>
            </a:r>
            <a:r>
              <a:rPr lang="en-AU" sz="2800" dirty="0" smtClean="0">
                <a:solidFill>
                  <a:srgbClr val="000000"/>
                </a:solidFill>
              </a:rPr>
              <a:t>:</a:t>
            </a:r>
            <a:endParaRPr lang="en-AU" sz="2800" dirty="0">
              <a:solidFill>
                <a:srgbClr val="000000"/>
              </a:solidFill>
            </a:endParaRPr>
          </a:p>
          <a:p>
            <a:pPr eaLnBrk="1" fontAlgn="auto" hangingPunct="1">
              <a:spcAft>
                <a:spcPts val="0"/>
              </a:spcAft>
              <a:defRPr/>
            </a:pPr>
            <a:r>
              <a:rPr lang="en-AU" sz="2800" dirty="0" smtClean="0">
                <a:solidFill>
                  <a:srgbClr val="000000"/>
                </a:solidFill>
              </a:rPr>
              <a:t>Adrenalin </a:t>
            </a:r>
            <a:r>
              <a:rPr lang="en-AU" sz="2800" dirty="0">
                <a:solidFill>
                  <a:srgbClr val="000000"/>
                </a:solidFill>
              </a:rPr>
              <a:t>is released by the adrenal </a:t>
            </a:r>
            <a:r>
              <a:rPr lang="en-AU" sz="2800" dirty="0" smtClean="0">
                <a:solidFill>
                  <a:srgbClr val="000000"/>
                </a:solidFill>
              </a:rPr>
              <a:t>medulla</a:t>
            </a:r>
          </a:p>
          <a:p>
            <a:pPr marL="0" indent="0" eaLnBrk="1" fontAlgn="auto" hangingPunct="1">
              <a:spcAft>
                <a:spcPts val="0"/>
              </a:spcAft>
              <a:buFont typeface="Arial" panose="020B0604020202020204" pitchFamily="34" charset="0"/>
              <a:buNone/>
              <a:defRPr/>
            </a:pPr>
            <a:endParaRPr lang="en-AU" dirty="0"/>
          </a:p>
          <a:p>
            <a:pPr eaLnBrk="1" fontAlgn="auto" hangingPunct="1">
              <a:spcAft>
                <a:spcPts val="0"/>
              </a:spcAft>
              <a:defRPr/>
            </a:pPr>
            <a:r>
              <a:rPr lang="en-AU" sz="2800" dirty="0" smtClean="0"/>
              <a:t>Adrenalin enhanced </a:t>
            </a:r>
            <a:r>
              <a:rPr lang="en-AU" sz="2800" dirty="0"/>
              <a:t>pulmonary </a:t>
            </a:r>
            <a:r>
              <a:rPr lang="en-AU" sz="2800" dirty="0" smtClean="0"/>
              <a:t>function </a:t>
            </a:r>
          </a:p>
          <a:p>
            <a:pPr eaLnBrk="1" fontAlgn="auto" hangingPunct="1">
              <a:spcAft>
                <a:spcPts val="0"/>
              </a:spcAft>
              <a:defRPr/>
            </a:pPr>
            <a:r>
              <a:rPr lang="en-AU" sz="2800" dirty="0" smtClean="0">
                <a:solidFill>
                  <a:srgbClr val="000000"/>
                </a:solidFill>
              </a:rPr>
              <a:t>Heart </a:t>
            </a:r>
            <a:r>
              <a:rPr lang="en-AU" sz="2800" dirty="0">
                <a:solidFill>
                  <a:srgbClr val="000000"/>
                </a:solidFill>
              </a:rPr>
              <a:t>rate and blood </a:t>
            </a:r>
            <a:r>
              <a:rPr lang="en-AU" sz="2800" dirty="0" smtClean="0">
                <a:solidFill>
                  <a:srgbClr val="000000"/>
                </a:solidFill>
              </a:rPr>
              <a:t>pressure increases</a:t>
            </a:r>
            <a:endParaRPr lang="en-AU" sz="2800" dirty="0">
              <a:solidFill>
                <a:srgbClr val="000000"/>
              </a:solidFill>
            </a:endParaRPr>
          </a:p>
          <a:p>
            <a:pPr marL="0" indent="0" eaLnBrk="1" fontAlgn="auto" hangingPunct="1">
              <a:spcAft>
                <a:spcPts val="0"/>
              </a:spcAft>
              <a:buFont typeface="Arial" panose="020B0604020202020204" pitchFamily="34" charset="0"/>
              <a:buNone/>
              <a:defRPr/>
            </a:pPr>
            <a:r>
              <a:rPr lang="en-AU" sz="2800" dirty="0" smtClean="0">
                <a:solidFill>
                  <a:srgbClr val="000000"/>
                </a:solidFill>
              </a:rPr>
              <a:t> This </a:t>
            </a:r>
            <a:r>
              <a:rPr lang="en-AU" sz="2800" dirty="0">
                <a:solidFill>
                  <a:srgbClr val="000000"/>
                </a:solidFill>
              </a:rPr>
              <a:t>process prepares the body for the flight or fight response (Ramos and </a:t>
            </a:r>
            <a:r>
              <a:rPr lang="en-AU" sz="2800" dirty="0" err="1">
                <a:solidFill>
                  <a:srgbClr val="000000"/>
                </a:solidFill>
              </a:rPr>
              <a:t>Arnsten</a:t>
            </a:r>
            <a:r>
              <a:rPr lang="en-AU" sz="2800" dirty="0">
                <a:solidFill>
                  <a:srgbClr val="000000"/>
                </a:solidFill>
              </a:rPr>
              <a:t>, 2007). </a:t>
            </a:r>
            <a:endParaRPr lang="en-AU" sz="2800" dirty="0"/>
          </a:p>
          <a:p>
            <a:pPr algn="ctr" eaLnBrk="1" fontAlgn="auto" hangingPunct="1">
              <a:spcAft>
                <a:spcPts val="0"/>
              </a:spcAft>
              <a:defRPr/>
            </a:pPr>
            <a:endParaRPr lang="en-AU" sz="2800" dirty="0"/>
          </a:p>
          <a:p>
            <a:pPr eaLnBrk="1" fontAlgn="auto" hangingPunct="1">
              <a:spcAft>
                <a:spcPts val="0"/>
              </a:spcAft>
              <a:defRPr/>
            </a:pPr>
            <a:endParaRPr lang="en-AU" dirty="0"/>
          </a:p>
        </p:txBody>
      </p:sp>
      <p:pic>
        <p:nvPicPr>
          <p:cNvPr id="7172" name="Picture 3"/>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05213" y="5467350"/>
            <a:ext cx="1501775" cy="1201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73" name="Picture 8" descr="C:\Documents and Settings\pauline.jensen\Local Settings\Temporary Internet Files\Content.IE5\IDTX092J\MC900441886[1].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5650" y="5256213"/>
            <a:ext cx="2200275" cy="1768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74" name="Picture 5" descr="C:\Documents and Settings\pauline.jensen\Local Settings\Temporary Internet Files\Content.IE5\V157VZRG\MC900232446[1].wmf"/>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84888" y="5256213"/>
            <a:ext cx="1928812" cy="1573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Right Arrow 4"/>
          <p:cNvSpPr/>
          <p:nvPr/>
        </p:nvSpPr>
        <p:spPr>
          <a:xfrm rot="5400000">
            <a:off x="3656880" y="2871142"/>
            <a:ext cx="488950" cy="2428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a:p>
        </p:txBody>
      </p:sp>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29165"/>
    </mc:Choice>
    <mc:Fallback>
      <p:transition spd="slow" advTm="29165"/>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eaLnBrk="1" fontAlgn="auto" hangingPunct="1">
              <a:spcAft>
                <a:spcPts val="0"/>
              </a:spcAft>
              <a:defRPr/>
            </a:pPr>
            <a:r>
              <a:rPr lang="en-AU" sz="3600" dirty="0" smtClean="0">
                <a:solidFill>
                  <a:srgbClr val="000000"/>
                </a:solidFill>
              </a:rPr>
              <a:t>Whereas Activation </a:t>
            </a:r>
            <a:r>
              <a:rPr lang="en-AU" sz="3600" dirty="0">
                <a:solidFill>
                  <a:srgbClr val="000000"/>
                </a:solidFill>
              </a:rPr>
              <a:t>of </a:t>
            </a:r>
            <a:r>
              <a:rPr lang="en-AU" sz="3600" dirty="0" smtClean="0">
                <a:solidFill>
                  <a:srgbClr val="000000"/>
                </a:solidFill>
              </a:rPr>
              <a:t>Parasympathetic </a:t>
            </a:r>
            <a:r>
              <a:rPr lang="en-AU" sz="3600" dirty="0">
                <a:solidFill>
                  <a:srgbClr val="000000"/>
                </a:solidFill>
              </a:rPr>
              <a:t>S</a:t>
            </a:r>
            <a:r>
              <a:rPr lang="en-AU" sz="3600" dirty="0" smtClean="0">
                <a:solidFill>
                  <a:srgbClr val="000000"/>
                </a:solidFill>
              </a:rPr>
              <a:t>ystem</a:t>
            </a:r>
            <a:endParaRPr lang="en-AU" sz="3600" dirty="0"/>
          </a:p>
        </p:txBody>
      </p:sp>
      <p:sp>
        <p:nvSpPr>
          <p:cNvPr id="3" name="Content Placeholder 2"/>
          <p:cNvSpPr>
            <a:spLocks noGrp="1"/>
          </p:cNvSpPr>
          <p:nvPr>
            <p:ph idx="1"/>
          </p:nvPr>
        </p:nvSpPr>
        <p:spPr/>
        <p:txBody>
          <a:bodyPr rtlCol="0">
            <a:normAutofit/>
          </a:bodyPr>
          <a:lstStyle/>
          <a:p>
            <a:pPr eaLnBrk="1" fontAlgn="auto" hangingPunct="1">
              <a:spcAft>
                <a:spcPts val="0"/>
              </a:spcAft>
              <a:buFont typeface="Arial" panose="020B0604020202020204" pitchFamily="34" charset="0"/>
              <a:buNone/>
              <a:defRPr/>
            </a:pPr>
            <a:r>
              <a:rPr lang="en-AU" dirty="0" smtClean="0">
                <a:solidFill>
                  <a:srgbClr val="000000"/>
                </a:solidFill>
              </a:rPr>
              <a:t>    leads </a:t>
            </a:r>
            <a:r>
              <a:rPr lang="en-AU" dirty="0">
                <a:solidFill>
                  <a:srgbClr val="000000"/>
                </a:solidFill>
              </a:rPr>
              <a:t>to-</a:t>
            </a:r>
            <a:endParaRPr lang="en-AU" dirty="0"/>
          </a:p>
          <a:p>
            <a:pPr eaLnBrk="1" fontAlgn="auto" hangingPunct="1">
              <a:spcAft>
                <a:spcPts val="0"/>
              </a:spcAft>
              <a:defRPr/>
            </a:pPr>
            <a:r>
              <a:rPr lang="en-AU" dirty="0">
                <a:solidFill>
                  <a:srgbClr val="000000"/>
                </a:solidFill>
              </a:rPr>
              <a:t>rest, conservation  </a:t>
            </a:r>
            <a:endParaRPr lang="en-AU" dirty="0"/>
          </a:p>
          <a:p>
            <a:pPr marL="354013" indent="-354013" eaLnBrk="1" fontAlgn="auto" hangingPunct="1">
              <a:spcAft>
                <a:spcPts val="0"/>
              </a:spcAft>
              <a:defRPr/>
            </a:pPr>
            <a:r>
              <a:rPr lang="en-AU" dirty="0">
                <a:solidFill>
                  <a:srgbClr val="000000"/>
                </a:solidFill>
              </a:rPr>
              <a:t>restoration of energy </a:t>
            </a:r>
          </a:p>
          <a:p>
            <a:pPr marL="0" indent="0" eaLnBrk="1" fontAlgn="auto" hangingPunct="1">
              <a:spcAft>
                <a:spcPts val="0"/>
              </a:spcAft>
              <a:buFont typeface="Arial" panose="020B0604020202020204" pitchFamily="34" charset="0"/>
              <a:buNone/>
              <a:defRPr/>
            </a:pPr>
            <a:r>
              <a:rPr lang="en-AU" dirty="0">
                <a:solidFill>
                  <a:srgbClr val="000000"/>
                </a:solidFill>
              </a:rPr>
              <a:t> reduction in-</a:t>
            </a:r>
            <a:endParaRPr lang="en-AU" dirty="0"/>
          </a:p>
          <a:p>
            <a:pPr eaLnBrk="1" fontAlgn="auto" hangingPunct="1">
              <a:spcAft>
                <a:spcPts val="0"/>
              </a:spcAft>
              <a:defRPr/>
            </a:pPr>
            <a:r>
              <a:rPr lang="en-AU" dirty="0">
                <a:solidFill>
                  <a:srgbClr val="000000"/>
                </a:solidFill>
              </a:rPr>
              <a:t> respiration rate, heart rate and blood pressure</a:t>
            </a:r>
            <a:endParaRPr lang="en-AU" dirty="0"/>
          </a:p>
          <a:p>
            <a:pPr eaLnBrk="1" fontAlgn="auto" hangingPunct="1">
              <a:spcAft>
                <a:spcPts val="0"/>
              </a:spcAft>
              <a:buFont typeface="Arial" panose="020B0604020202020204" pitchFamily="34" charset="0"/>
              <a:buNone/>
              <a:defRPr/>
            </a:pPr>
            <a:r>
              <a:rPr lang="en-AU" sz="2800" dirty="0" smtClean="0">
                <a:solidFill>
                  <a:srgbClr val="000000"/>
                </a:solidFill>
              </a:rPr>
              <a:t>               (</a:t>
            </a:r>
            <a:r>
              <a:rPr lang="en-AU" sz="2800" dirty="0">
                <a:solidFill>
                  <a:srgbClr val="000000"/>
                </a:solidFill>
              </a:rPr>
              <a:t>Ramos and </a:t>
            </a:r>
            <a:r>
              <a:rPr lang="en-AU" sz="2800" dirty="0" err="1">
                <a:solidFill>
                  <a:srgbClr val="000000"/>
                </a:solidFill>
              </a:rPr>
              <a:t>Arnsten</a:t>
            </a:r>
            <a:r>
              <a:rPr lang="en-AU" sz="2800" dirty="0">
                <a:solidFill>
                  <a:srgbClr val="000000"/>
                </a:solidFill>
              </a:rPr>
              <a:t>, 2007). </a:t>
            </a:r>
          </a:p>
          <a:p>
            <a:pPr eaLnBrk="1" fontAlgn="auto" hangingPunct="1">
              <a:spcAft>
                <a:spcPts val="0"/>
              </a:spcAft>
              <a:buFont typeface="Arial" panose="020B0604020202020204" pitchFamily="34" charset="0"/>
              <a:buNone/>
              <a:defRPr/>
            </a:pPr>
            <a:endParaRPr lang="en-AU" sz="3600" dirty="0">
              <a:solidFill>
                <a:srgbClr val="000000"/>
              </a:solidFill>
            </a:endParaRPr>
          </a:p>
          <a:p>
            <a:pPr eaLnBrk="1" fontAlgn="auto" hangingPunct="1">
              <a:spcAft>
                <a:spcPts val="0"/>
              </a:spcAft>
              <a:buFont typeface="Arial" panose="020B0604020202020204" pitchFamily="34" charset="0"/>
              <a:buNone/>
              <a:defRPr/>
            </a:pPr>
            <a:endParaRPr lang="en-AU" dirty="0"/>
          </a:p>
          <a:p>
            <a:pPr eaLnBrk="1" fontAlgn="auto" hangingPunct="1">
              <a:spcAft>
                <a:spcPts val="0"/>
              </a:spcAft>
              <a:defRPr/>
            </a:pPr>
            <a:endParaRPr lang="en-AU" dirty="0"/>
          </a:p>
        </p:txBody>
      </p:sp>
      <p:pic>
        <p:nvPicPr>
          <p:cNvPr id="8196" name="Picture 3"/>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00788" y="5300663"/>
            <a:ext cx="1408112" cy="1060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97" name="Picture 4" descr="C:\Documents and Settings\pauline.jensen\Local Settings\Temporary Internet Files\Content.IE5\IDTX092J\MC900091113[1].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659563" y="2852738"/>
            <a:ext cx="1287462"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98" name="Picture 3" descr="C:\Documents and Settings\pauline.jensen\Local Settings\Temporary Internet Files\Content.IE5\V157VZRG\MC900135133[1].wmf"/>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202238" y="1700213"/>
            <a:ext cx="1736725" cy="836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Footer Placeholder 3"/>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14173"/>
    </mc:Choice>
    <mc:Fallback>
      <p:transition spd="slow" advTm="14173"/>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0"/>
            <a:ext cx="7991475" cy="1160463"/>
          </a:xfrm>
        </p:spPr>
        <p:txBody>
          <a:bodyPr/>
          <a:lstStyle/>
          <a:p>
            <a:pPr eaLnBrk="1" hangingPunct="1"/>
            <a:r>
              <a:rPr lang="en-US" altLang="en-US" b="1" dirty="0" smtClean="0">
                <a:ln w="22225">
                  <a:solidFill>
                    <a:schemeClr val="accent2"/>
                  </a:solidFill>
                  <a:prstDash val="solid"/>
                </a:ln>
                <a:solidFill>
                  <a:schemeClr val="accent2">
                    <a:lumMod val="40000"/>
                    <a:lumOff val="60000"/>
                  </a:schemeClr>
                </a:solidFill>
              </a:rPr>
              <a:t>Respiratory Sinus Arrhythmia </a:t>
            </a:r>
            <a:r>
              <a:rPr lang="en-AU" altLang="en-US" b="1" dirty="0" smtClean="0">
                <a:ln w="22225">
                  <a:solidFill>
                    <a:schemeClr val="accent2"/>
                  </a:solidFill>
                  <a:prstDash val="solid"/>
                </a:ln>
                <a:solidFill>
                  <a:schemeClr val="accent2">
                    <a:lumMod val="40000"/>
                    <a:lumOff val="60000"/>
                  </a:schemeClr>
                </a:solidFill>
              </a:rPr>
              <a:t>RSA</a:t>
            </a:r>
          </a:p>
        </p:txBody>
      </p:sp>
      <p:sp>
        <p:nvSpPr>
          <p:cNvPr id="3" name="Content Placeholder 2"/>
          <p:cNvSpPr>
            <a:spLocks noGrp="1"/>
          </p:cNvSpPr>
          <p:nvPr>
            <p:ph idx="1"/>
          </p:nvPr>
        </p:nvSpPr>
        <p:spPr>
          <a:xfrm>
            <a:off x="539750" y="1268413"/>
            <a:ext cx="8524875" cy="5473700"/>
          </a:xfrm>
        </p:spPr>
        <p:txBody>
          <a:bodyPr rtlCol="0">
            <a:normAutofit/>
          </a:bodyPr>
          <a:lstStyle/>
          <a:p>
            <a:pPr eaLnBrk="1" fontAlgn="auto" hangingPunct="1">
              <a:spcAft>
                <a:spcPts val="0"/>
              </a:spcAft>
              <a:defRPr/>
            </a:pPr>
            <a:r>
              <a:rPr lang="en-US" sz="2000" dirty="0"/>
              <a:t>The breath </a:t>
            </a:r>
            <a:r>
              <a:rPr lang="en-US" sz="2000" dirty="0" smtClean="0"/>
              <a:t>is linked </a:t>
            </a:r>
            <a:r>
              <a:rPr lang="en-US" sz="2000" dirty="0"/>
              <a:t>to respiratory sinus arrhythmia (RSA</a:t>
            </a:r>
            <a:r>
              <a:rPr lang="en-US" sz="2000" dirty="0" smtClean="0"/>
              <a:t>). </a:t>
            </a:r>
            <a:r>
              <a:rPr lang="en-AU" sz="2000" dirty="0" smtClean="0"/>
              <a:t>RSA </a:t>
            </a:r>
            <a:r>
              <a:rPr lang="en-AU" sz="2000" dirty="0"/>
              <a:t>is a naturally occurring variation in heart rate that occurs during a breathing cycle. RSA is also a measure of </a:t>
            </a:r>
            <a:r>
              <a:rPr lang="en-AU" sz="2000" dirty="0" smtClean="0"/>
              <a:t> the parasympathetic nervous system.</a:t>
            </a:r>
            <a:endParaRPr lang="en-AU" sz="2000" u="sng" dirty="0"/>
          </a:p>
          <a:p>
            <a:pPr eaLnBrk="1" fontAlgn="auto" hangingPunct="1">
              <a:spcAft>
                <a:spcPts val="0"/>
              </a:spcAft>
              <a:defRPr/>
            </a:pPr>
            <a:r>
              <a:rPr lang="en-US" sz="2000" dirty="0" smtClean="0"/>
              <a:t>RSA </a:t>
            </a:r>
            <a:r>
              <a:rPr lang="en-US" sz="2000" dirty="0"/>
              <a:t>is derived from the association between inhalation and exhalation and heart rate. </a:t>
            </a:r>
            <a:r>
              <a:rPr lang="en-US" sz="2000" dirty="0" smtClean="0"/>
              <a:t>   Inhalation </a:t>
            </a:r>
            <a:r>
              <a:rPr lang="en-US" sz="2000" dirty="0"/>
              <a:t>accompanies increased heart rate and sympathetic tone and exhalation accompanies decreased heart rate and increased parasympathetic </a:t>
            </a:r>
            <a:r>
              <a:rPr lang="en-US" sz="2000" dirty="0" smtClean="0"/>
              <a:t>tone.</a:t>
            </a:r>
            <a:endParaRPr lang="en-AU" sz="2000" dirty="0"/>
          </a:p>
          <a:p>
            <a:pPr marL="0" indent="0" eaLnBrk="1" fontAlgn="auto" hangingPunct="1">
              <a:spcAft>
                <a:spcPts val="0"/>
              </a:spcAft>
              <a:buFont typeface="Arial" panose="020B0604020202020204" pitchFamily="34" charset="0"/>
              <a:buNone/>
              <a:defRPr/>
            </a:pPr>
            <a:r>
              <a:rPr lang="en-AU" sz="2000" dirty="0" smtClean="0"/>
              <a:t>       </a:t>
            </a:r>
            <a:endParaRPr lang="en-US" sz="2000" dirty="0" smtClean="0"/>
          </a:p>
          <a:p>
            <a:pPr eaLnBrk="1" fontAlgn="auto" hangingPunct="1">
              <a:spcAft>
                <a:spcPts val="0"/>
              </a:spcAft>
              <a:defRPr/>
            </a:pPr>
            <a:endParaRPr lang="en-US" sz="2000" dirty="0"/>
          </a:p>
          <a:p>
            <a:pPr eaLnBrk="1" fontAlgn="auto" hangingPunct="1">
              <a:spcAft>
                <a:spcPts val="0"/>
              </a:spcAft>
              <a:defRPr/>
            </a:pPr>
            <a:endParaRPr lang="en-US" sz="2000" dirty="0" smtClean="0"/>
          </a:p>
          <a:p>
            <a:pPr marL="0" indent="0" eaLnBrk="1" fontAlgn="auto" hangingPunct="1">
              <a:spcAft>
                <a:spcPts val="0"/>
              </a:spcAft>
              <a:buFont typeface="Arial" panose="020B0604020202020204" pitchFamily="34" charset="0"/>
              <a:buNone/>
              <a:defRPr/>
            </a:pPr>
            <a:endParaRPr lang="en-AU" dirty="0" smtClean="0"/>
          </a:p>
          <a:p>
            <a:pPr marL="0" indent="0" eaLnBrk="1" fontAlgn="auto" hangingPunct="1">
              <a:spcAft>
                <a:spcPts val="0"/>
              </a:spcAft>
              <a:buFont typeface="Arial" panose="020B0604020202020204" pitchFamily="34" charset="0"/>
              <a:buNone/>
              <a:defRPr/>
            </a:pPr>
            <a:endParaRPr lang="en-AU" dirty="0"/>
          </a:p>
          <a:p>
            <a:pPr marL="0" indent="0" eaLnBrk="1" fontAlgn="auto" hangingPunct="1">
              <a:spcAft>
                <a:spcPts val="0"/>
              </a:spcAft>
              <a:buFont typeface="Arial" panose="020B0604020202020204" pitchFamily="34" charset="0"/>
              <a:buNone/>
              <a:defRPr/>
            </a:pPr>
            <a:r>
              <a:rPr lang="en-AU" dirty="0"/>
              <a:t> </a:t>
            </a:r>
            <a:r>
              <a:rPr lang="en-AU" sz="1700" dirty="0"/>
              <a:t>Google Images</a:t>
            </a:r>
          </a:p>
          <a:p>
            <a:pPr marL="0" indent="0" eaLnBrk="1" fontAlgn="auto" hangingPunct="1">
              <a:spcAft>
                <a:spcPts val="0"/>
              </a:spcAft>
              <a:buFont typeface="Arial" panose="020B0604020202020204" pitchFamily="34" charset="0"/>
              <a:buNone/>
              <a:defRPr/>
            </a:pPr>
            <a:r>
              <a:rPr lang="en-AU" sz="1700" dirty="0" smtClean="0"/>
              <a:t>  Accessed 29/11/12</a:t>
            </a:r>
            <a:endParaRPr lang="en-AU" sz="1700" dirty="0"/>
          </a:p>
        </p:txBody>
      </p:sp>
      <p:pic>
        <p:nvPicPr>
          <p:cNvPr id="9220" name="Picture 3"/>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87675" y="3789363"/>
            <a:ext cx="3384550" cy="280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43348"/>
    </mc:Choice>
    <mc:Fallback>
      <p:transition spd="slow" advTm="43348"/>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AU" b="1" dirty="0" smtClean="0">
                <a:ln w="22225">
                  <a:solidFill>
                    <a:schemeClr val="accent2"/>
                  </a:solidFill>
                  <a:prstDash val="solid"/>
                </a:ln>
                <a:solidFill>
                  <a:schemeClr val="accent2">
                    <a:lumMod val="40000"/>
                    <a:lumOff val="60000"/>
                  </a:schemeClr>
                </a:solidFill>
              </a:rPr>
              <a:t>RSA and  Externalising </a:t>
            </a:r>
            <a:r>
              <a:rPr lang="en-AU" b="1" dirty="0">
                <a:ln w="22225">
                  <a:solidFill>
                    <a:schemeClr val="accent2"/>
                  </a:solidFill>
                  <a:prstDash val="solid"/>
                </a:ln>
                <a:solidFill>
                  <a:schemeClr val="accent2">
                    <a:lumMod val="40000"/>
                    <a:lumOff val="60000"/>
                  </a:schemeClr>
                </a:solidFill>
              </a:rPr>
              <a:t>Behaviours </a:t>
            </a:r>
            <a:r>
              <a:rPr lang="en-AU" b="1" dirty="0" smtClean="0">
                <a:ln w="22225">
                  <a:solidFill>
                    <a:schemeClr val="accent2"/>
                  </a:solidFill>
                  <a:prstDash val="solid"/>
                </a:ln>
                <a:solidFill>
                  <a:schemeClr val="accent2">
                    <a:lumMod val="40000"/>
                    <a:lumOff val="60000"/>
                  </a:schemeClr>
                </a:solidFill>
              </a:rPr>
              <a:t> and Internalising</a:t>
            </a:r>
            <a:endParaRPr lang="en-AU" b="1" dirty="0">
              <a:ln w="22225">
                <a:solidFill>
                  <a:schemeClr val="accent2"/>
                </a:solidFill>
                <a:prstDash val="solid"/>
              </a:ln>
              <a:solidFill>
                <a:schemeClr val="accent2">
                  <a:lumMod val="40000"/>
                  <a:lumOff val="60000"/>
                </a:schemeClr>
              </a:solidFill>
            </a:endParaRPr>
          </a:p>
        </p:txBody>
      </p:sp>
      <p:sp>
        <p:nvSpPr>
          <p:cNvPr id="3" name="Content Placeholder 2"/>
          <p:cNvSpPr>
            <a:spLocks noGrp="1"/>
          </p:cNvSpPr>
          <p:nvPr>
            <p:ph idx="1"/>
          </p:nvPr>
        </p:nvSpPr>
        <p:spPr/>
        <p:txBody>
          <a:bodyPr rtlCol="0">
            <a:normAutofit lnSpcReduction="10000"/>
          </a:bodyPr>
          <a:lstStyle/>
          <a:p>
            <a:pPr eaLnBrk="1" fontAlgn="auto" hangingPunct="1">
              <a:spcAft>
                <a:spcPts val="0"/>
              </a:spcAft>
              <a:defRPr/>
            </a:pPr>
            <a:r>
              <a:rPr lang="en-US" dirty="0" err="1" smtClean="0">
                <a:solidFill>
                  <a:schemeClr val="accent6">
                    <a:lumMod val="75000"/>
                  </a:schemeClr>
                </a:solidFill>
              </a:rPr>
              <a:t>Externalisers</a:t>
            </a:r>
            <a:r>
              <a:rPr lang="en-US" dirty="0" smtClean="0">
                <a:solidFill>
                  <a:schemeClr val="accent6">
                    <a:lumMod val="75000"/>
                  </a:schemeClr>
                </a:solidFill>
              </a:rPr>
              <a:t> (ADHD, ODD, CD) </a:t>
            </a:r>
            <a:r>
              <a:rPr lang="en-US" dirty="0"/>
              <a:t>showed low </a:t>
            </a:r>
            <a:r>
              <a:rPr lang="en-US" dirty="0" smtClean="0"/>
              <a:t>reactivity on RSA, </a:t>
            </a:r>
            <a:r>
              <a:rPr lang="en-US" dirty="0">
                <a:solidFill>
                  <a:schemeClr val="accent4">
                    <a:lumMod val="75000"/>
                  </a:schemeClr>
                </a:solidFill>
              </a:rPr>
              <a:t>in both autonomic branches</a:t>
            </a:r>
            <a:r>
              <a:rPr lang="en-US" dirty="0"/>
              <a:t>. </a:t>
            </a:r>
            <a:r>
              <a:rPr lang="en-US" dirty="0" err="1"/>
              <a:t>Beauchaine</a:t>
            </a:r>
            <a:r>
              <a:rPr lang="en-US" dirty="0"/>
              <a:t> (2001) found that an ADHD/CD group and an ADHD only group, were differentiated from a control group on RSA.  </a:t>
            </a:r>
          </a:p>
          <a:p>
            <a:pPr eaLnBrk="1" fontAlgn="auto" hangingPunct="1">
              <a:spcAft>
                <a:spcPts val="0"/>
              </a:spcAft>
              <a:defRPr/>
            </a:pPr>
            <a:r>
              <a:rPr lang="en-US" dirty="0" err="1" smtClean="0">
                <a:solidFill>
                  <a:schemeClr val="accent6">
                    <a:lumMod val="75000"/>
                  </a:schemeClr>
                </a:solidFill>
              </a:rPr>
              <a:t>Internalizers</a:t>
            </a:r>
            <a:r>
              <a:rPr lang="en-US" dirty="0" smtClean="0">
                <a:solidFill>
                  <a:schemeClr val="accent6">
                    <a:lumMod val="75000"/>
                  </a:schemeClr>
                </a:solidFill>
              </a:rPr>
              <a:t> (Anxiety, Depression)</a:t>
            </a:r>
            <a:r>
              <a:rPr lang="en-US" dirty="0" smtClean="0"/>
              <a:t> </a:t>
            </a:r>
            <a:r>
              <a:rPr lang="en-US" dirty="0"/>
              <a:t>showed increased RSA reactivity (greater</a:t>
            </a:r>
            <a:r>
              <a:rPr lang="en-US" dirty="0">
                <a:solidFill>
                  <a:schemeClr val="accent4">
                    <a:lumMod val="75000"/>
                  </a:schemeClr>
                </a:solidFill>
              </a:rPr>
              <a:t> </a:t>
            </a:r>
            <a:r>
              <a:rPr lang="en-US" dirty="0" smtClean="0">
                <a:solidFill>
                  <a:schemeClr val="accent4">
                    <a:lumMod val="75000"/>
                  </a:schemeClr>
                </a:solidFill>
              </a:rPr>
              <a:t>parasympathetic </a:t>
            </a:r>
            <a:r>
              <a:rPr lang="en-US" dirty="0"/>
              <a:t>withdrawal under challenge). </a:t>
            </a:r>
          </a:p>
        </p:txBody>
      </p:sp>
      <p:sp>
        <p:nvSpPr>
          <p:cNvPr id="4" name="Footer Placeholder 3"/>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46369"/>
    </mc:Choice>
    <mc:Fallback>
      <p:transition spd="slow" advTm="46369"/>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b="1" dirty="0" err="1" smtClean="0">
                <a:ln w="22225">
                  <a:solidFill>
                    <a:schemeClr val="accent2"/>
                  </a:solidFill>
                  <a:prstDash val="solid"/>
                </a:ln>
                <a:solidFill>
                  <a:schemeClr val="accent2">
                    <a:lumMod val="40000"/>
                    <a:lumOff val="60000"/>
                  </a:schemeClr>
                </a:solidFill>
              </a:rPr>
              <a:t>Behavioural</a:t>
            </a:r>
            <a:r>
              <a:rPr lang="en-US" b="1" dirty="0" smtClean="0">
                <a:ln w="22225">
                  <a:solidFill>
                    <a:schemeClr val="accent2"/>
                  </a:solidFill>
                  <a:prstDash val="solid"/>
                </a:ln>
                <a:solidFill>
                  <a:schemeClr val="accent2">
                    <a:lumMod val="40000"/>
                    <a:lumOff val="60000"/>
                  </a:schemeClr>
                </a:solidFill>
              </a:rPr>
              <a:t> Activating System </a:t>
            </a:r>
            <a:r>
              <a:rPr lang="en-US" b="1" dirty="0">
                <a:ln w="22225">
                  <a:solidFill>
                    <a:schemeClr val="accent2"/>
                  </a:solidFill>
                  <a:prstDash val="solid"/>
                </a:ln>
                <a:solidFill>
                  <a:schemeClr val="accent2">
                    <a:lumMod val="40000"/>
                    <a:lumOff val="60000"/>
                  </a:schemeClr>
                </a:solidFill>
              </a:rPr>
              <a:t>(BAS)</a:t>
            </a:r>
            <a:endParaRPr lang="en-AU" b="1" dirty="0">
              <a:ln w="22225">
                <a:solidFill>
                  <a:schemeClr val="accent2"/>
                </a:solidFill>
                <a:prstDash val="solid"/>
              </a:ln>
              <a:solidFill>
                <a:schemeClr val="accent2">
                  <a:lumMod val="40000"/>
                  <a:lumOff val="60000"/>
                </a:schemeClr>
              </a:solidFill>
            </a:endParaRPr>
          </a:p>
        </p:txBody>
      </p:sp>
      <p:sp>
        <p:nvSpPr>
          <p:cNvPr id="3" name="Content Placeholder 2"/>
          <p:cNvSpPr>
            <a:spLocks noGrp="1"/>
          </p:cNvSpPr>
          <p:nvPr>
            <p:ph idx="1"/>
          </p:nvPr>
        </p:nvSpPr>
        <p:spPr/>
        <p:txBody>
          <a:bodyPr rtlCol="0">
            <a:normAutofit/>
          </a:bodyPr>
          <a:lstStyle/>
          <a:p>
            <a:pPr eaLnBrk="1" fontAlgn="auto" hangingPunct="1">
              <a:spcAft>
                <a:spcPts val="0"/>
              </a:spcAft>
              <a:defRPr/>
            </a:pPr>
            <a:r>
              <a:rPr lang="en-US" dirty="0" smtClean="0"/>
              <a:t>A lack </a:t>
            </a:r>
            <a:r>
              <a:rPr lang="en-US" dirty="0"/>
              <a:t>of inhibition of the SNS </a:t>
            </a:r>
            <a:r>
              <a:rPr lang="en-US" dirty="0" smtClean="0"/>
              <a:t>and  </a:t>
            </a:r>
            <a:r>
              <a:rPr lang="en-US" dirty="0"/>
              <a:t>low PNS in young people with </a:t>
            </a:r>
            <a:r>
              <a:rPr lang="en-US" dirty="0" err="1"/>
              <a:t>behaviour</a:t>
            </a:r>
            <a:r>
              <a:rPr lang="en-US" dirty="0"/>
              <a:t> </a:t>
            </a:r>
            <a:r>
              <a:rPr lang="en-US" dirty="0" smtClean="0"/>
              <a:t>disorders </a:t>
            </a:r>
            <a:r>
              <a:rPr lang="en-US" dirty="0"/>
              <a:t>is </a:t>
            </a:r>
            <a:r>
              <a:rPr lang="en-US" dirty="0" smtClean="0"/>
              <a:t>associated erratic </a:t>
            </a:r>
            <a:r>
              <a:rPr lang="en-US" dirty="0"/>
              <a:t>activity of the </a:t>
            </a:r>
            <a:r>
              <a:rPr lang="en-US" dirty="0" err="1"/>
              <a:t>behavioural</a:t>
            </a:r>
            <a:r>
              <a:rPr lang="en-US" dirty="0"/>
              <a:t> activating system (BAS) (</a:t>
            </a:r>
            <a:r>
              <a:rPr lang="en-US" dirty="0" err="1"/>
              <a:t>subserves</a:t>
            </a:r>
            <a:r>
              <a:rPr lang="en-US" dirty="0"/>
              <a:t> appetitive motivational functions) . </a:t>
            </a:r>
          </a:p>
          <a:p>
            <a:pPr marL="0" indent="0" eaLnBrk="1" fontAlgn="auto" hangingPunct="1">
              <a:spcAft>
                <a:spcPts val="0"/>
              </a:spcAft>
              <a:buFont typeface="Arial" panose="020B0604020202020204" pitchFamily="34" charset="0"/>
              <a:buNone/>
              <a:defRPr/>
            </a:pPr>
            <a:r>
              <a:rPr lang="en-US" dirty="0" smtClean="0"/>
              <a:t>    </a:t>
            </a:r>
            <a:r>
              <a:rPr lang="en-US" sz="2400" dirty="0" smtClean="0"/>
              <a:t>(</a:t>
            </a:r>
            <a:r>
              <a:rPr lang="en-US" sz="2400" dirty="0" err="1"/>
              <a:t>Beauchaine</a:t>
            </a:r>
            <a:r>
              <a:rPr lang="en-US" sz="2400" dirty="0"/>
              <a:t>, et al., 2001). </a:t>
            </a:r>
          </a:p>
          <a:p>
            <a:pPr marL="0" indent="0" eaLnBrk="1" fontAlgn="auto" hangingPunct="1">
              <a:spcAft>
                <a:spcPts val="0"/>
              </a:spcAft>
              <a:buNone/>
              <a:defRPr/>
            </a:pPr>
            <a:endParaRPr lang="en-AU" dirty="0"/>
          </a:p>
          <a:p>
            <a:pPr eaLnBrk="1" fontAlgn="auto" hangingPunct="1">
              <a:spcAft>
                <a:spcPts val="0"/>
              </a:spcAft>
              <a:defRPr/>
            </a:pPr>
            <a:endParaRPr lang="en-AU" dirty="0"/>
          </a:p>
        </p:txBody>
      </p:sp>
      <p:sp>
        <p:nvSpPr>
          <p:cNvPr id="4" name="Footer Placeholder 3"/>
          <p:cNvSpPr>
            <a:spLocks noGrp="1"/>
          </p:cNvSpPr>
          <p:nvPr>
            <p:ph type="ftr" sz="quarter" idx="11"/>
          </p:nvPr>
        </p:nvSpPr>
        <p:spPr/>
        <p:txBody>
          <a:bodyPr/>
          <a:lstStyle/>
          <a:p>
            <a:pPr>
              <a:defRPr/>
            </a:pPr>
            <a:r>
              <a:rPr lang="en-AU" smtClean="0"/>
              <a:t>Dr Pauline Jensen pauline.jensen@uni.sydney.edu.au</a:t>
            </a:r>
            <a:endParaRPr lang="en-AU"/>
          </a:p>
        </p:txBody>
      </p:sp>
    </p:spTree>
  </p:cSld>
  <p:clrMapOvr>
    <a:masterClrMapping/>
  </p:clrMapOvr>
  <mc:AlternateContent xmlns:mc="http://schemas.openxmlformats.org/markup-compatibility/2006">
    <mc:Choice xmlns:p14="http://schemas.microsoft.com/office/powerpoint/2010/main" xmlns="" Requires="p14">
      <p:transition spd="slow" p14:dur="2000" advTm="33913"/>
    </mc:Choice>
    <mc:Fallback>
      <p:transition spd="slow" advTm="33913"/>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3|0.8|0|0.5"/>
</p:tagLst>
</file>

<file path=ppt/tags/tag2.xml><?xml version="1.0" encoding="utf-8"?>
<p:tagLst xmlns:a="http://schemas.openxmlformats.org/drawingml/2006/main" xmlns:r="http://schemas.openxmlformats.org/officeDocument/2006/relationships" xmlns:p="http://schemas.openxmlformats.org/presentationml/2006/main">
  <p:tag name="TIMING" val="|0.1|1.5"/>
</p:tagLst>
</file>

<file path=ppt/theme/theme1.xml><?xml version="1.0" encoding="utf-8"?>
<a:theme xmlns:a="http://schemas.openxmlformats.org/drawingml/2006/main" name="Office Theme">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themeOverride>
</file>

<file path=docProps/app.xml><?xml version="1.0" encoding="utf-8"?>
<Properties xmlns="http://schemas.openxmlformats.org/officeDocument/2006/extended-properties" xmlns:vt="http://schemas.openxmlformats.org/officeDocument/2006/docPropsVTypes">
  <Template/>
  <TotalTime>4687</TotalTime>
  <Words>4143</Words>
  <Application>Microsoft Office PowerPoint</Application>
  <PresentationFormat>On-screen Show (4:3)</PresentationFormat>
  <Paragraphs>385</Paragraphs>
  <Slides>44</Slides>
  <Notes>5</Notes>
  <HiddenSlides>4</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Theme</vt:lpstr>
      <vt:lpstr>Disruptive Behaviour,  the Breath and Stress.    Breathing Patterns Before, During and After Yoga Nidra in Students  with Disruptive Behaviour</vt:lpstr>
      <vt:lpstr>Disruptive Behaviour Treatments and Yoga </vt:lpstr>
      <vt:lpstr>Breathing , Stress and Disruptive Behaviour  </vt:lpstr>
      <vt:lpstr>Disruptive Behaviour and Stress</vt:lpstr>
      <vt:lpstr>This action contributes to the stress response in the autonomic nervous- </vt:lpstr>
      <vt:lpstr>Whereas Activation of Parasympathetic System</vt:lpstr>
      <vt:lpstr>Respiratory Sinus Arrhythmia RSA</vt:lpstr>
      <vt:lpstr>RSA and  Externalising Behaviours  and Internalising</vt:lpstr>
      <vt:lpstr>Behavioural Activating System (BAS)</vt:lpstr>
      <vt:lpstr> Neurological  effects of yogic breathing techniques  and implications for neurological dysfunction in ADHD </vt:lpstr>
      <vt:lpstr> Neurological  effects of yogic breathing techniques  and implications for neurological dysfunction in ADHD  </vt:lpstr>
      <vt:lpstr>Neurological  effects of yogic breathing techniques  and implications for neurological dysfunction in ADHD </vt:lpstr>
      <vt:lpstr>Neurological  effects of relaxation training techniques  and implications for neurological dysfunction in ADHD  </vt:lpstr>
      <vt:lpstr>Breath and Emotions </vt:lpstr>
      <vt:lpstr>Yoga Nidra</vt:lpstr>
      <vt:lpstr>Yoga Nidra Studies</vt:lpstr>
      <vt:lpstr> Yoga Studies Involving Young People </vt:lpstr>
      <vt:lpstr>Breathing Patterns Before, During and After Yoga Nidra Study</vt:lpstr>
      <vt:lpstr>Methods</vt:lpstr>
      <vt:lpstr>Methods </vt:lpstr>
      <vt:lpstr>Methods</vt:lpstr>
      <vt:lpstr>Methods</vt:lpstr>
      <vt:lpstr>Methods</vt:lpstr>
      <vt:lpstr>Analysis</vt:lpstr>
      <vt:lpstr>Analysis</vt:lpstr>
      <vt:lpstr>Results</vt:lpstr>
      <vt:lpstr>Participant 1 (Comparison)</vt:lpstr>
      <vt:lpstr>Participant 2 (Comparison)</vt:lpstr>
      <vt:lpstr>Participant 3 (Comparison)</vt:lpstr>
      <vt:lpstr>Results: Participant 1</vt:lpstr>
      <vt:lpstr>Participant 2</vt:lpstr>
      <vt:lpstr>Participant 3</vt:lpstr>
      <vt:lpstr>Participant 4</vt:lpstr>
      <vt:lpstr>Participant 5</vt:lpstr>
      <vt:lpstr>Participant 6</vt:lpstr>
      <vt:lpstr>Participant 7</vt:lpstr>
      <vt:lpstr>Conclusion</vt:lpstr>
      <vt:lpstr>Conclusion</vt:lpstr>
      <vt:lpstr>Conclusion</vt:lpstr>
      <vt:lpstr>Limitations</vt:lpstr>
      <vt:lpstr>Limitations</vt:lpstr>
      <vt:lpstr>Future Directions</vt:lpstr>
      <vt:lpstr>Future Directions</vt:lpstr>
      <vt:lpstr>Future Directions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Pingala</dc:creator>
  <cp:lastModifiedBy>Mahabodhananda</cp:lastModifiedBy>
  <cp:revision>151</cp:revision>
  <dcterms:created xsi:type="dcterms:W3CDTF">2012-10-18T08:56:11Z</dcterms:created>
  <dcterms:modified xsi:type="dcterms:W3CDTF">2016-10-10T10:00:09Z</dcterms:modified>
</cp:coreProperties>
</file>